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70" r:id="rId4"/>
    <p:sldId id="266" r:id="rId5"/>
    <p:sldId id="257" r:id="rId6"/>
    <p:sldId id="258" r:id="rId7"/>
    <p:sldId id="259" r:id="rId8"/>
    <p:sldId id="260" r:id="rId9"/>
    <p:sldId id="261" r:id="rId10"/>
    <p:sldId id="262" r:id="rId11"/>
    <p:sldId id="263" r:id="rId12"/>
    <p:sldId id="272" r:id="rId13"/>
    <p:sldId id="264" r:id="rId14"/>
    <p:sldId id="275" r:id="rId15"/>
    <p:sldId id="277" r:id="rId16"/>
    <p:sldId id="273" r:id="rId17"/>
    <p:sldId id="27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320209-A1EC-4109-9CA9-BCED5B11D23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4924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20209-A1EC-4109-9CA9-BCED5B11D23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50971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20209-A1EC-4109-9CA9-BCED5B11D23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112006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20209-A1EC-4109-9CA9-BCED5B11D23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167961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320209-A1EC-4109-9CA9-BCED5B11D23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1882950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320209-A1EC-4109-9CA9-BCED5B11D23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316180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320209-A1EC-4109-9CA9-BCED5B11D234}"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5805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320209-A1EC-4109-9CA9-BCED5B11D234}"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102300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20209-A1EC-4109-9CA9-BCED5B11D234}"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166523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20209-A1EC-4109-9CA9-BCED5B11D23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10626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20209-A1EC-4109-9CA9-BCED5B11D23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60EE-0B63-4998-B676-BF156FAED83D}" type="slidenum">
              <a:rPr lang="en-US" smtClean="0"/>
              <a:t>‹#›</a:t>
            </a:fld>
            <a:endParaRPr lang="en-US"/>
          </a:p>
        </p:txBody>
      </p:sp>
    </p:spTree>
    <p:extLst>
      <p:ext uri="{BB962C8B-B14F-4D97-AF65-F5344CB8AC3E}">
        <p14:creationId xmlns:p14="http://schemas.microsoft.com/office/powerpoint/2010/main" val="305725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20209-A1EC-4109-9CA9-BCED5B11D234}"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460EE-0B63-4998-B676-BF156FAED83D}" type="slidenum">
              <a:rPr lang="en-US" smtClean="0"/>
              <a:t>‹#›</a:t>
            </a:fld>
            <a:endParaRPr lang="en-US"/>
          </a:p>
        </p:txBody>
      </p:sp>
    </p:spTree>
    <p:extLst>
      <p:ext uri="{BB962C8B-B14F-4D97-AF65-F5344CB8AC3E}">
        <p14:creationId xmlns:p14="http://schemas.microsoft.com/office/powerpoint/2010/main" val="2249747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hiksha.com/online-courses/articles/overfitting-and-underfitting-with-a-real-life-exampl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latin typeface="Times New Roman" panose="02020603050405020304" pitchFamily="18" charset="0"/>
                <a:cs typeface="Times New Roman" panose="02020603050405020304" pitchFamily="18" charset="0"/>
              </a:rPr>
              <a:t>Bias and Variance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5467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2016" y="1342888"/>
            <a:ext cx="9005304" cy="4979534"/>
          </a:xfrm>
          <a:prstGeom prst="rect">
            <a:avLst/>
          </a:prstGeom>
        </p:spPr>
      </p:pic>
    </p:spTree>
    <p:extLst>
      <p:ext uri="{BB962C8B-B14F-4D97-AF65-F5344CB8AC3E}">
        <p14:creationId xmlns:p14="http://schemas.microsoft.com/office/powerpoint/2010/main" val="319513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5932" y="1300162"/>
            <a:ext cx="8682006" cy="3911918"/>
          </a:xfrm>
          <a:prstGeom prst="rect">
            <a:avLst/>
          </a:prstGeom>
        </p:spPr>
      </p:pic>
    </p:spTree>
    <p:extLst>
      <p:ext uri="{BB962C8B-B14F-4D97-AF65-F5344CB8AC3E}">
        <p14:creationId xmlns:p14="http://schemas.microsoft.com/office/powerpoint/2010/main" val="400049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Low-Bias, Low-Variance:</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The combination is an ideal machine learning model. However, it is not possible practically.</a:t>
            </a:r>
          </a:p>
          <a:p>
            <a:r>
              <a:rPr lang="en-US" b="1" dirty="0" smtClean="0">
                <a:latin typeface="Times New Roman" panose="02020603050405020304" pitchFamily="18" charset="0"/>
                <a:cs typeface="Times New Roman" panose="02020603050405020304" pitchFamily="18" charset="0"/>
              </a:rPr>
              <a:t>Low-Bias, High-Variance:</a:t>
            </a:r>
            <a:r>
              <a:rPr lang="en-US" dirty="0" smtClean="0">
                <a:latin typeface="Times New Roman" panose="02020603050405020304" pitchFamily="18" charset="0"/>
                <a:cs typeface="Times New Roman" panose="02020603050405020304" pitchFamily="18" charset="0"/>
              </a:rPr>
              <a:t> This is a case of </a:t>
            </a:r>
            <a:r>
              <a:rPr lang="en-US" b="1" dirty="0" smtClean="0">
                <a:latin typeface="Times New Roman" panose="02020603050405020304" pitchFamily="18" charset="0"/>
                <a:cs typeface="Times New Roman" panose="02020603050405020304" pitchFamily="18" charset="0"/>
                <a:hlinkClick r:id="rId2"/>
              </a:rPr>
              <a:t>overfitting </a:t>
            </a:r>
            <a:r>
              <a:rPr lang="en-US" dirty="0" smtClean="0">
                <a:latin typeface="Times New Roman" panose="02020603050405020304" pitchFamily="18" charset="0"/>
                <a:cs typeface="Times New Roman" panose="02020603050405020304" pitchFamily="18" charset="0"/>
              </a:rPr>
              <a:t>where model predictions are inconsistent and accurate on average. The predicted values will be accurate(average) but will be scattered.</a:t>
            </a:r>
          </a:p>
          <a:p>
            <a:r>
              <a:rPr lang="en-US" b="1" dirty="0" smtClean="0">
                <a:latin typeface="Times New Roman" panose="02020603050405020304" pitchFamily="18" charset="0"/>
                <a:cs typeface="Times New Roman" panose="02020603050405020304" pitchFamily="18" charset="0"/>
              </a:rPr>
              <a:t>High-Bias, Low-Variance:</a:t>
            </a:r>
            <a:r>
              <a:rPr lang="en-US" dirty="0" smtClean="0">
                <a:latin typeface="Times New Roman" panose="02020603050405020304" pitchFamily="18" charset="0"/>
                <a:cs typeface="Times New Roman" panose="02020603050405020304" pitchFamily="18" charset="0"/>
              </a:rPr>
              <a:t> This is a case of </a:t>
            </a:r>
            <a:r>
              <a:rPr lang="en-US" b="1" dirty="0" err="1" smtClean="0">
                <a:latin typeface="Times New Roman" panose="02020603050405020304" pitchFamily="18" charset="0"/>
                <a:cs typeface="Times New Roman" panose="02020603050405020304" pitchFamily="18" charset="0"/>
                <a:hlinkClick r:id="rId2"/>
              </a:rPr>
              <a:t>underfitting</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where predictions are consistent but inaccurate on average. The predicted values will be inaccurate but will be not scattered.</a:t>
            </a:r>
          </a:p>
          <a:p>
            <a:r>
              <a:rPr lang="en-US" b="1" dirty="0" smtClean="0">
                <a:latin typeface="Times New Roman" panose="02020603050405020304" pitchFamily="18" charset="0"/>
                <a:cs typeface="Times New Roman" panose="02020603050405020304" pitchFamily="18" charset="0"/>
              </a:rPr>
              <a:t>High-Bias, High-Variance:</a:t>
            </a:r>
            <a:br>
              <a:rPr lang="en-US" b="1"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With high bias and high variance, predictions are inconsistent and also inaccurate on average.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07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7962" y="1309687"/>
            <a:ext cx="6696075" cy="4238625"/>
          </a:xfrm>
          <a:prstGeom prst="rect">
            <a:avLst/>
          </a:prstGeom>
        </p:spPr>
      </p:pic>
      <p:sp>
        <p:nvSpPr>
          <p:cNvPr id="3" name="Rectangle 2"/>
          <p:cNvSpPr/>
          <p:nvPr/>
        </p:nvSpPr>
        <p:spPr>
          <a:xfrm>
            <a:off x="2847703" y="5695406"/>
            <a:ext cx="2155371" cy="4833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Truth value at center</a:t>
            </a:r>
            <a:endParaRPr lang="en-US" dirty="0"/>
          </a:p>
        </p:txBody>
      </p:sp>
    </p:spTree>
    <p:extLst>
      <p:ext uri="{BB962C8B-B14F-4D97-AF65-F5344CB8AC3E}">
        <p14:creationId xmlns:p14="http://schemas.microsoft.com/office/powerpoint/2010/main" val="322972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82269396"/>
              </p:ext>
            </p:extLst>
          </p:nvPr>
        </p:nvGraphicFramePr>
        <p:xfrm>
          <a:off x="2573381" y="1885112"/>
          <a:ext cx="6923316" cy="2103120"/>
        </p:xfrm>
        <a:graphic>
          <a:graphicData uri="http://schemas.openxmlformats.org/drawingml/2006/table">
            <a:tbl>
              <a:tblPr>
                <a:tableStyleId>{5940675A-B579-460E-94D1-54222C63F5DA}</a:tableStyleId>
              </a:tblPr>
              <a:tblGrid>
                <a:gridCol w="2307772">
                  <a:extLst>
                    <a:ext uri="{9D8B030D-6E8A-4147-A177-3AD203B41FA5}">
                      <a16:colId xmlns:a16="http://schemas.microsoft.com/office/drawing/2014/main" val="4220294908"/>
                    </a:ext>
                  </a:extLst>
                </a:gridCol>
                <a:gridCol w="2307772">
                  <a:extLst>
                    <a:ext uri="{9D8B030D-6E8A-4147-A177-3AD203B41FA5}">
                      <a16:colId xmlns:a16="http://schemas.microsoft.com/office/drawing/2014/main" val="1389232964"/>
                    </a:ext>
                  </a:extLst>
                </a:gridCol>
                <a:gridCol w="2307772">
                  <a:extLst>
                    <a:ext uri="{9D8B030D-6E8A-4147-A177-3AD203B41FA5}">
                      <a16:colId xmlns:a16="http://schemas.microsoft.com/office/drawing/2014/main" val="3462208722"/>
                    </a:ext>
                  </a:extLst>
                </a:gridCol>
              </a:tblGrid>
              <a:tr h="618966">
                <a:tc>
                  <a:txBody>
                    <a:bodyPr/>
                    <a:lstStyle/>
                    <a:p>
                      <a:pPr algn="ctr"/>
                      <a:r>
                        <a:rPr lang="en-US" b="1" dirty="0">
                          <a:effectLst/>
                        </a:rPr>
                        <a:t>Machine Learning Algorithm</a:t>
                      </a:r>
                    </a:p>
                  </a:txBody>
                  <a:tcPr anchor="ctr"/>
                </a:tc>
                <a:tc>
                  <a:txBody>
                    <a:bodyPr/>
                    <a:lstStyle/>
                    <a:p>
                      <a:pPr algn="ctr"/>
                      <a:r>
                        <a:rPr lang="en-US" b="1" dirty="0">
                          <a:effectLst/>
                        </a:rPr>
                        <a:t>Bias</a:t>
                      </a:r>
                    </a:p>
                  </a:txBody>
                  <a:tcPr anchor="ctr"/>
                </a:tc>
                <a:tc>
                  <a:txBody>
                    <a:bodyPr/>
                    <a:lstStyle/>
                    <a:p>
                      <a:pPr algn="ctr"/>
                      <a:r>
                        <a:rPr lang="en-US" b="1" dirty="0">
                          <a:effectLst/>
                        </a:rPr>
                        <a:t>Variance</a:t>
                      </a:r>
                    </a:p>
                  </a:txBody>
                  <a:tcPr anchor="ctr"/>
                </a:tc>
                <a:extLst>
                  <a:ext uri="{0D108BD9-81ED-4DB2-BD59-A6C34878D82A}">
                    <a16:rowId xmlns:a16="http://schemas.microsoft.com/office/drawing/2014/main" val="1656683184"/>
                  </a:ext>
                </a:extLst>
              </a:tr>
              <a:tr h="353695">
                <a:tc>
                  <a:txBody>
                    <a:bodyPr/>
                    <a:lstStyle/>
                    <a:p>
                      <a:pPr algn="ctr"/>
                      <a:r>
                        <a:rPr lang="en-US" b="1" dirty="0">
                          <a:effectLst/>
                        </a:rPr>
                        <a:t>Linear Regression</a:t>
                      </a:r>
                    </a:p>
                  </a:txBody>
                  <a:tcPr anchor="ctr"/>
                </a:tc>
                <a:tc>
                  <a:txBody>
                    <a:bodyPr/>
                    <a:lstStyle/>
                    <a:p>
                      <a:pPr algn="ctr"/>
                      <a:r>
                        <a:rPr lang="en-US">
                          <a:effectLst/>
                        </a:rPr>
                        <a:t>High Bias</a:t>
                      </a:r>
                    </a:p>
                  </a:txBody>
                  <a:tcPr anchor="ctr"/>
                </a:tc>
                <a:tc>
                  <a:txBody>
                    <a:bodyPr/>
                    <a:lstStyle/>
                    <a:p>
                      <a:pPr algn="ctr"/>
                      <a:r>
                        <a:rPr lang="en-US">
                          <a:effectLst/>
                        </a:rPr>
                        <a:t>Less Variance</a:t>
                      </a:r>
                    </a:p>
                  </a:txBody>
                  <a:tcPr anchor="ctr"/>
                </a:tc>
                <a:extLst>
                  <a:ext uri="{0D108BD9-81ED-4DB2-BD59-A6C34878D82A}">
                    <a16:rowId xmlns:a16="http://schemas.microsoft.com/office/drawing/2014/main" val="4091829748"/>
                  </a:ext>
                </a:extLst>
              </a:tr>
              <a:tr h="353695">
                <a:tc>
                  <a:txBody>
                    <a:bodyPr/>
                    <a:lstStyle/>
                    <a:p>
                      <a:pPr marL="0" algn="ctr" defTabSz="914400" rtl="0" eaLnBrk="1" latinLnBrk="0" hangingPunct="1"/>
                      <a:r>
                        <a:rPr lang="en-US" sz="1800" b="1" kern="1200" dirty="0">
                          <a:solidFill>
                            <a:schemeClr val="tx1"/>
                          </a:solidFill>
                          <a:effectLst/>
                          <a:latin typeface="+mn-lt"/>
                          <a:ea typeface="+mn-ea"/>
                          <a:cs typeface="+mn-cs"/>
                        </a:rPr>
                        <a:t>Decision Tree</a:t>
                      </a:r>
                    </a:p>
                  </a:txBody>
                  <a:tcPr anchor="ctr"/>
                </a:tc>
                <a:tc>
                  <a:txBody>
                    <a:bodyPr/>
                    <a:lstStyle/>
                    <a:p>
                      <a:pPr algn="ctr"/>
                      <a:r>
                        <a:rPr lang="en-US">
                          <a:effectLst/>
                        </a:rPr>
                        <a:t>Low Bias</a:t>
                      </a:r>
                    </a:p>
                  </a:txBody>
                  <a:tcPr anchor="ctr"/>
                </a:tc>
                <a:tc>
                  <a:txBody>
                    <a:bodyPr/>
                    <a:lstStyle/>
                    <a:p>
                      <a:pPr algn="ctr"/>
                      <a:r>
                        <a:rPr lang="en-US">
                          <a:effectLst/>
                        </a:rPr>
                        <a:t>High Variance</a:t>
                      </a:r>
                    </a:p>
                  </a:txBody>
                  <a:tcPr anchor="ctr"/>
                </a:tc>
                <a:extLst>
                  <a:ext uri="{0D108BD9-81ED-4DB2-BD59-A6C34878D82A}">
                    <a16:rowId xmlns:a16="http://schemas.microsoft.com/office/drawing/2014/main" val="1606732965"/>
                  </a:ext>
                </a:extLst>
              </a:tr>
              <a:tr h="353695">
                <a:tc>
                  <a:txBody>
                    <a:bodyPr/>
                    <a:lstStyle/>
                    <a:p>
                      <a:pPr algn="ctr"/>
                      <a:r>
                        <a:rPr lang="en-US" b="1" dirty="0">
                          <a:effectLst/>
                        </a:rPr>
                        <a:t>Random Forest</a:t>
                      </a:r>
                    </a:p>
                  </a:txBody>
                  <a:tcPr anchor="ctr"/>
                </a:tc>
                <a:tc>
                  <a:txBody>
                    <a:bodyPr/>
                    <a:lstStyle/>
                    <a:p>
                      <a:pPr algn="ctr"/>
                      <a:r>
                        <a:rPr lang="en-US" dirty="0">
                          <a:effectLst/>
                        </a:rPr>
                        <a:t>Low Bias</a:t>
                      </a:r>
                    </a:p>
                  </a:txBody>
                  <a:tcPr anchor="ctr"/>
                </a:tc>
                <a:tc>
                  <a:txBody>
                    <a:bodyPr/>
                    <a:lstStyle/>
                    <a:p>
                      <a:pPr algn="ctr"/>
                      <a:r>
                        <a:rPr lang="en-US">
                          <a:effectLst/>
                        </a:rPr>
                        <a:t>High Variance</a:t>
                      </a:r>
                    </a:p>
                  </a:txBody>
                  <a:tcPr anchor="ctr"/>
                </a:tc>
                <a:extLst>
                  <a:ext uri="{0D108BD9-81ED-4DB2-BD59-A6C34878D82A}">
                    <a16:rowId xmlns:a16="http://schemas.microsoft.com/office/drawing/2014/main" val="712365167"/>
                  </a:ext>
                </a:extLst>
              </a:tr>
              <a:tr h="353695">
                <a:tc>
                  <a:txBody>
                    <a:bodyPr/>
                    <a:lstStyle/>
                    <a:p>
                      <a:pPr algn="ctr"/>
                      <a:r>
                        <a:rPr lang="en-US" b="1" dirty="0">
                          <a:effectLst/>
                        </a:rPr>
                        <a:t>Bagging</a:t>
                      </a:r>
                    </a:p>
                  </a:txBody>
                  <a:tcPr anchor="ctr"/>
                </a:tc>
                <a:tc>
                  <a:txBody>
                    <a:bodyPr/>
                    <a:lstStyle/>
                    <a:p>
                      <a:pPr algn="ctr"/>
                      <a:r>
                        <a:rPr lang="en-US">
                          <a:effectLst/>
                        </a:rPr>
                        <a:t>Low Bias</a:t>
                      </a:r>
                    </a:p>
                  </a:txBody>
                  <a:tcPr anchor="ctr"/>
                </a:tc>
                <a:tc>
                  <a:txBody>
                    <a:bodyPr/>
                    <a:lstStyle/>
                    <a:p>
                      <a:pPr algn="ctr"/>
                      <a:r>
                        <a:rPr lang="en-US" dirty="0">
                          <a:effectLst/>
                        </a:rPr>
                        <a:t>High Variance</a:t>
                      </a:r>
                    </a:p>
                  </a:txBody>
                  <a:tcPr anchor="ctr"/>
                </a:tc>
                <a:extLst>
                  <a:ext uri="{0D108BD9-81ED-4DB2-BD59-A6C34878D82A}">
                    <a16:rowId xmlns:a16="http://schemas.microsoft.com/office/drawing/2014/main" val="850255485"/>
                  </a:ext>
                </a:extLst>
              </a:tr>
            </a:tbl>
          </a:graphicData>
        </a:graphic>
      </p:graphicFrame>
    </p:spTree>
    <p:extLst>
      <p:ext uri="{BB962C8B-B14F-4D97-AF65-F5344CB8AC3E}">
        <p14:creationId xmlns:p14="http://schemas.microsoft.com/office/powerpoint/2010/main" val="379849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Bias-Variance Tradeoff</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57" y="1825624"/>
            <a:ext cx="7258064" cy="4855645"/>
          </a:xfrm>
          <a:prstGeom prst="rect">
            <a:avLst/>
          </a:prstGeom>
        </p:spPr>
      </p:pic>
    </p:spTree>
    <p:extLst>
      <p:ext uri="{BB962C8B-B14F-4D97-AF65-F5344CB8AC3E}">
        <p14:creationId xmlns:p14="http://schemas.microsoft.com/office/powerpoint/2010/main" val="3093112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Ways to Reduce </a:t>
            </a:r>
            <a:r>
              <a:rPr lang="en-US" b="1" dirty="0"/>
              <a:t>H</a:t>
            </a:r>
            <a:r>
              <a:rPr lang="en-US" b="1" dirty="0" smtClean="0"/>
              <a:t>igh </a:t>
            </a:r>
            <a:r>
              <a:rPr lang="en-US" b="1" dirty="0"/>
              <a:t>B</a:t>
            </a:r>
            <a:r>
              <a:rPr lang="en-US" b="1" dirty="0" smtClean="0"/>
              <a:t>ias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latin typeface="Times New Roman" panose="02020603050405020304" pitchFamily="18" charset="0"/>
                <a:cs typeface="Times New Roman" panose="02020603050405020304" pitchFamily="18" charset="0"/>
              </a:rPr>
              <a:t>Use a more complex model: </a:t>
            </a:r>
            <a:r>
              <a:rPr lang="en-US" dirty="0" smtClean="0">
                <a:latin typeface="Times New Roman" panose="02020603050405020304" pitchFamily="18" charset="0"/>
                <a:cs typeface="Times New Roman" panose="02020603050405020304" pitchFamily="18" charset="0"/>
              </a:rPr>
              <a:t>One of the main reasons for high bias is the very simplified model. it will not be able to capture the complexity of the data. In such cases, we can make our mode more complex by increasing the number of hidden layers in the case of a deep neural network. Or we can use a more complex model like Polynomial regression for non-linear datasets, CNN for image processing, and RNN for sequence learning.</a:t>
            </a:r>
          </a:p>
          <a:p>
            <a:pPr algn="just"/>
            <a:r>
              <a:rPr lang="en-US" b="1" dirty="0" smtClean="0">
                <a:latin typeface="Times New Roman" panose="02020603050405020304" pitchFamily="18" charset="0"/>
                <a:cs typeface="Times New Roman" panose="02020603050405020304" pitchFamily="18" charset="0"/>
              </a:rPr>
              <a:t>Increase the number of features:</a:t>
            </a:r>
            <a:r>
              <a:rPr lang="en-US" dirty="0" smtClean="0">
                <a:latin typeface="Times New Roman" panose="02020603050405020304" pitchFamily="18" charset="0"/>
                <a:cs typeface="Times New Roman" panose="02020603050405020304" pitchFamily="18" charset="0"/>
              </a:rPr>
              <a:t> By adding more features to train the dataset will increase the complexity of the model. And improve its ability to capture the underlying patterns in the data.</a:t>
            </a:r>
          </a:p>
          <a:p>
            <a:pPr algn="just"/>
            <a:r>
              <a:rPr lang="en-US" b="1" dirty="0" smtClean="0">
                <a:latin typeface="Times New Roman" panose="02020603050405020304" pitchFamily="18" charset="0"/>
                <a:cs typeface="Times New Roman" panose="02020603050405020304" pitchFamily="18" charset="0"/>
              </a:rPr>
              <a:t>Reduce Regularization of the model: </a:t>
            </a:r>
            <a:r>
              <a:rPr lang="en-US" dirty="0" smtClean="0">
                <a:latin typeface="Times New Roman" panose="02020603050405020304" pitchFamily="18" charset="0"/>
                <a:cs typeface="Times New Roman" panose="02020603050405020304" pitchFamily="18" charset="0"/>
              </a:rPr>
              <a:t>Regularization techniques such as L1 or L2 regularization can help to prevent overfitting and improve the generalization ability of the model. if the model has a high bias, reducing the strength of regularization or removing it altogether can help to improve its performance.</a:t>
            </a:r>
          </a:p>
          <a:p>
            <a:pPr algn="just"/>
            <a:r>
              <a:rPr lang="en-US" b="1" dirty="0" smtClean="0">
                <a:latin typeface="Times New Roman" panose="02020603050405020304" pitchFamily="18" charset="0"/>
                <a:cs typeface="Times New Roman" panose="02020603050405020304" pitchFamily="18" charset="0"/>
              </a:rPr>
              <a:t>Increase the size of the training data:</a:t>
            </a:r>
            <a:r>
              <a:rPr lang="en-US" dirty="0" smtClean="0">
                <a:latin typeface="Times New Roman" panose="02020603050405020304" pitchFamily="18" charset="0"/>
                <a:cs typeface="Times New Roman" panose="02020603050405020304" pitchFamily="18" charset="0"/>
              </a:rPr>
              <a:t> Increasing the size of the training data can help to reduce bias by providing the model with more examples to learn from the dataset.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8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Ways to Reduce the Variance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latin typeface="Times New Roman" panose="02020603050405020304" pitchFamily="18" charset="0"/>
                <a:cs typeface="Times New Roman" panose="02020603050405020304" pitchFamily="18" charset="0"/>
              </a:rPr>
              <a:t>Cross-validation:</a:t>
            </a:r>
            <a:r>
              <a:rPr lang="en-US" dirty="0" smtClean="0">
                <a:latin typeface="Times New Roman" panose="02020603050405020304" pitchFamily="18" charset="0"/>
                <a:cs typeface="Times New Roman" panose="02020603050405020304" pitchFamily="18" charset="0"/>
              </a:rPr>
              <a:t> By splitting the data into training and testing sets multiple times, cross-validation can help identify if a model is overfitting or </a:t>
            </a:r>
            <a:r>
              <a:rPr lang="en-US" dirty="0" err="1" smtClean="0">
                <a:latin typeface="Times New Roman" panose="02020603050405020304" pitchFamily="18" charset="0"/>
                <a:cs typeface="Times New Roman" panose="02020603050405020304" pitchFamily="18" charset="0"/>
              </a:rPr>
              <a:t>underfitting</a:t>
            </a:r>
            <a:r>
              <a:rPr lang="en-US" dirty="0" smtClean="0">
                <a:latin typeface="Times New Roman" panose="02020603050405020304" pitchFamily="18" charset="0"/>
                <a:cs typeface="Times New Roman" panose="02020603050405020304" pitchFamily="18" charset="0"/>
              </a:rPr>
              <a:t> and can be used to tune </a:t>
            </a:r>
            <a:r>
              <a:rPr lang="en-US" dirty="0" err="1" smtClean="0">
                <a:latin typeface="Times New Roman" panose="02020603050405020304" pitchFamily="18" charset="0"/>
                <a:cs typeface="Times New Roman" panose="02020603050405020304" pitchFamily="18" charset="0"/>
              </a:rPr>
              <a:t>hyperparameters</a:t>
            </a:r>
            <a:r>
              <a:rPr lang="en-US" dirty="0" smtClean="0">
                <a:latin typeface="Times New Roman" panose="02020603050405020304" pitchFamily="18" charset="0"/>
                <a:cs typeface="Times New Roman" panose="02020603050405020304" pitchFamily="18" charset="0"/>
              </a:rPr>
              <a:t> to reduce variance.</a:t>
            </a:r>
          </a:p>
          <a:p>
            <a:pPr algn="just"/>
            <a:r>
              <a:rPr lang="en-US" b="1" dirty="0" smtClean="0">
                <a:latin typeface="Times New Roman" panose="02020603050405020304" pitchFamily="18" charset="0"/>
                <a:cs typeface="Times New Roman" panose="02020603050405020304" pitchFamily="18" charset="0"/>
              </a:rPr>
              <a:t>Feature selection: </a:t>
            </a:r>
            <a:r>
              <a:rPr lang="en-US" dirty="0" smtClean="0">
                <a:latin typeface="Times New Roman" panose="02020603050405020304" pitchFamily="18" charset="0"/>
                <a:cs typeface="Times New Roman" panose="02020603050405020304" pitchFamily="18" charset="0"/>
              </a:rPr>
              <a:t>By choosing the only relevant feature will decrease the model’s complexity. and it can reduce the variance error.</a:t>
            </a:r>
          </a:p>
          <a:p>
            <a:pPr algn="just"/>
            <a:r>
              <a:rPr lang="en-US" b="1" dirty="0" smtClean="0">
                <a:latin typeface="Times New Roman" panose="02020603050405020304" pitchFamily="18" charset="0"/>
                <a:cs typeface="Times New Roman" panose="02020603050405020304" pitchFamily="18" charset="0"/>
              </a:rPr>
              <a:t>Regularization:</a:t>
            </a:r>
            <a:r>
              <a:rPr lang="en-US" dirty="0" smtClean="0">
                <a:latin typeface="Times New Roman" panose="02020603050405020304" pitchFamily="18" charset="0"/>
                <a:cs typeface="Times New Roman" panose="02020603050405020304" pitchFamily="18" charset="0"/>
              </a:rPr>
              <a:t> We can use L1 or L2 regularization to reduce variance in machine learning models</a:t>
            </a:r>
          </a:p>
          <a:p>
            <a:pPr algn="just"/>
            <a:r>
              <a:rPr lang="en-US" b="1" dirty="0" smtClean="0">
                <a:latin typeface="Times New Roman" panose="02020603050405020304" pitchFamily="18" charset="0"/>
                <a:cs typeface="Times New Roman" panose="02020603050405020304" pitchFamily="18" charset="0"/>
              </a:rPr>
              <a:t>Ensemble methods:</a:t>
            </a:r>
            <a:r>
              <a:rPr lang="en-US" dirty="0" smtClean="0">
                <a:latin typeface="Times New Roman" panose="02020603050405020304" pitchFamily="18" charset="0"/>
                <a:cs typeface="Times New Roman" panose="02020603050405020304" pitchFamily="18" charset="0"/>
              </a:rPr>
              <a:t> It will combine multiple models to improve generalization performance. Bagging, boosting, and stacking are common ensemble methods that can help reduce variance and improve generalization performance.</a:t>
            </a:r>
          </a:p>
          <a:p>
            <a:pPr algn="just"/>
            <a:r>
              <a:rPr lang="en-US" b="1" dirty="0" smtClean="0">
                <a:latin typeface="Times New Roman" panose="02020603050405020304" pitchFamily="18" charset="0"/>
                <a:cs typeface="Times New Roman" panose="02020603050405020304" pitchFamily="18" charset="0"/>
              </a:rPr>
              <a:t>Simplifying the model: </a:t>
            </a:r>
            <a:r>
              <a:rPr lang="en-US" dirty="0" smtClean="0">
                <a:latin typeface="Times New Roman" panose="02020603050405020304" pitchFamily="18" charset="0"/>
                <a:cs typeface="Times New Roman" panose="02020603050405020304" pitchFamily="18" charset="0"/>
              </a:rPr>
              <a:t>Reducing the complexity of the model, such as decreasing the number of parameters or layers in a neural network, can also help reduce variance and improve generalization performance.</a:t>
            </a:r>
          </a:p>
          <a:p>
            <a:pPr algn="just"/>
            <a:r>
              <a:rPr lang="en-US" b="1" dirty="0" smtClean="0">
                <a:latin typeface="Times New Roman" panose="02020603050405020304" pitchFamily="18" charset="0"/>
                <a:cs typeface="Times New Roman" panose="02020603050405020304" pitchFamily="18" charset="0"/>
              </a:rPr>
              <a:t>Early stopping:</a:t>
            </a:r>
            <a:r>
              <a:rPr lang="en-US" dirty="0" smtClean="0">
                <a:latin typeface="Times New Roman" panose="02020603050405020304" pitchFamily="18" charset="0"/>
                <a:cs typeface="Times New Roman" panose="02020603050405020304" pitchFamily="18" charset="0"/>
              </a:rPr>
              <a:t> Early stopping is a technique used to prevent overfitting by stopping the training of the deep learning model when the performance on the validation set stops improving.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64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846" y="718457"/>
            <a:ext cx="9966960" cy="1410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smtClean="0"/>
              <a:t>Reference</a:t>
            </a:r>
          </a:p>
          <a:p>
            <a:pPr marL="342900" indent="-342900">
              <a:buFont typeface="+mj-lt"/>
              <a:buAutoNum type="arabicPeriod"/>
            </a:pPr>
            <a:r>
              <a:rPr lang="en-US" b="1" dirty="0" smtClean="0"/>
              <a:t>https://www.youtube.com/watch?v=B01qMFMAgUQ</a:t>
            </a:r>
          </a:p>
          <a:p>
            <a:pPr marL="342900" indent="-342900">
              <a:buFont typeface="+mj-lt"/>
              <a:buAutoNum type="arabicPeriod"/>
            </a:pPr>
            <a:r>
              <a:rPr lang="en-US" b="1" dirty="0" smtClean="0"/>
              <a:t>https://www.shiksha.com/online-courses/articles/bias-and-variance/</a:t>
            </a:r>
          </a:p>
          <a:p>
            <a:pPr marL="342900" indent="-342900">
              <a:buFont typeface="+mj-lt"/>
              <a:buAutoNum type="arabicPeriod"/>
            </a:pPr>
            <a:r>
              <a:rPr lang="en-US" b="1" dirty="0" smtClean="0"/>
              <a:t>https://www.geeksforgeeks.org/bias-vs-variance-in-machine-learning/</a:t>
            </a:r>
          </a:p>
          <a:p>
            <a:endParaRPr lang="en-US" b="1" dirty="0"/>
          </a:p>
        </p:txBody>
      </p:sp>
    </p:spTree>
    <p:extLst>
      <p:ext uri="{BB962C8B-B14F-4D97-AF65-F5344CB8AC3E}">
        <p14:creationId xmlns:p14="http://schemas.microsoft.com/office/powerpoint/2010/main" val="129072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latin typeface="Times New Roman" panose="02020603050405020304" pitchFamily="18" charset="0"/>
                <a:cs typeface="Times New Roman" panose="02020603050405020304" pitchFamily="18" charset="0"/>
              </a:rPr>
              <a:t>Bias</a:t>
            </a:r>
            <a:endParaRPr lang="en-US" dirty="0"/>
          </a:p>
        </p:txBody>
      </p:sp>
      <p:sp>
        <p:nvSpPr>
          <p:cNvPr id="3" name="Content Placeholder 2"/>
          <p:cNvSpPr>
            <a:spLocks noGrp="1"/>
          </p:cNvSpPr>
          <p:nvPr>
            <p:ph idx="1"/>
          </p:nvPr>
        </p:nvSpPr>
        <p:spPr/>
        <p:txBody>
          <a:bodyPr/>
          <a:lstStyle/>
          <a:p>
            <a:pPr algn="just"/>
            <a:r>
              <a:rPr lang="en-US" i="1" dirty="0" smtClean="0">
                <a:latin typeface="Times New Roman" panose="02020603050405020304" pitchFamily="18" charset="0"/>
                <a:cs typeface="Times New Roman" panose="02020603050405020304" pitchFamily="18" charset="0"/>
              </a:rPr>
              <a:t>Bias is the error that calculates the difference between the average prediction of our model and the actual value that we are trying to predict. </a:t>
            </a:r>
          </a:p>
          <a:p>
            <a:pPr algn="just"/>
            <a:r>
              <a:rPr lang="en-US" b="1" dirty="0" smtClean="0">
                <a:latin typeface="Times New Roman" panose="02020603050405020304" pitchFamily="18" charset="0"/>
                <a:cs typeface="Times New Roman" panose="02020603050405020304" pitchFamily="18" charset="0"/>
              </a:rPr>
              <a:t>Characteristics of a high bias model include:</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Not able to capture proper data trends</a:t>
            </a:r>
          </a:p>
          <a:p>
            <a:pPr algn="just"/>
            <a:r>
              <a:rPr lang="en-US" dirty="0" smtClean="0">
                <a:latin typeface="Times New Roman" panose="02020603050405020304" pitchFamily="18" charset="0"/>
                <a:cs typeface="Times New Roman" panose="02020603050405020304" pitchFamily="18" charset="0"/>
              </a:rPr>
              <a:t>Trained over noise also. So giving less accurate results</a:t>
            </a:r>
          </a:p>
          <a:p>
            <a:pPr algn="just"/>
            <a:r>
              <a:rPr lang="en-US" dirty="0" smtClean="0">
                <a:latin typeface="Times New Roman" panose="02020603050405020304" pitchFamily="18" charset="0"/>
                <a:cs typeface="Times New Roman" panose="02020603050405020304" pitchFamily="18" charset="0"/>
              </a:rPr>
              <a:t>Suffers from </a:t>
            </a:r>
            <a:r>
              <a:rPr lang="en-US" dirty="0" err="1" smtClean="0">
                <a:latin typeface="Times New Roman" panose="02020603050405020304" pitchFamily="18" charset="0"/>
                <a:cs typeface="Times New Roman" panose="02020603050405020304" pitchFamily="18" charset="0"/>
              </a:rPr>
              <a:t>underfitting</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more general or simple model</a:t>
            </a:r>
          </a:p>
          <a:p>
            <a:pPr marL="0" indent="0">
              <a:buNone/>
            </a:pPr>
            <a:endParaRPr lang="en-US" dirty="0"/>
          </a:p>
        </p:txBody>
      </p:sp>
    </p:spTree>
    <p:extLst>
      <p:ext uri="{BB962C8B-B14F-4D97-AF65-F5344CB8AC3E}">
        <p14:creationId xmlns:p14="http://schemas.microsoft.com/office/powerpoint/2010/main" val="1735946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smtClean="0">
                <a:latin typeface="Times New Roman" panose="02020603050405020304" pitchFamily="18" charset="0"/>
                <a:cs typeface="Times New Roman" panose="02020603050405020304" pitchFamily="18" charset="0"/>
              </a:rPr>
              <a:t>Variance</a:t>
            </a:r>
            <a:endParaRPr lang="en-US" dirty="0"/>
          </a:p>
        </p:txBody>
      </p:sp>
      <p:sp>
        <p:nvSpPr>
          <p:cNvPr id="3" name="Content Placeholder 2"/>
          <p:cNvSpPr>
            <a:spLocks noGrp="1"/>
          </p:cNvSpPr>
          <p:nvPr>
            <p:ph idx="1"/>
          </p:nvPr>
        </p:nvSpPr>
        <p:spPr/>
        <p:txBody>
          <a:bodyPr/>
          <a:lstStyle/>
          <a:p>
            <a:pPr algn="just"/>
            <a:r>
              <a:rPr lang="en-US" i="1" dirty="0" smtClean="0">
                <a:latin typeface="Times New Roman" panose="02020603050405020304" pitchFamily="18" charset="0"/>
                <a:cs typeface="Times New Roman" panose="02020603050405020304" pitchFamily="18" charset="0"/>
              </a:rPr>
              <a:t>Variance is the opposite of Bias. Variance is also an error that measures the randomness of the predicted value from the actual value.</a:t>
            </a:r>
          </a:p>
          <a:p>
            <a:pPr marL="0" indent="0" algn="just">
              <a:buNone/>
            </a:pPr>
            <a:r>
              <a:rPr lang="en-US" dirty="0" smtClean="0">
                <a:latin typeface="Times New Roman" panose="02020603050405020304" pitchFamily="18" charset="0"/>
                <a:cs typeface="Times New Roman" panose="02020603050405020304" pitchFamily="18" charset="0"/>
              </a:rPr>
              <a:t>Variance errors are either the </a:t>
            </a:r>
            <a:r>
              <a:rPr lang="en-US" b="1" dirty="0" smtClean="0">
                <a:latin typeface="Times New Roman" panose="02020603050405020304" pitchFamily="18" charset="0"/>
                <a:cs typeface="Times New Roman" panose="02020603050405020304" pitchFamily="18" charset="0"/>
              </a:rPr>
              <a:t>low variance or high variance.</a:t>
            </a:r>
            <a:endParaRPr lang="en-US" dirty="0" smtClean="0">
              <a:latin typeface="Times New Roman" panose="02020603050405020304" pitchFamily="18" charset="0"/>
              <a:cs typeface="Times New Roman" panose="02020603050405020304" pitchFamily="18" charset="0"/>
            </a:endParaRPr>
          </a:p>
          <a:p>
            <a:pPr algn="just"/>
            <a:r>
              <a:rPr lang="en-US" b="1" i="1" dirty="0" smtClean="0">
                <a:latin typeface="Times New Roman" panose="02020603050405020304" pitchFamily="18" charset="0"/>
                <a:cs typeface="Times New Roman" panose="02020603050405020304" pitchFamily="18" charset="0"/>
              </a:rPr>
              <a:t>Low variance: A model has a small variation</a:t>
            </a:r>
            <a:r>
              <a:rPr lang="en-US" dirty="0" smtClean="0">
                <a:latin typeface="Times New Roman" panose="02020603050405020304" pitchFamily="18" charset="0"/>
                <a:cs typeface="Times New Roman" panose="02020603050405020304" pitchFamily="18" charset="0"/>
              </a:rPr>
              <a:t> in the predicted values with changes in the training data set.</a:t>
            </a:r>
          </a:p>
          <a:p>
            <a:pPr algn="just"/>
            <a:r>
              <a:rPr lang="en-US" b="1" i="1" dirty="0" smtClean="0">
                <a:latin typeface="Times New Roman" panose="02020603050405020304" pitchFamily="18" charset="0"/>
                <a:cs typeface="Times New Roman" panose="02020603050405020304" pitchFamily="18" charset="0"/>
              </a:rPr>
              <a:t>High variance: A model has a high variation</a:t>
            </a:r>
            <a:r>
              <a:rPr lang="en-US" dirty="0" smtClean="0">
                <a:latin typeface="Times New Roman" panose="02020603050405020304" pitchFamily="18" charset="0"/>
                <a:cs typeface="Times New Roman" panose="02020603050405020304" pitchFamily="18" charset="0"/>
              </a:rPr>
              <a:t> in the predicted values with changes in the training data set. A model having high variance learns everything shown to it and performs well with the training dataset, but not on test data. </a:t>
            </a:r>
          </a:p>
          <a:p>
            <a:endParaRPr lang="en-US" dirty="0"/>
          </a:p>
        </p:txBody>
      </p:sp>
    </p:spTree>
    <p:extLst>
      <p:ext uri="{BB962C8B-B14F-4D97-AF65-F5344CB8AC3E}">
        <p14:creationId xmlns:p14="http://schemas.microsoft.com/office/powerpoint/2010/main" val="5105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1247" y="1286283"/>
            <a:ext cx="7598773" cy="3127187"/>
          </a:xfrm>
          <a:prstGeom prst="rect">
            <a:avLst/>
          </a:prstGeom>
        </p:spPr>
      </p:pic>
      <p:sp>
        <p:nvSpPr>
          <p:cNvPr id="5" name="Rectangle 4"/>
          <p:cNvSpPr/>
          <p:nvPr/>
        </p:nvSpPr>
        <p:spPr>
          <a:xfrm>
            <a:off x="2381246" y="4591594"/>
            <a:ext cx="7598773" cy="5355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Over fit: High Variance, Under fit: High Bias, Balanced fit: Low Variance and Bias</a:t>
            </a:r>
            <a:endParaRPr lang="en-US" dirty="0"/>
          </a:p>
        </p:txBody>
      </p:sp>
      <p:sp>
        <p:nvSpPr>
          <p:cNvPr id="6" name="Rectangle 5"/>
          <p:cNvSpPr/>
          <p:nvPr/>
        </p:nvSpPr>
        <p:spPr>
          <a:xfrm>
            <a:off x="2381248" y="5305296"/>
            <a:ext cx="7598773" cy="8211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smtClean="0"/>
              <a:t>Bias—–&gt;</a:t>
            </a:r>
            <a:r>
              <a:rPr lang="en-US" dirty="0" err="1" smtClean="0"/>
              <a:t>Underfitting</a:t>
            </a:r>
            <a:r>
              <a:rPr lang="en-US" dirty="0" smtClean="0"/>
              <a:t>—-&gt;High train and test error</a:t>
            </a:r>
          </a:p>
          <a:p>
            <a:r>
              <a:rPr lang="en-US" dirty="0" smtClean="0"/>
              <a:t>Variance—-&gt;Overfitting—–&gt;High test error</a:t>
            </a:r>
          </a:p>
        </p:txBody>
      </p:sp>
    </p:spTree>
    <p:extLst>
      <p:ext uri="{BB962C8B-B14F-4D97-AF65-F5344CB8AC3E}">
        <p14:creationId xmlns:p14="http://schemas.microsoft.com/office/powerpoint/2010/main" val="48643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47542" y="1242605"/>
            <a:ext cx="6378893" cy="4470870"/>
          </a:xfrm>
          <a:prstGeom prst="rect">
            <a:avLst/>
          </a:prstGeom>
        </p:spPr>
      </p:pic>
    </p:spTree>
    <p:extLst>
      <p:ext uri="{BB962C8B-B14F-4D97-AF65-F5344CB8AC3E}">
        <p14:creationId xmlns:p14="http://schemas.microsoft.com/office/powerpoint/2010/main" val="284563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30112" y="1385070"/>
            <a:ext cx="6091374" cy="4387109"/>
          </a:xfrm>
          <a:prstGeom prst="rect">
            <a:avLst/>
          </a:prstGeom>
        </p:spPr>
      </p:pic>
    </p:spTree>
    <p:extLst>
      <p:ext uri="{BB962C8B-B14F-4D97-AF65-F5344CB8AC3E}">
        <p14:creationId xmlns:p14="http://schemas.microsoft.com/office/powerpoint/2010/main" val="2412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7904" y="1495561"/>
            <a:ext cx="7587615" cy="4039229"/>
          </a:xfrm>
          <a:prstGeom prst="rect">
            <a:avLst/>
          </a:prstGeom>
        </p:spPr>
      </p:pic>
    </p:spTree>
    <p:extLst>
      <p:ext uri="{BB962C8B-B14F-4D97-AF65-F5344CB8AC3E}">
        <p14:creationId xmlns:p14="http://schemas.microsoft.com/office/powerpoint/2010/main" val="359141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5302" y="1539511"/>
            <a:ext cx="7429772" cy="3903107"/>
          </a:xfrm>
          <a:prstGeom prst="rect">
            <a:avLst/>
          </a:prstGeom>
        </p:spPr>
      </p:pic>
    </p:spTree>
    <p:extLst>
      <p:ext uri="{BB962C8B-B14F-4D97-AF65-F5344CB8AC3E}">
        <p14:creationId xmlns:p14="http://schemas.microsoft.com/office/powerpoint/2010/main" val="794467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81446" y="1455011"/>
            <a:ext cx="8120199" cy="4214672"/>
          </a:xfrm>
          <a:prstGeom prst="rect">
            <a:avLst/>
          </a:prstGeom>
        </p:spPr>
      </p:pic>
    </p:spTree>
    <p:extLst>
      <p:ext uri="{BB962C8B-B14F-4D97-AF65-F5344CB8AC3E}">
        <p14:creationId xmlns:p14="http://schemas.microsoft.com/office/powerpoint/2010/main" val="152930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608</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Bias and Variance</vt:lpstr>
      <vt:lpstr>Bias</vt:lpstr>
      <vt:lpstr>Variance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Bias-Variance Tradeoff</vt:lpstr>
      <vt:lpstr>Ways to Reduce High Bias</vt:lpstr>
      <vt:lpstr>Ways to Reduce the Variance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Arifur</cp:lastModifiedBy>
  <cp:revision>41</cp:revision>
  <dcterms:created xsi:type="dcterms:W3CDTF">2023-09-29T13:45:53Z</dcterms:created>
  <dcterms:modified xsi:type="dcterms:W3CDTF">2023-12-01T14:38:13Z</dcterms:modified>
</cp:coreProperties>
</file>