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regular.fntdata"/><Relationship Id="rId25" Type="http://schemas.openxmlformats.org/officeDocument/2006/relationships/font" Target="fonts/Lato-boldItalic.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3"/>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3"/>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8" name="Google Shape;18;p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 name="Google Shape;19;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5" name="Google Shape;35;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7301400" cy="18819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700">
                <a:latin typeface="Calibri"/>
                <a:ea typeface="Calibri"/>
                <a:cs typeface="Calibri"/>
                <a:sym typeface="Calibri"/>
              </a:rPr>
              <a:t>Library Management System</a:t>
            </a:r>
            <a:endParaRPr sz="3000">
              <a:latin typeface="Calibri"/>
              <a:ea typeface="Calibri"/>
              <a:cs typeface="Calibri"/>
              <a:sym typeface="Calibri"/>
            </a:endParaRPr>
          </a:p>
        </p:txBody>
      </p:sp>
      <p:sp>
        <p:nvSpPr>
          <p:cNvPr id="59" name="Google Shape;59;p13"/>
          <p:cNvSpPr txBox="1"/>
          <p:nvPr/>
        </p:nvSpPr>
        <p:spPr>
          <a:xfrm>
            <a:off x="466825" y="2879325"/>
            <a:ext cx="733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800" u="none" cap="none" strike="noStrike">
                <a:solidFill>
                  <a:schemeClr val="lt1"/>
                </a:solidFill>
                <a:latin typeface="Lato"/>
                <a:ea typeface="Lato"/>
                <a:cs typeface="Lato"/>
                <a:sym typeface="Lato"/>
              </a:rPr>
              <a:t>Md.Rafiul Alam Durjoy</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800" u="none" cap="none" strike="noStrike">
                <a:solidFill>
                  <a:schemeClr val="lt1"/>
                </a:solidFill>
                <a:latin typeface="Lato"/>
                <a:ea typeface="Lato"/>
                <a:cs typeface="Lato"/>
                <a:sym typeface="Lato"/>
              </a:rPr>
              <a:t>ID: UG02-47-18-041</a:t>
            </a:r>
            <a:endParaRPr b="0" i="0" sz="17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UI Design</a:t>
            </a:r>
            <a:endParaRPr sz="3500">
              <a:latin typeface="Calibri"/>
              <a:ea typeface="Calibri"/>
              <a:cs typeface="Calibri"/>
              <a:sym typeface="Calibri"/>
            </a:endParaRPr>
          </a:p>
        </p:txBody>
      </p:sp>
      <p:pic>
        <p:nvPicPr>
          <p:cNvPr id="113" name="Google Shape;113;p22"/>
          <p:cNvPicPr preferRelativeResize="0"/>
          <p:nvPr/>
        </p:nvPicPr>
        <p:blipFill rotWithShape="1">
          <a:blip r:embed="rId3">
            <a:alphaModFix/>
          </a:blip>
          <a:srcRect b="0" l="0" r="0" t="0"/>
          <a:stretch/>
        </p:blipFill>
        <p:spPr>
          <a:xfrm>
            <a:off x="837850" y="1194625"/>
            <a:ext cx="7275574" cy="363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Scope</a:t>
            </a:r>
            <a:endParaRPr sz="3500">
              <a:latin typeface="Calibri"/>
              <a:ea typeface="Calibri"/>
              <a:cs typeface="Calibri"/>
              <a:sym typeface="Calibri"/>
            </a:endParaRPr>
          </a:p>
        </p:txBody>
      </p:sp>
      <p:sp>
        <p:nvSpPr>
          <p:cNvPr id="119" name="Google Shape;11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2"/>
              </a:buClr>
              <a:buSzPts val="1100"/>
              <a:buFont typeface="Arial"/>
              <a:buNone/>
            </a:pPr>
            <a:r>
              <a:rPr lang="en" sz="2000">
                <a:solidFill>
                  <a:srgbClr val="000000"/>
                </a:solidFill>
                <a:latin typeface="Times New Roman"/>
                <a:ea typeface="Times New Roman"/>
                <a:cs typeface="Times New Roman"/>
                <a:sym typeface="Times New Roman"/>
              </a:rPr>
              <a:t>There is some future scope for this so that it can be used many institutions like,</a:t>
            </a:r>
            <a:endParaRPr sz="2000">
              <a:solidFill>
                <a:srgbClr val="000000"/>
              </a:solidFill>
            </a:endParaRPr>
          </a:p>
          <a:p>
            <a:pPr indent="-355600" lvl="0" marL="457200" rtl="0" algn="l">
              <a:lnSpc>
                <a:spcPct val="100000"/>
              </a:lnSpc>
              <a:spcBef>
                <a:spcPts val="1200"/>
              </a:spcBef>
              <a:spcAft>
                <a:spcPts val="0"/>
              </a:spcAft>
              <a:buClr>
                <a:schemeClr val="dk2"/>
              </a:buClr>
              <a:buSzPts val="2000"/>
              <a:buChar char="●"/>
            </a:pPr>
            <a:r>
              <a:rPr lang="en" sz="2000">
                <a:solidFill>
                  <a:schemeClr val="dk2"/>
                </a:solidFill>
              </a:rPr>
              <a:t>Education Institute.</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Government and Private Offices.</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E-Book Facility.</a:t>
            </a:r>
            <a:endParaRPr sz="2000">
              <a:solidFill>
                <a:schemeClr val="dk2"/>
              </a:solidFill>
            </a:endParaRPr>
          </a:p>
          <a:p>
            <a:pPr indent="0" lvl="0" marL="457200" rtl="0" algn="l">
              <a:lnSpc>
                <a:spcPct val="115000"/>
              </a:lnSpc>
              <a:spcBef>
                <a:spcPts val="1200"/>
              </a:spcBef>
              <a:spcAft>
                <a:spcPts val="1200"/>
              </a:spcAft>
              <a:buSzPts val="1800"/>
              <a:buNone/>
            </a:pPr>
            <a:r>
              <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260050"/>
            <a:ext cx="8520600" cy="62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200">
                <a:latin typeface="Calibri"/>
                <a:ea typeface="Calibri"/>
                <a:cs typeface="Calibri"/>
                <a:sym typeface="Calibri"/>
              </a:rPr>
              <a:t>THANK YOU</a:t>
            </a:r>
            <a:endParaRPr sz="4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574325"/>
            <a:ext cx="4045200" cy="1121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sz="3300">
                <a:latin typeface="Calibri"/>
                <a:ea typeface="Calibri"/>
                <a:cs typeface="Calibri"/>
                <a:sym typeface="Calibri"/>
              </a:rPr>
              <a:t>TABLE OF CONTENTS</a:t>
            </a:r>
            <a:endParaRPr sz="3300">
              <a:latin typeface="Calibri"/>
              <a:ea typeface="Calibri"/>
              <a:cs typeface="Calibri"/>
              <a:sym typeface="Calibri"/>
            </a:endParaRPr>
          </a:p>
        </p:txBody>
      </p:sp>
      <p:sp>
        <p:nvSpPr>
          <p:cNvPr id="65" name="Google Shape;65;p14"/>
          <p:cNvSpPr txBox="1"/>
          <p:nvPr>
            <p:ph idx="2" type="body"/>
          </p:nvPr>
        </p:nvSpPr>
        <p:spPr>
          <a:xfrm>
            <a:off x="4926400" y="724200"/>
            <a:ext cx="3837000" cy="3695100"/>
          </a:xfrm>
          <a:prstGeom prst="rect">
            <a:avLst/>
          </a:prstGeom>
          <a:noFill/>
          <a:ln>
            <a:noFill/>
          </a:ln>
        </p:spPr>
        <p:txBody>
          <a:bodyPr anchorCtr="0" anchor="ctr"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Project Name.</a:t>
            </a:r>
            <a:endParaRPr sz="2000"/>
          </a:p>
          <a:p>
            <a:pPr indent="-355600" lvl="0" marL="457200" rtl="0" algn="l">
              <a:lnSpc>
                <a:spcPct val="115000"/>
              </a:lnSpc>
              <a:spcBef>
                <a:spcPts val="0"/>
              </a:spcBef>
              <a:spcAft>
                <a:spcPts val="0"/>
              </a:spcAft>
              <a:buSzPts val="2000"/>
              <a:buChar char="●"/>
            </a:pPr>
            <a:r>
              <a:rPr lang="en" sz="2000"/>
              <a:t>Advantage Of LMS.</a:t>
            </a:r>
            <a:endParaRPr sz="2000"/>
          </a:p>
          <a:p>
            <a:pPr indent="-355600" lvl="0" marL="457200" rtl="0" algn="l">
              <a:lnSpc>
                <a:spcPct val="115000"/>
              </a:lnSpc>
              <a:spcBef>
                <a:spcPts val="0"/>
              </a:spcBef>
              <a:spcAft>
                <a:spcPts val="0"/>
              </a:spcAft>
              <a:buSzPts val="2000"/>
              <a:buChar char="●"/>
            </a:pPr>
            <a:r>
              <a:rPr lang="en" sz="2000"/>
              <a:t>Aim Of Project.</a:t>
            </a:r>
            <a:endParaRPr sz="2000"/>
          </a:p>
          <a:p>
            <a:pPr indent="-355600" lvl="0" marL="457200" rtl="0" algn="l">
              <a:lnSpc>
                <a:spcPct val="115000"/>
              </a:lnSpc>
              <a:spcBef>
                <a:spcPts val="0"/>
              </a:spcBef>
              <a:spcAft>
                <a:spcPts val="0"/>
              </a:spcAft>
              <a:buSzPts val="2000"/>
              <a:buChar char="●"/>
            </a:pPr>
            <a:r>
              <a:rPr lang="en" sz="2000"/>
              <a:t>Tools Used.</a:t>
            </a:r>
            <a:endParaRPr sz="2000"/>
          </a:p>
          <a:p>
            <a:pPr indent="-355600" lvl="0" marL="457200" rtl="0" algn="l">
              <a:lnSpc>
                <a:spcPct val="115000"/>
              </a:lnSpc>
              <a:spcBef>
                <a:spcPts val="0"/>
              </a:spcBef>
              <a:spcAft>
                <a:spcPts val="0"/>
              </a:spcAft>
              <a:buSzPts val="2000"/>
              <a:buChar char="●"/>
            </a:pPr>
            <a:r>
              <a:rPr lang="en" sz="2000"/>
              <a:t>Feature.</a:t>
            </a:r>
            <a:endParaRPr sz="2000"/>
          </a:p>
          <a:p>
            <a:pPr indent="-355600" lvl="0" marL="457200" rtl="0" algn="l">
              <a:lnSpc>
                <a:spcPct val="115000"/>
              </a:lnSpc>
              <a:spcBef>
                <a:spcPts val="0"/>
              </a:spcBef>
              <a:spcAft>
                <a:spcPts val="0"/>
              </a:spcAft>
              <a:buSzPts val="2000"/>
              <a:buChar char="●"/>
            </a:pPr>
            <a:r>
              <a:rPr lang="en" sz="2000"/>
              <a:t>Types Of User.</a:t>
            </a:r>
            <a:endParaRPr sz="2000"/>
          </a:p>
          <a:p>
            <a:pPr indent="-355600" lvl="0" marL="457200" rtl="0" algn="l">
              <a:lnSpc>
                <a:spcPct val="115000"/>
              </a:lnSpc>
              <a:spcBef>
                <a:spcPts val="0"/>
              </a:spcBef>
              <a:spcAft>
                <a:spcPts val="0"/>
              </a:spcAft>
              <a:buSzPts val="2000"/>
              <a:buChar char="●"/>
            </a:pPr>
            <a:r>
              <a:rPr lang="en" sz="2000"/>
              <a:t>UI Design.</a:t>
            </a:r>
            <a:endParaRPr sz="2000"/>
          </a:p>
          <a:p>
            <a:pPr indent="-355600" lvl="0" marL="457200" rtl="0" algn="l">
              <a:lnSpc>
                <a:spcPct val="115000"/>
              </a:lnSpc>
              <a:spcBef>
                <a:spcPts val="0"/>
              </a:spcBef>
              <a:spcAft>
                <a:spcPts val="0"/>
              </a:spcAft>
              <a:buSzPts val="2000"/>
              <a:buChar char="●"/>
            </a:pPr>
            <a:r>
              <a:rPr lang="en" sz="2000"/>
              <a:t>Scope.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837625"/>
            <a:ext cx="8520600" cy="11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700">
                <a:latin typeface="Calibri"/>
                <a:ea typeface="Calibri"/>
                <a:cs typeface="Calibri"/>
                <a:sym typeface="Calibri"/>
              </a:rPr>
              <a:t>Library Management System</a:t>
            </a:r>
            <a:endParaRPr sz="3700">
              <a:latin typeface="Calibri"/>
              <a:ea typeface="Calibri"/>
              <a:cs typeface="Calibri"/>
              <a:sym typeface="Calibri"/>
            </a:endParaRPr>
          </a:p>
        </p:txBody>
      </p:sp>
      <p:sp>
        <p:nvSpPr>
          <p:cNvPr id="71" name="Google Shape;71;p15"/>
          <p:cNvSpPr txBox="1"/>
          <p:nvPr>
            <p:ph idx="1" type="body"/>
          </p:nvPr>
        </p:nvSpPr>
        <p:spPr>
          <a:xfrm>
            <a:off x="481850" y="1871525"/>
            <a:ext cx="6808200" cy="2015400"/>
          </a:xfrm>
          <a:prstGeom prst="rect">
            <a:avLst/>
          </a:prstGeom>
          <a:no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sz="2000">
                <a:solidFill>
                  <a:srgbClr val="000000"/>
                </a:solidFill>
              </a:rPr>
              <a:t>Library Management System is a project which aims in developing a computer system to maintain all the daily work of library.</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40074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500">
                <a:latin typeface="Calibri"/>
                <a:ea typeface="Calibri"/>
                <a:cs typeface="Calibri"/>
                <a:sym typeface="Calibri"/>
              </a:rPr>
              <a:t>Advantages Of LMS</a:t>
            </a:r>
            <a:endParaRPr sz="3500">
              <a:latin typeface="Calibri"/>
              <a:ea typeface="Calibri"/>
              <a:cs typeface="Calibri"/>
              <a:sym typeface="Calibri"/>
            </a:endParaRPr>
          </a:p>
        </p:txBody>
      </p:sp>
      <p:sp>
        <p:nvSpPr>
          <p:cNvPr id="77" name="Google Shape;77;p16"/>
          <p:cNvSpPr txBox="1"/>
          <p:nvPr>
            <p:ph idx="1" type="body"/>
          </p:nvPr>
        </p:nvSpPr>
        <p:spPr>
          <a:xfrm>
            <a:off x="628200" y="1649050"/>
            <a:ext cx="2979900" cy="3064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Record maintenance.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Web-Based Solution.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Saves Time and Cost.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Secure and Reliable.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Simple and Easy to Use.</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80825" y="458125"/>
            <a:ext cx="8520600" cy="175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latin typeface="Calibri"/>
                <a:ea typeface="Calibri"/>
                <a:cs typeface="Calibri"/>
                <a:sym typeface="Calibri"/>
              </a:rPr>
              <a:t>Aim Of Project</a:t>
            </a:r>
            <a:endParaRPr sz="3500">
              <a:latin typeface="Calibri"/>
              <a:ea typeface="Calibri"/>
              <a:cs typeface="Calibri"/>
              <a:sym typeface="Calibri"/>
            </a:endParaRPr>
          </a:p>
        </p:txBody>
      </p:sp>
      <p:sp>
        <p:nvSpPr>
          <p:cNvPr id="83" name="Google Shape;83;p17"/>
          <p:cNvSpPr txBox="1"/>
          <p:nvPr>
            <p:ph idx="1" type="body"/>
          </p:nvPr>
        </p:nvSpPr>
        <p:spPr>
          <a:xfrm>
            <a:off x="180825" y="1100100"/>
            <a:ext cx="8520600" cy="34164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The aim of the project is to keep track of all books. It’ll keep the information of the books such as, who are taking the books how many books are issued, books are available or not, due calculation etc.</a:t>
            </a:r>
            <a:endParaRPr sz="2000">
              <a:solidFill>
                <a:srgbClr val="000000"/>
              </a:solidFill>
            </a:endParaRPr>
          </a:p>
          <a:p>
            <a:pPr indent="0" lvl="0" marL="0" rtl="0" algn="l">
              <a:lnSpc>
                <a:spcPct val="100000"/>
              </a:lnSpc>
              <a:spcBef>
                <a:spcPts val="1200"/>
              </a:spcBef>
              <a:spcAft>
                <a:spcPts val="1200"/>
              </a:spcAft>
              <a:buSzPts val="1800"/>
              <a:buNone/>
            </a:pPr>
            <a:r>
              <a:rPr lang="en" sz="2000">
                <a:solidFill>
                  <a:srgbClr val="000000"/>
                </a:solidFill>
              </a:rPr>
              <a:t>So,it will be more easy to know about any books and others information for everyone.</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sz="3500">
                <a:latin typeface="Calibri"/>
                <a:ea typeface="Calibri"/>
                <a:cs typeface="Calibri"/>
                <a:sym typeface="Calibri"/>
              </a:rPr>
              <a:t>Tools Used</a:t>
            </a:r>
            <a:endParaRPr sz="3500">
              <a:latin typeface="Calibri"/>
              <a:ea typeface="Calibri"/>
              <a:cs typeface="Calibri"/>
              <a:sym typeface="Calibri"/>
            </a:endParaRPr>
          </a:p>
        </p:txBody>
      </p:sp>
      <p:sp>
        <p:nvSpPr>
          <p:cNvPr id="89" name="Google Shape;89;p18"/>
          <p:cNvSpPr txBox="1"/>
          <p:nvPr>
            <p:ph idx="1" type="body"/>
          </p:nvPr>
        </p:nvSpPr>
        <p:spPr>
          <a:xfrm>
            <a:off x="588950" y="1625425"/>
            <a:ext cx="3481500" cy="3179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HTML</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CSS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PHP</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DATABASE- MYSQL</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4000">
                <a:latin typeface="Calibri"/>
                <a:ea typeface="Calibri"/>
                <a:cs typeface="Calibri"/>
                <a:sym typeface="Calibri"/>
              </a:rPr>
              <a:t>Feature</a:t>
            </a:r>
            <a:endParaRPr sz="4000">
              <a:latin typeface="Calibri"/>
              <a:ea typeface="Calibri"/>
              <a:cs typeface="Calibri"/>
              <a:sym typeface="Calibri"/>
            </a:endParaRPr>
          </a:p>
        </p:txBody>
      </p:sp>
      <p:sp>
        <p:nvSpPr>
          <p:cNvPr id="95" name="Google Shape;95;p19"/>
          <p:cNvSpPr txBox="1"/>
          <p:nvPr>
            <p:ph idx="1" type="body"/>
          </p:nvPr>
        </p:nvSpPr>
        <p:spPr>
          <a:xfrm>
            <a:off x="602050" y="1400400"/>
            <a:ext cx="8230200" cy="3455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User Login.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Register New User.</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Book-Issue.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Search 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Return-Book.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Overdue calculation.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User Management.</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64941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700">
                <a:latin typeface="Calibri"/>
                <a:ea typeface="Calibri"/>
                <a:cs typeface="Calibri"/>
                <a:sym typeface="Calibri"/>
              </a:rPr>
              <a:t> Types Of User</a:t>
            </a:r>
            <a:endParaRPr sz="3700">
              <a:latin typeface="Calibri"/>
              <a:ea typeface="Calibri"/>
              <a:cs typeface="Calibri"/>
              <a:sym typeface="Calibri"/>
            </a:endParaRPr>
          </a:p>
        </p:txBody>
      </p:sp>
      <p:sp>
        <p:nvSpPr>
          <p:cNvPr id="101" name="Google Shape;101;p20"/>
          <p:cNvSpPr txBox="1"/>
          <p:nvPr>
            <p:ph idx="1" type="body"/>
          </p:nvPr>
        </p:nvSpPr>
        <p:spPr>
          <a:xfrm>
            <a:off x="798350" y="1152475"/>
            <a:ext cx="5444700" cy="2106300"/>
          </a:xfrm>
          <a:prstGeom prst="rect">
            <a:avLst/>
          </a:prstGeom>
          <a:noFill/>
          <a:ln>
            <a:noFill/>
          </a:ln>
        </p:spPr>
        <p:txBody>
          <a:bodyPr anchorCtr="0" anchor="ctr"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Super Admin: Librarian Admin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Student: One 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Faculty: Three Books.</a:t>
            </a:r>
            <a:endParaRPr sz="2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UI Design</a:t>
            </a:r>
            <a:endParaRPr sz="3500">
              <a:latin typeface="Calibri"/>
              <a:ea typeface="Calibri"/>
              <a:cs typeface="Calibri"/>
              <a:sym typeface="Calibri"/>
            </a:endParaRPr>
          </a:p>
        </p:txBody>
      </p:sp>
      <p:pic>
        <p:nvPicPr>
          <p:cNvPr id="107" name="Google Shape;107;p21"/>
          <p:cNvPicPr preferRelativeResize="0"/>
          <p:nvPr/>
        </p:nvPicPr>
        <p:blipFill rotWithShape="1">
          <a:blip r:embed="rId3">
            <a:alphaModFix/>
          </a:blip>
          <a:srcRect b="0" l="0" r="0" t="0"/>
          <a:stretch/>
        </p:blipFill>
        <p:spPr>
          <a:xfrm>
            <a:off x="1129275" y="1424238"/>
            <a:ext cx="6885432" cy="3160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