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58783c5b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58783c5b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58783c5b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58783c5b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txBox="1"/>
          <p:nvPr>
            <p:ph type="ctrTitle"/>
          </p:nvPr>
        </p:nvSpPr>
        <p:spPr>
          <a:xfrm>
            <a:off x="485875" y="264475"/>
            <a:ext cx="8183700" cy="14736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1"/>
          <p:cNvSpPr txBox="1"/>
          <p:nvPr>
            <p:ph hasCustomPrompt="1" type="title"/>
          </p:nvPr>
        </p:nvSpPr>
        <p:spPr>
          <a:xfrm>
            <a:off x="311700" y="743001"/>
            <a:ext cx="8520600" cy="2006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0"/>
              </a:spcBef>
              <a:spcAft>
                <a:spcPts val="0"/>
              </a:spcAft>
              <a:buClr>
                <a:schemeClr val="lt1"/>
              </a:buClr>
              <a:buSzPts val="1400"/>
              <a:buChar char="○"/>
              <a:defRPr>
                <a:solidFill>
                  <a:schemeClr val="lt1"/>
                </a:solidFill>
              </a:defRPr>
            </a:lvl2pPr>
            <a:lvl3pPr indent="-317500" lvl="2" marL="1371600" algn="ctr">
              <a:lnSpc>
                <a:spcPct val="115000"/>
              </a:lnSpc>
              <a:spcBef>
                <a:spcPts val="0"/>
              </a:spcBef>
              <a:spcAft>
                <a:spcPts val="0"/>
              </a:spcAft>
              <a:buClr>
                <a:schemeClr val="lt1"/>
              </a:buClr>
              <a:buSzPts val="1400"/>
              <a:buChar char="■"/>
              <a:defRPr>
                <a:solidFill>
                  <a:schemeClr val="lt1"/>
                </a:solidFill>
              </a:defRPr>
            </a:lvl3pPr>
            <a:lvl4pPr indent="-317500" lvl="3" marL="1828800" algn="ctr">
              <a:lnSpc>
                <a:spcPct val="115000"/>
              </a:lnSpc>
              <a:spcBef>
                <a:spcPts val="0"/>
              </a:spcBef>
              <a:spcAft>
                <a:spcPts val="0"/>
              </a:spcAft>
              <a:buClr>
                <a:schemeClr val="lt1"/>
              </a:buClr>
              <a:buSzPts val="1400"/>
              <a:buChar char="●"/>
              <a:defRPr>
                <a:solidFill>
                  <a:schemeClr val="lt1"/>
                </a:solidFill>
              </a:defRPr>
            </a:lvl4pPr>
            <a:lvl5pPr indent="-317500" lvl="4" marL="2286000" algn="ctr">
              <a:lnSpc>
                <a:spcPct val="115000"/>
              </a:lnSpc>
              <a:spcBef>
                <a:spcPts val="0"/>
              </a:spcBef>
              <a:spcAft>
                <a:spcPts val="0"/>
              </a:spcAft>
              <a:buClr>
                <a:schemeClr val="lt1"/>
              </a:buClr>
              <a:buSzPts val="1400"/>
              <a:buChar char="○"/>
              <a:defRPr>
                <a:solidFill>
                  <a:schemeClr val="lt1"/>
                </a:solidFill>
              </a:defRPr>
            </a:lvl5pPr>
            <a:lvl6pPr indent="-317500" lvl="5" marL="2743200" algn="ctr">
              <a:lnSpc>
                <a:spcPct val="115000"/>
              </a:lnSpc>
              <a:spcBef>
                <a:spcPts val="0"/>
              </a:spcBef>
              <a:spcAft>
                <a:spcPts val="0"/>
              </a:spcAft>
              <a:buClr>
                <a:schemeClr val="lt1"/>
              </a:buClr>
              <a:buSzPts val="1400"/>
              <a:buChar char="■"/>
              <a:defRPr>
                <a:solidFill>
                  <a:schemeClr val="lt1"/>
                </a:solidFill>
              </a:defRPr>
            </a:lvl6pPr>
            <a:lvl7pPr indent="-317500" lvl="6" marL="3200400" algn="ctr">
              <a:lnSpc>
                <a:spcPct val="115000"/>
              </a:lnSpc>
              <a:spcBef>
                <a:spcPts val="0"/>
              </a:spcBef>
              <a:spcAft>
                <a:spcPts val="0"/>
              </a:spcAft>
              <a:buClr>
                <a:schemeClr val="lt1"/>
              </a:buClr>
              <a:buSzPts val="1400"/>
              <a:buChar char="●"/>
              <a:defRPr>
                <a:solidFill>
                  <a:schemeClr val="lt1"/>
                </a:solidFill>
              </a:defRPr>
            </a:lvl7pPr>
            <a:lvl8pPr indent="-317500" lvl="7" marL="3657600" algn="ctr">
              <a:lnSpc>
                <a:spcPct val="115000"/>
              </a:lnSpc>
              <a:spcBef>
                <a:spcPts val="0"/>
              </a:spcBef>
              <a:spcAft>
                <a:spcPts val="0"/>
              </a:spcAft>
              <a:buClr>
                <a:schemeClr val="lt1"/>
              </a:buClr>
              <a:buSzPts val="1400"/>
              <a:buChar char="○"/>
              <a:defRPr>
                <a:solidFill>
                  <a:schemeClr val="lt1"/>
                </a:solidFill>
              </a:defRPr>
            </a:lvl8pPr>
            <a:lvl9pPr indent="-317500" lvl="8" marL="4114800" algn="ctr">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 name="Shape 14"/>
        <p:cNvGrpSpPr/>
        <p:nvPr/>
      </p:nvGrpSpPr>
      <p:grpSpPr>
        <a:xfrm>
          <a:off x="0" y="0"/>
          <a:ext cx="0" cy="0"/>
          <a:chOff x="0" y="0"/>
          <a:chExt cx="0" cy="0"/>
        </a:xfrm>
      </p:grpSpPr>
      <p:sp>
        <p:nvSpPr>
          <p:cNvPr id="15" name="Google Shape;15;p3"/>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 name="Google Shape;16;p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7" name="Google Shape;17;p3"/>
          <p:cNvSpPr txBox="1"/>
          <p:nvPr>
            <p:ph type="title"/>
          </p:nvPr>
        </p:nvSpPr>
        <p:spPr>
          <a:xfrm>
            <a:off x="265500" y="1181700"/>
            <a:ext cx="4045200" cy="1533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18" name="Google Shape;18;p3"/>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9" name="Google Shape;19;p3"/>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 name="Google Shape;23;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4" name="Google Shape;24;p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7" name="Google Shape;27;p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7"/>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7"/>
          <p:cNvSpPr txBox="1"/>
          <p:nvPr>
            <p:ph type="title"/>
          </p:nvPr>
        </p:nvSpPr>
        <p:spPr>
          <a:xfrm>
            <a:off x="485875" y="1714500"/>
            <a:ext cx="8183700" cy="78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35" name="Google Shape;35;p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sp>
        <p:nvSpPr>
          <p:cNvPr id="37" name="Google Shape;37;p8"/>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8" name="Google Shape;38;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9" name="Google Shape;39;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0" name="Google Shape;40;p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41" name="Shape 41"/>
        <p:cNvGrpSpPr/>
        <p:nvPr/>
      </p:nvGrpSpPr>
      <p:grpSpPr>
        <a:xfrm>
          <a:off x="0" y="0"/>
          <a:ext cx="0" cy="0"/>
          <a:chOff x="0" y="0"/>
          <a:chExt cx="0" cy="0"/>
        </a:xfrm>
      </p:grpSpPr>
      <p:sp>
        <p:nvSpPr>
          <p:cNvPr id="42" name="Google Shape;42;p9"/>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Source Sans Pro"/>
              <a:buChar char="●"/>
              <a:defRPr b="0" i="0" sz="1800" u="none" cap="none" strike="noStrike">
                <a:solidFill>
                  <a:schemeClr val="lt2"/>
                </a:solidFill>
                <a:latin typeface="Source Sans Pro"/>
                <a:ea typeface="Source Sans Pro"/>
                <a:cs typeface="Source Sans Pro"/>
                <a:sym typeface="Source Sans Pro"/>
              </a:defRPr>
            </a:lvl1pPr>
            <a:lvl2pPr indent="-317500" lvl="1" marL="9144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2pPr>
            <a:lvl3pPr indent="-317500" lvl="2" marL="13716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3pPr>
            <a:lvl4pPr indent="-317500" lvl="3" marL="18288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4pPr>
            <a:lvl5pPr indent="-317500" lvl="4" marL="22860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5pPr>
            <a:lvl6pPr indent="-317500" lvl="5" marL="27432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6pPr>
            <a:lvl7pPr indent="-317500" lvl="6" marL="32004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7pPr>
            <a:lvl8pPr indent="-317500" lvl="7" marL="36576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8pPr>
            <a:lvl9pPr indent="-317500" lvl="8" marL="41148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7301400" cy="18819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700">
                <a:latin typeface="Calibri"/>
                <a:ea typeface="Calibri"/>
                <a:cs typeface="Calibri"/>
                <a:sym typeface="Calibri"/>
              </a:rPr>
              <a:t>Library Management System</a:t>
            </a:r>
            <a:endParaRPr sz="3000">
              <a:latin typeface="Calibri"/>
              <a:ea typeface="Calibri"/>
              <a:cs typeface="Calibri"/>
              <a:sym typeface="Calibri"/>
            </a:endParaRPr>
          </a:p>
        </p:txBody>
      </p:sp>
      <p:sp>
        <p:nvSpPr>
          <p:cNvPr id="59" name="Google Shape;59;p13"/>
          <p:cNvSpPr txBox="1"/>
          <p:nvPr/>
        </p:nvSpPr>
        <p:spPr>
          <a:xfrm>
            <a:off x="466825" y="2879325"/>
            <a:ext cx="73395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800" u="none" cap="none" strike="noStrike">
                <a:solidFill>
                  <a:schemeClr val="lt1"/>
                </a:solidFill>
                <a:latin typeface="Lato"/>
                <a:ea typeface="Lato"/>
                <a:cs typeface="Lato"/>
                <a:sym typeface="Lato"/>
              </a:rPr>
              <a:t>Md.Rafiul Alam Durjoy</a:t>
            </a:r>
            <a:endParaRPr b="0" i="0" sz="1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600"/>
              <a:buFont typeface="Arial"/>
              <a:buNone/>
            </a:pPr>
            <a:r>
              <a:rPr b="0" i="0" lang="en" sz="1800" u="none" cap="none" strike="noStrike">
                <a:solidFill>
                  <a:schemeClr val="lt1"/>
                </a:solidFill>
                <a:latin typeface="Lato"/>
                <a:ea typeface="Lato"/>
                <a:cs typeface="Lato"/>
                <a:sym typeface="Lato"/>
              </a:rPr>
              <a:t>ID: UG02-47-18-041</a:t>
            </a:r>
            <a:endParaRPr b="0" i="0" sz="1700" u="none" cap="none" strike="noStrike">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3500">
                <a:latin typeface="Calibri"/>
                <a:ea typeface="Calibri"/>
                <a:cs typeface="Calibri"/>
                <a:sym typeface="Calibri"/>
              </a:rPr>
              <a:t>UI Design</a:t>
            </a:r>
            <a:endParaRPr sz="3500">
              <a:latin typeface="Calibri"/>
              <a:ea typeface="Calibri"/>
              <a:cs typeface="Calibri"/>
              <a:sym typeface="Calibri"/>
            </a:endParaRPr>
          </a:p>
        </p:txBody>
      </p:sp>
      <p:pic>
        <p:nvPicPr>
          <p:cNvPr id="113" name="Google Shape;113;p22"/>
          <p:cNvPicPr preferRelativeResize="0"/>
          <p:nvPr/>
        </p:nvPicPr>
        <p:blipFill>
          <a:blip r:embed="rId3">
            <a:alphaModFix/>
          </a:blip>
          <a:stretch>
            <a:fillRect/>
          </a:stretch>
        </p:blipFill>
        <p:spPr>
          <a:xfrm>
            <a:off x="490775" y="1194650"/>
            <a:ext cx="8162450" cy="3883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UI DESIGN</a:t>
            </a:r>
            <a:endParaRPr/>
          </a:p>
        </p:txBody>
      </p:sp>
      <p:pic>
        <p:nvPicPr>
          <p:cNvPr id="119" name="Google Shape;119;p23"/>
          <p:cNvPicPr preferRelativeResize="0"/>
          <p:nvPr/>
        </p:nvPicPr>
        <p:blipFill>
          <a:blip r:embed="rId3">
            <a:alphaModFix/>
          </a:blip>
          <a:stretch>
            <a:fillRect/>
          </a:stretch>
        </p:blipFill>
        <p:spPr>
          <a:xfrm>
            <a:off x="152400" y="1220825"/>
            <a:ext cx="8839201" cy="3111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UI DESIGN</a:t>
            </a:r>
            <a:endParaRPr/>
          </a:p>
        </p:txBody>
      </p:sp>
      <p:pic>
        <p:nvPicPr>
          <p:cNvPr id="125" name="Google Shape;125;p24"/>
          <p:cNvPicPr preferRelativeResize="0"/>
          <p:nvPr/>
        </p:nvPicPr>
        <p:blipFill>
          <a:blip r:embed="rId3">
            <a:alphaModFix/>
          </a:blip>
          <a:stretch>
            <a:fillRect/>
          </a:stretch>
        </p:blipFill>
        <p:spPr>
          <a:xfrm>
            <a:off x="545025" y="1207750"/>
            <a:ext cx="8177253" cy="3770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3500">
                <a:latin typeface="Calibri"/>
                <a:ea typeface="Calibri"/>
                <a:cs typeface="Calibri"/>
                <a:sym typeface="Calibri"/>
              </a:rPr>
              <a:t>Scope</a:t>
            </a:r>
            <a:endParaRPr sz="3500">
              <a:latin typeface="Calibri"/>
              <a:ea typeface="Calibri"/>
              <a:cs typeface="Calibri"/>
              <a:sym typeface="Calibri"/>
            </a:endParaRPr>
          </a:p>
        </p:txBody>
      </p:sp>
      <p:sp>
        <p:nvSpPr>
          <p:cNvPr id="131" name="Google Shape;131;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50000"/>
              </a:lnSpc>
              <a:spcBef>
                <a:spcPts val="0"/>
              </a:spcBef>
              <a:spcAft>
                <a:spcPts val="0"/>
              </a:spcAft>
              <a:buClr>
                <a:schemeClr val="dk2"/>
              </a:buClr>
              <a:buSzPts val="1100"/>
              <a:buFont typeface="Arial"/>
              <a:buNone/>
            </a:pPr>
            <a:r>
              <a:rPr lang="en" sz="2000">
                <a:solidFill>
                  <a:srgbClr val="000000"/>
                </a:solidFill>
                <a:latin typeface="Times New Roman"/>
                <a:ea typeface="Times New Roman"/>
                <a:cs typeface="Times New Roman"/>
                <a:sym typeface="Times New Roman"/>
              </a:rPr>
              <a:t>There is some future scope for this so that it can be used many institutions like,</a:t>
            </a:r>
            <a:endParaRPr sz="2000">
              <a:solidFill>
                <a:srgbClr val="000000"/>
              </a:solidFill>
            </a:endParaRPr>
          </a:p>
          <a:p>
            <a:pPr indent="-355600" lvl="0" marL="457200" rtl="0" algn="l">
              <a:lnSpc>
                <a:spcPct val="100000"/>
              </a:lnSpc>
              <a:spcBef>
                <a:spcPts val="1200"/>
              </a:spcBef>
              <a:spcAft>
                <a:spcPts val="0"/>
              </a:spcAft>
              <a:buClr>
                <a:schemeClr val="dk2"/>
              </a:buClr>
              <a:buSzPts val="2000"/>
              <a:buChar char="●"/>
            </a:pPr>
            <a:r>
              <a:rPr lang="en" sz="2000">
                <a:solidFill>
                  <a:schemeClr val="dk2"/>
                </a:solidFill>
              </a:rPr>
              <a:t>Education Institute.</a:t>
            </a:r>
            <a:endParaRPr sz="2000">
              <a:solidFill>
                <a:schemeClr val="dk2"/>
              </a:solidFill>
            </a:endParaRPr>
          </a:p>
          <a:p>
            <a:pPr indent="-355600" lvl="0" marL="457200" rtl="0" algn="l">
              <a:lnSpc>
                <a:spcPct val="100000"/>
              </a:lnSpc>
              <a:spcBef>
                <a:spcPts val="0"/>
              </a:spcBef>
              <a:spcAft>
                <a:spcPts val="0"/>
              </a:spcAft>
              <a:buClr>
                <a:schemeClr val="dk2"/>
              </a:buClr>
              <a:buSzPts val="2000"/>
              <a:buChar char="●"/>
            </a:pPr>
            <a:r>
              <a:rPr lang="en" sz="2000">
                <a:solidFill>
                  <a:schemeClr val="dk2"/>
                </a:solidFill>
              </a:rPr>
              <a:t>Government and Private Offices.</a:t>
            </a:r>
            <a:endParaRPr sz="2000">
              <a:solidFill>
                <a:schemeClr val="dk2"/>
              </a:solidFill>
            </a:endParaRPr>
          </a:p>
          <a:p>
            <a:pPr indent="-355600" lvl="0" marL="457200" rtl="0" algn="l">
              <a:lnSpc>
                <a:spcPct val="100000"/>
              </a:lnSpc>
              <a:spcBef>
                <a:spcPts val="0"/>
              </a:spcBef>
              <a:spcAft>
                <a:spcPts val="0"/>
              </a:spcAft>
              <a:buClr>
                <a:schemeClr val="dk2"/>
              </a:buClr>
              <a:buSzPts val="2000"/>
              <a:buChar char="●"/>
            </a:pPr>
            <a:r>
              <a:rPr lang="en" sz="2000">
                <a:solidFill>
                  <a:schemeClr val="dk2"/>
                </a:solidFill>
              </a:rPr>
              <a:t>E-Book Facility.</a:t>
            </a:r>
            <a:endParaRPr sz="2000">
              <a:solidFill>
                <a:schemeClr val="dk2"/>
              </a:solidFill>
            </a:endParaRPr>
          </a:p>
          <a:p>
            <a:pPr indent="0" lvl="0" marL="457200" rtl="0" algn="l">
              <a:lnSpc>
                <a:spcPct val="115000"/>
              </a:lnSpc>
              <a:spcBef>
                <a:spcPts val="1200"/>
              </a:spcBef>
              <a:spcAft>
                <a:spcPts val="1200"/>
              </a:spcAft>
              <a:buSzPts val="1800"/>
              <a:buNone/>
            </a:pPr>
            <a:r>
              <a:t/>
            </a:r>
            <a:endParaRPr sz="20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2260050"/>
            <a:ext cx="8520600" cy="623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90"/>
              <a:buNone/>
            </a:pPr>
            <a:r>
              <a:rPr lang="en" sz="4200">
                <a:latin typeface="Calibri"/>
                <a:ea typeface="Calibri"/>
                <a:cs typeface="Calibri"/>
                <a:sym typeface="Calibri"/>
              </a:rPr>
              <a:t>THANK YOU</a:t>
            </a:r>
            <a:endParaRPr sz="42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265500" y="1574325"/>
            <a:ext cx="4045200" cy="11217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3800"/>
              <a:buNone/>
            </a:pPr>
            <a:r>
              <a:rPr lang="en" sz="3300">
                <a:latin typeface="Calibri"/>
                <a:ea typeface="Calibri"/>
                <a:cs typeface="Calibri"/>
                <a:sym typeface="Calibri"/>
              </a:rPr>
              <a:t>TABLE OF CONTENTS</a:t>
            </a:r>
            <a:endParaRPr sz="3300">
              <a:latin typeface="Calibri"/>
              <a:ea typeface="Calibri"/>
              <a:cs typeface="Calibri"/>
              <a:sym typeface="Calibri"/>
            </a:endParaRPr>
          </a:p>
        </p:txBody>
      </p:sp>
      <p:sp>
        <p:nvSpPr>
          <p:cNvPr id="65" name="Google Shape;65;p14"/>
          <p:cNvSpPr txBox="1"/>
          <p:nvPr>
            <p:ph idx="2" type="body"/>
          </p:nvPr>
        </p:nvSpPr>
        <p:spPr>
          <a:xfrm>
            <a:off x="4926400" y="724200"/>
            <a:ext cx="3837000" cy="3695100"/>
          </a:xfrm>
          <a:prstGeom prst="rect">
            <a:avLst/>
          </a:prstGeom>
          <a:noFill/>
          <a:ln>
            <a:noFill/>
          </a:ln>
        </p:spPr>
        <p:txBody>
          <a:bodyPr anchorCtr="0" anchor="ctr" bIns="91425" lIns="91425" spcFirstLastPara="1" rIns="91425" wrap="square" tIns="91425">
            <a:normAutofit/>
          </a:bodyPr>
          <a:lstStyle/>
          <a:p>
            <a:pPr indent="-355600" lvl="0" marL="457200" rtl="0" algn="l">
              <a:lnSpc>
                <a:spcPct val="115000"/>
              </a:lnSpc>
              <a:spcBef>
                <a:spcPts val="0"/>
              </a:spcBef>
              <a:spcAft>
                <a:spcPts val="0"/>
              </a:spcAft>
              <a:buSzPts val="2000"/>
              <a:buChar char="●"/>
            </a:pPr>
            <a:r>
              <a:rPr lang="en" sz="2000"/>
              <a:t>Project Name.</a:t>
            </a:r>
            <a:endParaRPr sz="2000"/>
          </a:p>
          <a:p>
            <a:pPr indent="-355600" lvl="0" marL="457200" rtl="0" algn="l">
              <a:lnSpc>
                <a:spcPct val="115000"/>
              </a:lnSpc>
              <a:spcBef>
                <a:spcPts val="0"/>
              </a:spcBef>
              <a:spcAft>
                <a:spcPts val="0"/>
              </a:spcAft>
              <a:buSzPts val="2000"/>
              <a:buChar char="●"/>
            </a:pPr>
            <a:r>
              <a:rPr lang="en" sz="2000"/>
              <a:t>Advantage Of LMS.</a:t>
            </a:r>
            <a:endParaRPr sz="2000"/>
          </a:p>
          <a:p>
            <a:pPr indent="-355600" lvl="0" marL="457200" rtl="0" algn="l">
              <a:lnSpc>
                <a:spcPct val="115000"/>
              </a:lnSpc>
              <a:spcBef>
                <a:spcPts val="0"/>
              </a:spcBef>
              <a:spcAft>
                <a:spcPts val="0"/>
              </a:spcAft>
              <a:buSzPts val="2000"/>
              <a:buChar char="●"/>
            </a:pPr>
            <a:r>
              <a:rPr lang="en" sz="2000"/>
              <a:t>Aim Of Project.</a:t>
            </a:r>
            <a:endParaRPr sz="2000"/>
          </a:p>
          <a:p>
            <a:pPr indent="-355600" lvl="0" marL="457200" rtl="0" algn="l">
              <a:lnSpc>
                <a:spcPct val="115000"/>
              </a:lnSpc>
              <a:spcBef>
                <a:spcPts val="0"/>
              </a:spcBef>
              <a:spcAft>
                <a:spcPts val="0"/>
              </a:spcAft>
              <a:buSzPts val="2000"/>
              <a:buChar char="●"/>
            </a:pPr>
            <a:r>
              <a:rPr lang="en" sz="2000"/>
              <a:t>Tools Used.</a:t>
            </a:r>
            <a:endParaRPr sz="2000"/>
          </a:p>
          <a:p>
            <a:pPr indent="-355600" lvl="0" marL="457200" rtl="0" algn="l">
              <a:lnSpc>
                <a:spcPct val="115000"/>
              </a:lnSpc>
              <a:spcBef>
                <a:spcPts val="0"/>
              </a:spcBef>
              <a:spcAft>
                <a:spcPts val="0"/>
              </a:spcAft>
              <a:buSzPts val="2000"/>
              <a:buChar char="●"/>
            </a:pPr>
            <a:r>
              <a:rPr lang="en" sz="2000"/>
              <a:t>Feature.</a:t>
            </a:r>
            <a:endParaRPr sz="2000"/>
          </a:p>
          <a:p>
            <a:pPr indent="-355600" lvl="0" marL="457200" rtl="0" algn="l">
              <a:lnSpc>
                <a:spcPct val="115000"/>
              </a:lnSpc>
              <a:spcBef>
                <a:spcPts val="0"/>
              </a:spcBef>
              <a:spcAft>
                <a:spcPts val="0"/>
              </a:spcAft>
              <a:buSzPts val="2000"/>
              <a:buChar char="●"/>
            </a:pPr>
            <a:r>
              <a:rPr lang="en" sz="2000"/>
              <a:t>Types Of User.</a:t>
            </a:r>
            <a:endParaRPr sz="2000"/>
          </a:p>
          <a:p>
            <a:pPr indent="-355600" lvl="0" marL="457200" rtl="0" algn="l">
              <a:lnSpc>
                <a:spcPct val="115000"/>
              </a:lnSpc>
              <a:spcBef>
                <a:spcPts val="0"/>
              </a:spcBef>
              <a:spcAft>
                <a:spcPts val="0"/>
              </a:spcAft>
              <a:buSzPts val="2000"/>
              <a:buChar char="●"/>
            </a:pPr>
            <a:r>
              <a:rPr lang="en" sz="2000"/>
              <a:t>UI Design.</a:t>
            </a:r>
            <a:endParaRPr sz="2000"/>
          </a:p>
          <a:p>
            <a:pPr indent="-355600" lvl="0" marL="457200" rtl="0" algn="l">
              <a:lnSpc>
                <a:spcPct val="115000"/>
              </a:lnSpc>
              <a:spcBef>
                <a:spcPts val="0"/>
              </a:spcBef>
              <a:spcAft>
                <a:spcPts val="0"/>
              </a:spcAft>
              <a:buSzPts val="2000"/>
              <a:buChar char="●"/>
            </a:pPr>
            <a:r>
              <a:rPr lang="en" sz="2000"/>
              <a:t>Scope.</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311700" y="837625"/>
            <a:ext cx="8520600" cy="115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3700">
                <a:latin typeface="Calibri"/>
                <a:ea typeface="Calibri"/>
                <a:cs typeface="Calibri"/>
                <a:sym typeface="Calibri"/>
              </a:rPr>
              <a:t>Library Management System</a:t>
            </a:r>
            <a:endParaRPr sz="3700">
              <a:latin typeface="Calibri"/>
              <a:ea typeface="Calibri"/>
              <a:cs typeface="Calibri"/>
              <a:sym typeface="Calibri"/>
            </a:endParaRPr>
          </a:p>
        </p:txBody>
      </p:sp>
      <p:sp>
        <p:nvSpPr>
          <p:cNvPr id="71" name="Google Shape;71;p15"/>
          <p:cNvSpPr txBox="1"/>
          <p:nvPr>
            <p:ph idx="1" type="body"/>
          </p:nvPr>
        </p:nvSpPr>
        <p:spPr>
          <a:xfrm>
            <a:off x="481850" y="1871525"/>
            <a:ext cx="6808200" cy="2015400"/>
          </a:xfrm>
          <a:prstGeom prst="rect">
            <a:avLst/>
          </a:prstGeom>
          <a:noFill/>
          <a:ln>
            <a:noFill/>
          </a:ln>
        </p:spPr>
        <p:txBody>
          <a:bodyPr anchorCtr="0" anchor="ctr" bIns="91425" lIns="91425" spcFirstLastPara="1" rIns="91425" wrap="square" tIns="91425">
            <a:normAutofit/>
          </a:bodyPr>
          <a:lstStyle/>
          <a:p>
            <a:pPr indent="0" lvl="0" marL="0" rtl="0" algn="just">
              <a:lnSpc>
                <a:spcPct val="115000"/>
              </a:lnSpc>
              <a:spcBef>
                <a:spcPts val="0"/>
              </a:spcBef>
              <a:spcAft>
                <a:spcPts val="1200"/>
              </a:spcAft>
              <a:buSzPts val="1800"/>
              <a:buNone/>
            </a:pPr>
            <a:r>
              <a:rPr lang="en" sz="2000">
                <a:solidFill>
                  <a:srgbClr val="000000"/>
                </a:solidFill>
              </a:rPr>
              <a:t>Library Management System is a project which aims in developing a computer system to maintain all the daily work of library.</a:t>
            </a:r>
            <a:endParaRPr sz="20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555600"/>
            <a:ext cx="40074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sz="3500">
                <a:latin typeface="Calibri"/>
                <a:ea typeface="Calibri"/>
                <a:cs typeface="Calibri"/>
                <a:sym typeface="Calibri"/>
              </a:rPr>
              <a:t>Advantages Of LMS</a:t>
            </a:r>
            <a:endParaRPr sz="3500">
              <a:latin typeface="Calibri"/>
              <a:ea typeface="Calibri"/>
              <a:cs typeface="Calibri"/>
              <a:sym typeface="Calibri"/>
            </a:endParaRPr>
          </a:p>
        </p:txBody>
      </p:sp>
      <p:sp>
        <p:nvSpPr>
          <p:cNvPr id="77" name="Google Shape;77;p16"/>
          <p:cNvSpPr txBox="1"/>
          <p:nvPr>
            <p:ph idx="1" type="body"/>
          </p:nvPr>
        </p:nvSpPr>
        <p:spPr>
          <a:xfrm>
            <a:off x="628200" y="1649050"/>
            <a:ext cx="2979900" cy="30642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000000"/>
              </a:buClr>
              <a:buSzPts val="1800"/>
              <a:buChar char="●"/>
            </a:pPr>
            <a:r>
              <a:rPr lang="en" sz="1800">
                <a:solidFill>
                  <a:srgbClr val="000000"/>
                </a:solidFill>
              </a:rPr>
              <a:t>Record maintenance.</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Web-Based Solution.</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Saves Time and Cost.</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Secure and Reliable.</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Simple and Easy to Use.</a:t>
            </a:r>
            <a:endParaRPr sz="1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180825" y="458125"/>
            <a:ext cx="8520600" cy="1753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sz="3500">
                <a:latin typeface="Calibri"/>
                <a:ea typeface="Calibri"/>
                <a:cs typeface="Calibri"/>
                <a:sym typeface="Calibri"/>
              </a:rPr>
              <a:t>Aim Of Project</a:t>
            </a:r>
            <a:endParaRPr sz="3500">
              <a:latin typeface="Calibri"/>
              <a:ea typeface="Calibri"/>
              <a:cs typeface="Calibri"/>
              <a:sym typeface="Calibri"/>
            </a:endParaRPr>
          </a:p>
        </p:txBody>
      </p:sp>
      <p:sp>
        <p:nvSpPr>
          <p:cNvPr id="83" name="Google Shape;83;p17"/>
          <p:cNvSpPr txBox="1"/>
          <p:nvPr>
            <p:ph idx="1" type="body"/>
          </p:nvPr>
        </p:nvSpPr>
        <p:spPr>
          <a:xfrm>
            <a:off x="180825" y="1100100"/>
            <a:ext cx="8520600" cy="34164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1800"/>
              <a:buNone/>
            </a:pPr>
            <a:r>
              <a:rPr lang="en" sz="2000">
                <a:solidFill>
                  <a:srgbClr val="000000"/>
                </a:solidFill>
              </a:rPr>
              <a:t>The aim of the project is to keep track of all books. It’ll keep the information of the books such as, who are taking the books how many books are issued, books are available or not, due calculation etc.</a:t>
            </a:r>
            <a:endParaRPr sz="2000">
              <a:solidFill>
                <a:srgbClr val="000000"/>
              </a:solidFill>
            </a:endParaRPr>
          </a:p>
          <a:p>
            <a:pPr indent="0" lvl="0" marL="0" rtl="0" algn="l">
              <a:lnSpc>
                <a:spcPct val="100000"/>
              </a:lnSpc>
              <a:spcBef>
                <a:spcPts val="1200"/>
              </a:spcBef>
              <a:spcAft>
                <a:spcPts val="1200"/>
              </a:spcAft>
              <a:buSzPts val="1800"/>
              <a:buNone/>
            </a:pPr>
            <a:r>
              <a:rPr lang="en" sz="2000">
                <a:solidFill>
                  <a:srgbClr val="000000"/>
                </a:solidFill>
              </a:rPr>
              <a:t>So,it will be more easy to know about any books and others information for everyone.</a:t>
            </a:r>
            <a:endParaRPr sz="20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400"/>
              <a:buNone/>
            </a:pPr>
            <a:r>
              <a:rPr lang="en" sz="3500">
                <a:latin typeface="Calibri"/>
                <a:ea typeface="Calibri"/>
                <a:cs typeface="Calibri"/>
                <a:sym typeface="Calibri"/>
              </a:rPr>
              <a:t>Tools Used</a:t>
            </a:r>
            <a:endParaRPr sz="3500">
              <a:latin typeface="Calibri"/>
              <a:ea typeface="Calibri"/>
              <a:cs typeface="Calibri"/>
              <a:sym typeface="Calibri"/>
            </a:endParaRPr>
          </a:p>
        </p:txBody>
      </p:sp>
      <p:sp>
        <p:nvSpPr>
          <p:cNvPr id="89" name="Google Shape;89;p18"/>
          <p:cNvSpPr txBox="1"/>
          <p:nvPr>
            <p:ph idx="1" type="body"/>
          </p:nvPr>
        </p:nvSpPr>
        <p:spPr>
          <a:xfrm>
            <a:off x="588950" y="1625425"/>
            <a:ext cx="3481500" cy="31794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000000"/>
              </a:buClr>
              <a:buSzPts val="2000"/>
              <a:buChar char="●"/>
            </a:pPr>
            <a:r>
              <a:rPr lang="en" sz="2000">
                <a:solidFill>
                  <a:srgbClr val="000000"/>
                </a:solidFill>
              </a:rPr>
              <a:t>HTML</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CSS</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PHP</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DATABASE- MYSQL</a:t>
            </a:r>
            <a:endParaRPr sz="20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4000">
                <a:latin typeface="Calibri"/>
                <a:ea typeface="Calibri"/>
                <a:cs typeface="Calibri"/>
                <a:sym typeface="Calibri"/>
              </a:rPr>
              <a:t>Feature</a:t>
            </a:r>
            <a:endParaRPr sz="4000">
              <a:latin typeface="Calibri"/>
              <a:ea typeface="Calibri"/>
              <a:cs typeface="Calibri"/>
              <a:sym typeface="Calibri"/>
            </a:endParaRPr>
          </a:p>
        </p:txBody>
      </p:sp>
      <p:sp>
        <p:nvSpPr>
          <p:cNvPr id="95" name="Google Shape;95;p19"/>
          <p:cNvSpPr txBox="1"/>
          <p:nvPr>
            <p:ph idx="1" type="body"/>
          </p:nvPr>
        </p:nvSpPr>
        <p:spPr>
          <a:xfrm>
            <a:off x="602050" y="1400400"/>
            <a:ext cx="8230200" cy="3455400"/>
          </a:xfrm>
          <a:prstGeom prst="rect">
            <a:avLst/>
          </a:prstGeom>
          <a:noFill/>
          <a:ln>
            <a:noFill/>
          </a:ln>
        </p:spPr>
        <p:txBody>
          <a:bodyPr anchorCtr="0" anchor="t" bIns="91425" lIns="91425" spcFirstLastPara="1" rIns="91425" wrap="square" tIns="91425">
            <a:normAutofit/>
          </a:bodyPr>
          <a:lstStyle/>
          <a:p>
            <a:pPr indent="-355600" lvl="0" marL="457200" rtl="0" algn="l">
              <a:lnSpc>
                <a:spcPct val="100000"/>
              </a:lnSpc>
              <a:spcBef>
                <a:spcPts val="0"/>
              </a:spcBef>
              <a:spcAft>
                <a:spcPts val="0"/>
              </a:spcAft>
              <a:buClr>
                <a:srgbClr val="000000"/>
              </a:buClr>
              <a:buSzPts val="2000"/>
              <a:buChar char="●"/>
            </a:pPr>
            <a:r>
              <a:rPr lang="en" sz="2000">
                <a:solidFill>
                  <a:srgbClr val="000000"/>
                </a:solidFill>
              </a:rPr>
              <a:t>User Login.</a:t>
            </a:r>
            <a:endParaRPr sz="2000">
              <a:solidFill>
                <a:srgbClr val="000000"/>
              </a:solidFill>
            </a:endParaRPr>
          </a:p>
          <a:p>
            <a:pPr indent="-355600" lvl="0" marL="457200" rtl="0" algn="l">
              <a:lnSpc>
                <a:spcPct val="100000"/>
              </a:lnSpc>
              <a:spcBef>
                <a:spcPts val="0"/>
              </a:spcBef>
              <a:spcAft>
                <a:spcPts val="0"/>
              </a:spcAft>
              <a:buClr>
                <a:srgbClr val="000000"/>
              </a:buClr>
              <a:buSzPts val="2000"/>
              <a:buChar char="●"/>
            </a:pPr>
            <a:r>
              <a:rPr lang="en" sz="2000">
                <a:solidFill>
                  <a:srgbClr val="000000"/>
                </a:solidFill>
              </a:rPr>
              <a:t>Register New User.</a:t>
            </a:r>
            <a:endParaRPr sz="2000">
              <a:solidFill>
                <a:srgbClr val="000000"/>
              </a:solidFill>
            </a:endParaRPr>
          </a:p>
          <a:p>
            <a:pPr indent="-355600" lvl="0" marL="457200" rtl="0" algn="l">
              <a:lnSpc>
                <a:spcPct val="100000"/>
              </a:lnSpc>
              <a:spcBef>
                <a:spcPts val="0"/>
              </a:spcBef>
              <a:spcAft>
                <a:spcPts val="0"/>
              </a:spcAft>
              <a:buClr>
                <a:srgbClr val="000000"/>
              </a:buClr>
              <a:buSzPts val="2000"/>
              <a:buChar char="●"/>
            </a:pPr>
            <a:r>
              <a:rPr lang="en" sz="2000">
                <a:solidFill>
                  <a:srgbClr val="000000"/>
                </a:solidFill>
              </a:rPr>
              <a:t>Book-Issue.</a:t>
            </a:r>
            <a:endParaRPr sz="2000">
              <a:solidFill>
                <a:srgbClr val="000000"/>
              </a:solidFill>
            </a:endParaRPr>
          </a:p>
          <a:p>
            <a:pPr indent="-355600" lvl="0" marL="457200" rtl="0" algn="l">
              <a:lnSpc>
                <a:spcPct val="100000"/>
              </a:lnSpc>
              <a:spcBef>
                <a:spcPts val="0"/>
              </a:spcBef>
              <a:spcAft>
                <a:spcPts val="0"/>
              </a:spcAft>
              <a:buClr>
                <a:srgbClr val="000000"/>
              </a:buClr>
              <a:buSzPts val="2000"/>
              <a:buChar char="●"/>
            </a:pPr>
            <a:r>
              <a:rPr lang="en" sz="2000">
                <a:solidFill>
                  <a:srgbClr val="000000"/>
                </a:solidFill>
              </a:rPr>
              <a:t>Search Book.</a:t>
            </a:r>
            <a:endParaRPr sz="2000">
              <a:solidFill>
                <a:srgbClr val="000000"/>
              </a:solidFill>
            </a:endParaRPr>
          </a:p>
          <a:p>
            <a:pPr indent="-355600" lvl="0" marL="457200" rtl="0" algn="l">
              <a:lnSpc>
                <a:spcPct val="100000"/>
              </a:lnSpc>
              <a:spcBef>
                <a:spcPts val="0"/>
              </a:spcBef>
              <a:spcAft>
                <a:spcPts val="0"/>
              </a:spcAft>
              <a:buClr>
                <a:srgbClr val="000000"/>
              </a:buClr>
              <a:buSzPts val="2000"/>
              <a:buChar char="●"/>
            </a:pPr>
            <a:r>
              <a:rPr lang="en" sz="2000">
                <a:solidFill>
                  <a:srgbClr val="000000"/>
                </a:solidFill>
              </a:rPr>
              <a:t>Return-Book.</a:t>
            </a:r>
            <a:endParaRPr sz="2000">
              <a:solidFill>
                <a:srgbClr val="000000"/>
              </a:solidFill>
            </a:endParaRPr>
          </a:p>
          <a:p>
            <a:pPr indent="-355600" lvl="0" marL="457200" rtl="0" algn="l">
              <a:lnSpc>
                <a:spcPct val="100000"/>
              </a:lnSpc>
              <a:spcBef>
                <a:spcPts val="0"/>
              </a:spcBef>
              <a:spcAft>
                <a:spcPts val="0"/>
              </a:spcAft>
              <a:buClr>
                <a:srgbClr val="000000"/>
              </a:buClr>
              <a:buSzPts val="2000"/>
              <a:buChar char="●"/>
            </a:pPr>
            <a:r>
              <a:rPr lang="en" sz="2000">
                <a:solidFill>
                  <a:srgbClr val="000000"/>
                </a:solidFill>
              </a:rPr>
              <a:t>Overdue calculation.</a:t>
            </a:r>
            <a:endParaRPr sz="2000">
              <a:solidFill>
                <a:srgbClr val="000000"/>
              </a:solidFill>
            </a:endParaRPr>
          </a:p>
          <a:p>
            <a:pPr indent="-355600" lvl="0" marL="457200" rtl="0" algn="l">
              <a:lnSpc>
                <a:spcPct val="100000"/>
              </a:lnSpc>
              <a:spcBef>
                <a:spcPts val="0"/>
              </a:spcBef>
              <a:spcAft>
                <a:spcPts val="0"/>
              </a:spcAft>
              <a:buClr>
                <a:srgbClr val="000000"/>
              </a:buClr>
              <a:buSzPts val="2000"/>
              <a:buChar char="●"/>
            </a:pPr>
            <a:r>
              <a:rPr lang="en" sz="2000">
                <a:solidFill>
                  <a:srgbClr val="000000"/>
                </a:solidFill>
              </a:rPr>
              <a:t>User Management.</a:t>
            </a:r>
            <a:endParaRPr sz="20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6494100" cy="62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3700">
                <a:latin typeface="Calibri"/>
                <a:ea typeface="Calibri"/>
                <a:cs typeface="Calibri"/>
                <a:sym typeface="Calibri"/>
              </a:rPr>
              <a:t> Types Of User</a:t>
            </a:r>
            <a:endParaRPr sz="3700">
              <a:latin typeface="Calibri"/>
              <a:ea typeface="Calibri"/>
              <a:cs typeface="Calibri"/>
              <a:sym typeface="Calibri"/>
            </a:endParaRPr>
          </a:p>
        </p:txBody>
      </p:sp>
      <p:sp>
        <p:nvSpPr>
          <p:cNvPr id="101" name="Google Shape;101;p20"/>
          <p:cNvSpPr txBox="1"/>
          <p:nvPr>
            <p:ph idx="1" type="body"/>
          </p:nvPr>
        </p:nvSpPr>
        <p:spPr>
          <a:xfrm>
            <a:off x="798350" y="1152475"/>
            <a:ext cx="5444700" cy="2106300"/>
          </a:xfrm>
          <a:prstGeom prst="rect">
            <a:avLst/>
          </a:prstGeom>
          <a:noFill/>
          <a:ln>
            <a:noFill/>
          </a:ln>
        </p:spPr>
        <p:txBody>
          <a:bodyPr anchorCtr="0" anchor="ctr" bIns="91425" lIns="91425" spcFirstLastPara="1" rIns="91425" wrap="square" tIns="91425">
            <a:normAutofit/>
          </a:bodyPr>
          <a:lstStyle/>
          <a:p>
            <a:pPr indent="-355600" lvl="0" marL="457200" rtl="0" algn="l">
              <a:lnSpc>
                <a:spcPct val="100000"/>
              </a:lnSpc>
              <a:spcBef>
                <a:spcPts val="0"/>
              </a:spcBef>
              <a:spcAft>
                <a:spcPts val="0"/>
              </a:spcAft>
              <a:buClr>
                <a:srgbClr val="000000"/>
              </a:buClr>
              <a:buSzPts val="2000"/>
              <a:buChar char="●"/>
            </a:pPr>
            <a:r>
              <a:rPr lang="en" sz="2000">
                <a:solidFill>
                  <a:srgbClr val="000000"/>
                </a:solidFill>
              </a:rPr>
              <a:t>Super Admin: Librarian Admin</a:t>
            </a:r>
            <a:endParaRPr sz="2000">
              <a:solidFill>
                <a:srgbClr val="000000"/>
              </a:solidFill>
            </a:endParaRPr>
          </a:p>
          <a:p>
            <a:pPr indent="-355600" lvl="0" marL="457200" rtl="0" algn="l">
              <a:lnSpc>
                <a:spcPct val="100000"/>
              </a:lnSpc>
              <a:spcBef>
                <a:spcPts val="0"/>
              </a:spcBef>
              <a:spcAft>
                <a:spcPts val="0"/>
              </a:spcAft>
              <a:buClr>
                <a:srgbClr val="000000"/>
              </a:buClr>
              <a:buSzPts val="2000"/>
              <a:buChar char="●"/>
            </a:pPr>
            <a:r>
              <a:rPr lang="en" sz="2000">
                <a:solidFill>
                  <a:srgbClr val="000000"/>
                </a:solidFill>
              </a:rPr>
              <a:t>Student: One Book.</a:t>
            </a:r>
            <a:endParaRPr sz="2000">
              <a:solidFill>
                <a:srgbClr val="000000"/>
              </a:solidFill>
            </a:endParaRPr>
          </a:p>
          <a:p>
            <a:pPr indent="-355600" lvl="0" marL="457200" rtl="0" algn="l">
              <a:lnSpc>
                <a:spcPct val="100000"/>
              </a:lnSpc>
              <a:spcBef>
                <a:spcPts val="0"/>
              </a:spcBef>
              <a:spcAft>
                <a:spcPts val="0"/>
              </a:spcAft>
              <a:buClr>
                <a:srgbClr val="000000"/>
              </a:buClr>
              <a:buSzPts val="2000"/>
              <a:buChar char="●"/>
            </a:pPr>
            <a:r>
              <a:rPr lang="en" sz="2000">
                <a:solidFill>
                  <a:srgbClr val="000000"/>
                </a:solidFill>
              </a:rPr>
              <a:t>Faculty: Three Books.</a:t>
            </a:r>
            <a:endParaRPr sz="22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3500">
                <a:latin typeface="Calibri"/>
                <a:ea typeface="Calibri"/>
                <a:cs typeface="Calibri"/>
                <a:sym typeface="Calibri"/>
              </a:rPr>
              <a:t>UI Design</a:t>
            </a:r>
            <a:endParaRPr sz="3500">
              <a:latin typeface="Calibri"/>
              <a:ea typeface="Calibri"/>
              <a:cs typeface="Calibri"/>
              <a:sym typeface="Calibri"/>
            </a:endParaRPr>
          </a:p>
        </p:txBody>
      </p:sp>
      <p:pic>
        <p:nvPicPr>
          <p:cNvPr id="107" name="Google Shape;107;p21"/>
          <p:cNvPicPr preferRelativeResize="0"/>
          <p:nvPr/>
        </p:nvPicPr>
        <p:blipFill>
          <a:blip r:embed="rId3">
            <a:alphaModFix/>
          </a:blip>
          <a:stretch>
            <a:fillRect/>
          </a:stretch>
        </p:blipFill>
        <p:spPr>
          <a:xfrm>
            <a:off x="409888" y="1220825"/>
            <a:ext cx="8324224" cy="3770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