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0"/>
    <p:restoredTop sz="90922"/>
  </p:normalViewPr>
  <p:slideViewPr>
    <p:cSldViewPr>
      <p:cViewPr varScale="1">
        <p:scale>
          <a:sx n="132" d="100"/>
          <a:sy n="132" d="100"/>
        </p:scale>
        <p:origin x="654" y="138"/>
      </p:cViewPr>
      <p:guideLst>
        <p:guide orient="horz" pos="2380"/>
        <p:guide pos="42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F4B18414-F1E3-7D0F-D11B-8F1185F3D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682C352-136E-45F5-B773-6ABC90B8E12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en-US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en-US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en-US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panose="02000503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C61E-F639-EF60-D608-3B1DC0B3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09537-4B92-C54E-BC99-7159341096FC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BFEA-D261-37E3-9282-092DCFDD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0BF8-6C09-2BB9-E20E-54C61995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74C032-188A-B849-B725-964E3F0DE65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5006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246F-4055-A068-1640-7546C2C0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C8889-6F3C-EB4D-8598-98897DC57FC6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0FEC-1519-5F98-309A-96C93F27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B45A-81D7-AF22-5A4D-E1F4E70A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3CBBD-4006-474D-BDBC-0CE2AC79AFE2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418492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C892-A9BB-70D4-C773-E3A18D70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5A63B-6BE0-CF49-9025-D48B8ED0505D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E8C19-61B9-9D16-1863-E609BC6A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13E0-08EE-E59D-B621-8DBD8E8C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BC0A7-F3CC-8E4A-905D-F59408CE9D89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608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DE0E-146A-6E8A-023A-2A8D5CF6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9103B-78A5-7345-9CDA-F01B96C826AD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C7497-6AA6-34C5-A360-ABA581DA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3BD18-56FE-213B-A3E4-3C7C1921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670625-C3A6-484F-8F1E-8B824988E49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19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1BDB-532A-4703-B927-91D4B48F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BF9BD-CCCC-0A47-A03F-12E3E5F47D9A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BE753-D974-27A9-D336-B98A475E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F8FC-FC46-E1EB-2F0E-B272E77E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C220F-6F8E-9C4C-AB0A-EDDBD65F79A8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90581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2DD321-DA67-B6E6-0D27-A622FA5A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E2B3A-6F3E-B84E-B21C-8E0C8B105477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A37C7-01C2-DEB0-E70C-678C9472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F61CF9-AC3F-0ECC-E426-4B2B8D32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FD875-E476-2147-99E8-3723C263F702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8839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34F9C6-23F5-50C1-AF46-CF3020A1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6C37A-9F31-4B4D-B7C9-91810EE7F6A0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3C81EE-39FF-3138-E087-D8839DCD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87DB05-E169-530A-7F69-4BC2717A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5E232-0E51-0C4F-9B91-E9638410AB7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65130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B048BBF-B513-4AB5-309A-3CC35525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3CE2-E0EB-AA48-9D31-EBDA4FFD23F4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72BFEA4-EC66-AD56-629B-051E9EBB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764A30-50BA-53EA-6FEB-394B52F0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BD6FE-A15C-1741-980A-70CF9FE4902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99741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925EE98-C8E2-0513-98A3-44CCDB1A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567CA-57C9-CF4B-A227-00345CFCB806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A806770-BDC4-951A-DA48-06771EE5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BD8715-767D-4829-62A0-F4DD7C3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509C8-5D3F-404D-831F-D53ED2A42F5A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54049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0B074EE-B156-D3A0-FB9E-3608C826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46329-0F16-5041-A82C-6212CA8F763B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0F2C3A-8DBA-94B7-178C-4E616AC2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2C1EE5-32FB-C0EF-3339-5888B5C9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D70D6-4698-CA4F-8EED-1259B9C26B06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15480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E50E19-D562-21A7-9FB3-38BDCF1B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637E1-37FF-7A49-A483-F929F667650E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6A4CB77-1741-C504-ED82-3F9EAA9C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9C75C2-884A-170E-633C-4ECD8C0E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8C7DC-6B40-364C-BA4E-9AF2B58A8FFC}" type="slidenum">
              <a:rPr lang="en-US" altLang="pl-PL"/>
              <a:pPr/>
              <a:t>‹#›</a:t>
            </a:fld>
            <a:endParaRPr lang="en-US" altLang="pl-PL"/>
          </a:p>
        </p:txBody>
      </p:sp>
    </p:spTree>
    <p:extLst>
      <p:ext uri="{BB962C8B-B14F-4D97-AF65-F5344CB8AC3E}">
        <p14:creationId xmlns:p14="http://schemas.microsoft.com/office/powerpoint/2010/main" val="31143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77478F5-6C6F-8271-3225-05747E0E90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  <a:endParaRPr lang="en-US" altLang="pl-P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36ABCA-30D0-CDC3-ED5C-AF36994F81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08C4-548B-4BCF-AD52-8A6982987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830BF7C-7ACC-2749-83C0-D20EF7BE9A84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8BF4-0903-4F69-BB5F-2EF7E0074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D874-C296-4854-9F7B-015B1B7C0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fld id="{599FACB6-939A-D943-9CD1-E1469D2FF154}" type="slidenum">
              <a:rPr lang="en-US" altLang="pl-PL"/>
              <a:pPr/>
              <a:t>‹#›</a:t>
            </a:fld>
            <a:endParaRPr lang="en-US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xrepo.github.io/pox-doc/html/" TargetMode="External"/><Relationship Id="rId2" Type="http://schemas.openxmlformats.org/officeDocument/2006/relationships/hyperlink" Target="https://github.com/noxrepo/p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8619FC7-0A90-4F78-7802-D85F4E97EF34}"/>
              </a:ext>
            </a:extLst>
          </p:cNvPr>
          <p:cNvSpPr>
            <a:spLocks/>
          </p:cNvSpPr>
          <p:nvPr/>
        </p:nvSpPr>
        <p:spPr bwMode="auto">
          <a:xfrm>
            <a:off x="1084188" y="1540724"/>
            <a:ext cx="115932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3200" dirty="0" err="1"/>
              <a:t>Implementacja</a:t>
            </a:r>
            <a:r>
              <a:rPr lang="en-US" altLang="pl-PL" sz="3200" dirty="0"/>
              <a:t> </a:t>
            </a:r>
            <a:r>
              <a:rPr lang="en-US" altLang="pl-PL" sz="3200" dirty="0" err="1"/>
              <a:t>mechanizmu</a:t>
            </a:r>
            <a:r>
              <a:rPr lang="en-US" altLang="pl-PL" sz="3200" dirty="0"/>
              <a:t> </a:t>
            </a:r>
            <a:r>
              <a:rPr lang="en-US" altLang="pl-PL" sz="3200" dirty="0" err="1"/>
              <a:t>równoważenia</a:t>
            </a:r>
            <a:r>
              <a:rPr lang="en-US" altLang="pl-PL" sz="3200" dirty="0"/>
              <a:t> </a:t>
            </a:r>
            <a:r>
              <a:rPr lang="en-US" altLang="pl-PL" sz="3200" dirty="0" err="1"/>
              <a:t>obciążenia</a:t>
            </a:r>
            <a:r>
              <a:rPr lang="en-US" altLang="pl-PL" sz="3200" dirty="0"/>
              <a:t> </a:t>
            </a:r>
            <a:br>
              <a:rPr lang="en-US" altLang="pl-PL" sz="3200" dirty="0"/>
            </a:br>
            <a:r>
              <a:rPr lang="en-US" altLang="pl-PL" sz="3200" dirty="0"/>
              <a:t>w </a:t>
            </a:r>
            <a:r>
              <a:rPr lang="en-US" altLang="pl-PL" sz="3200" dirty="0" err="1"/>
              <a:t>sieciach</a:t>
            </a:r>
            <a:r>
              <a:rPr lang="en-US" altLang="pl-PL" sz="3200" dirty="0"/>
              <a:t> SDN, </a:t>
            </a:r>
            <a:r>
              <a:rPr lang="en-US" altLang="pl-PL" sz="3200" dirty="0" err="1"/>
              <a:t>wykorzystując</a:t>
            </a:r>
            <a:r>
              <a:rPr lang="en-US" altLang="pl-PL" sz="3200" dirty="0"/>
              <a:t> </a:t>
            </a:r>
            <a:r>
              <a:rPr lang="en-US" altLang="pl-PL" sz="3200" dirty="0" err="1"/>
              <a:t>kontroler</a:t>
            </a:r>
            <a:r>
              <a:rPr lang="en-US" altLang="pl-PL" sz="3200" dirty="0"/>
              <a:t> POX </a:t>
            </a:r>
            <a:r>
              <a:rPr lang="en-US" altLang="pl-PL" sz="3200" dirty="0" err="1"/>
              <a:t>i</a:t>
            </a:r>
            <a:r>
              <a:rPr lang="en-US" altLang="pl-PL" sz="3200" dirty="0"/>
              <a:t> </a:t>
            </a:r>
            <a:r>
              <a:rPr lang="en-US" altLang="pl-PL" sz="3200" dirty="0" err="1"/>
              <a:t>algorytmu</a:t>
            </a:r>
            <a:r>
              <a:rPr lang="en-US" altLang="pl-PL" sz="3200" dirty="0"/>
              <a:t> </a:t>
            </a:r>
            <a:br>
              <a:rPr lang="en-US" altLang="pl-PL" sz="3200" dirty="0"/>
            </a:br>
            <a:r>
              <a:rPr lang="en-US" altLang="pl-PL" sz="3200" dirty="0"/>
              <a:t>Weighted Least Connections.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7B561C8-EEAC-91AE-CB45-38950E11DBE9}"/>
              </a:ext>
            </a:extLst>
          </p:cNvPr>
          <p:cNvSpPr>
            <a:spLocks/>
          </p:cNvSpPr>
          <p:nvPr/>
        </p:nvSpPr>
        <p:spPr bwMode="auto">
          <a:xfrm>
            <a:off x="1091580" y="3549650"/>
            <a:ext cx="20640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600" i="1" dirty="0">
                <a:solidFill>
                  <a:srgbClr val="808080"/>
                </a:solidFill>
              </a:rPr>
              <a:t>Jakub Kostecki</a:t>
            </a:r>
          </a:p>
          <a:p>
            <a:pPr eaLnBrk="1"/>
            <a:r>
              <a:rPr lang="en-US" altLang="pl-PL" sz="1600" i="1" dirty="0">
                <a:solidFill>
                  <a:srgbClr val="808080"/>
                </a:solidFill>
              </a:rPr>
              <a:t>Szymon </a:t>
            </a:r>
            <a:r>
              <a:rPr lang="en-US" altLang="pl-PL" sz="1600" i="1" dirty="0" err="1">
                <a:solidFill>
                  <a:srgbClr val="808080"/>
                </a:solidFill>
              </a:rPr>
              <a:t>Krzyworzeka</a:t>
            </a:r>
            <a:endParaRPr lang="en-US" altLang="pl-PL" sz="1600" i="1" dirty="0">
              <a:solidFill>
                <a:srgbClr val="808080"/>
              </a:solidFill>
            </a:endParaRPr>
          </a:p>
          <a:p>
            <a:pPr eaLnBrk="1"/>
            <a:r>
              <a:rPr lang="en-US" altLang="pl-PL" sz="1600" i="1" dirty="0" err="1">
                <a:solidFill>
                  <a:srgbClr val="808080"/>
                </a:solidFill>
              </a:rPr>
              <a:t>Rafał</a:t>
            </a:r>
            <a:r>
              <a:rPr lang="en-US" altLang="pl-PL" sz="1600" i="1" dirty="0">
                <a:solidFill>
                  <a:srgbClr val="808080"/>
                </a:solidFill>
              </a:rPr>
              <a:t> Mycek</a:t>
            </a:r>
          </a:p>
          <a:p>
            <a:pPr eaLnBrk="1"/>
            <a:endParaRPr lang="en-US" altLang="pl-PL" sz="1600" dirty="0">
              <a:solidFill>
                <a:srgbClr val="808080"/>
              </a:solidFill>
            </a:endParaRPr>
          </a:p>
          <a:p>
            <a:pPr eaLnBrk="1"/>
            <a:endParaRPr lang="en-US" altLang="pl-PL" sz="1600" dirty="0">
              <a:solidFill>
                <a:srgbClr val="808080"/>
              </a:solidFill>
            </a:endParaRPr>
          </a:p>
          <a:p>
            <a:pPr eaLnBrk="1"/>
            <a:r>
              <a:rPr lang="en-US" altLang="pl-PL" sz="1600" dirty="0">
                <a:solidFill>
                  <a:srgbClr val="808080"/>
                </a:solidFill>
              </a:rPr>
              <a:t>23.01.2024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C3B96D9-F63F-BC98-2763-C8A332A90E93}"/>
              </a:ext>
            </a:extLst>
          </p:cNvPr>
          <p:cNvSpPr>
            <a:spLocks/>
          </p:cNvSpPr>
          <p:nvPr/>
        </p:nvSpPr>
        <p:spPr bwMode="auto">
          <a:xfrm>
            <a:off x="1091580" y="5119310"/>
            <a:ext cx="6173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pl-PL" sz="1200" dirty="0" err="1">
                <a:latin typeface="FagoNoBoldCE-Caps" charset="0"/>
                <a:sym typeface="FagoNoBoldCE-Caps" charset="0"/>
              </a:rPr>
              <a:t>Akademia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Górniczo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-Hu</a:t>
            </a:r>
            <a:r>
              <a:rPr lang="pl-PL" altLang="pl-PL" sz="1200" dirty="0">
                <a:latin typeface="FagoNoBoldCE-Caps" charset="0"/>
                <a:sym typeface="FagoNoBoldCE-Caps" charset="0"/>
              </a:rPr>
              <a:t>t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nicza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im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.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Stanisława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Staszica</a:t>
            </a:r>
            <a:r>
              <a:rPr lang="en-US" altLang="pl-PL" sz="1200" dirty="0">
                <a:latin typeface="FagoNoBoldCE-Caps" charset="0"/>
                <a:sym typeface="FagoNoBoldCE-Caps" charset="0"/>
              </a:rPr>
              <a:t> w </a:t>
            </a:r>
            <a:r>
              <a:rPr lang="en-US" altLang="pl-PL" sz="1200" dirty="0" err="1">
                <a:latin typeface="FagoNoBoldCE-Caps" charset="0"/>
                <a:sym typeface="FagoNoBoldCE-Caps" charset="0"/>
              </a:rPr>
              <a:t>Krakowie</a:t>
            </a:r>
            <a:endParaRPr lang="en-US" altLang="pl-PL" sz="1200" dirty="0">
              <a:latin typeface="FagoNoBoldCE-Caps" charset="0"/>
              <a:sym typeface="FagoNoBoldCE-Caps" charset="0"/>
            </a:endParaRPr>
          </a:p>
          <a:p>
            <a:pPr eaLnBrk="1"/>
            <a:r>
              <a:rPr lang="en-US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</a:t>
            </a:r>
            <a:r>
              <a:rPr lang="pl-PL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v</a:t>
            </a:r>
            <a:r>
              <a:rPr lang="en-US" altLang="pl-PL" sz="1200" dirty="0" err="1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ersity</a:t>
            </a:r>
            <a:r>
              <a:rPr lang="en-US" altLang="pl-PL" sz="1200" dirty="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 of </a:t>
            </a:r>
            <a:r>
              <a:rPr lang="pl-PL" altLang="pl-PL" sz="1200" dirty="0" err="1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Krakow</a:t>
            </a:r>
            <a:endParaRPr lang="en-US" altLang="pl-PL" sz="1200" dirty="0">
              <a:solidFill>
                <a:srgbClr val="808080"/>
              </a:solidFill>
              <a:latin typeface="FagoNoBoldCE-Caps" charset="0"/>
              <a:sym typeface="FagoNoBoldCE-Caps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586629-3488-C7CD-62FD-883AE761E987}"/>
              </a:ext>
            </a:extLst>
          </p:cNvPr>
          <p:cNvSpPr txBox="1"/>
          <p:nvPr/>
        </p:nvSpPr>
        <p:spPr>
          <a:xfrm>
            <a:off x="308000" y="1401986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PL" b="1" dirty="0"/>
              <a:t>Kontroler POX: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PL" dirty="0"/>
              <a:t>apisany w języku Python,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Oparty na modularnej architekturze,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Wspiera protokół OpenFlow 1.0,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Wykorzystywany do edukacji.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PL" sz="2000" dirty="0"/>
          </a:p>
          <a:p>
            <a:r>
              <a:rPr lang="en-PL" b="1" dirty="0"/>
              <a:t>Dokumentacja:</a:t>
            </a:r>
            <a:br>
              <a:rPr lang="en-PL" dirty="0"/>
            </a:br>
            <a:r>
              <a:rPr lang="en-GB" dirty="0">
                <a:hlinkClick r:id="rId2"/>
              </a:rPr>
              <a:t>https://github.com/noxrepo/pox</a:t>
            </a:r>
            <a:endParaRPr lang="en-GB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noxrepo.github.io</a:t>
            </a:r>
            <a:r>
              <a:rPr lang="en-GB" dirty="0">
                <a:hlinkClick r:id="rId3"/>
              </a:rPr>
              <a:t>/pox-doc/html/</a:t>
            </a:r>
            <a:endParaRPr lang="en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311ED-D12B-2709-6CD3-41014C573686}"/>
              </a:ext>
            </a:extLst>
          </p:cNvPr>
          <p:cNvSpPr txBox="1"/>
          <p:nvPr/>
        </p:nvSpPr>
        <p:spPr>
          <a:xfrm>
            <a:off x="6212656" y="1401986"/>
            <a:ext cx="698477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b="1" noProof="0" dirty="0"/>
              <a:t>Algorytm </a:t>
            </a:r>
            <a:r>
              <a:rPr lang="pl-PL" b="1" noProof="0" dirty="0" err="1"/>
              <a:t>Weighted</a:t>
            </a:r>
            <a:r>
              <a:rPr lang="pl-PL" b="1" noProof="0" dirty="0"/>
              <a:t> List </a:t>
            </a:r>
            <a:r>
              <a:rPr lang="pl-PL" b="1" noProof="0" dirty="0" err="1"/>
              <a:t>Connections</a:t>
            </a:r>
            <a:r>
              <a:rPr lang="pl-PL" b="1" noProof="0" dirty="0"/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Struktura danych (graf) w której elementy są połączone z wagami określającymi koszt.</a:t>
            </a:r>
          </a:p>
          <a:p>
            <a:pPr lvl="1">
              <a:lnSpc>
                <a:spcPct val="150000"/>
              </a:lnSpc>
            </a:pPr>
            <a:endParaRPr lang="pl-PL" noProof="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noProof="0" dirty="0"/>
              <a:t>Służy do optymalizacji zasobów, równoważenia ruchu ale wymaga skutecznego systemu zarządzania wag</a:t>
            </a:r>
          </a:p>
        </p:txBody>
      </p:sp>
    </p:spTree>
    <p:extLst>
      <p:ext uri="{BB962C8B-B14F-4D97-AF65-F5344CB8AC3E}">
        <p14:creationId xmlns:p14="http://schemas.microsoft.com/office/powerpoint/2010/main" val="407602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DC644C1F-A054-6601-B6FD-C59A5E46E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64" y="2482106"/>
            <a:ext cx="4413353" cy="3859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4505B-E704-B7A9-0403-29BB816F357D}"/>
              </a:ext>
            </a:extLst>
          </p:cNvPr>
          <p:cNvSpPr txBox="1"/>
          <p:nvPr/>
        </p:nvSpPr>
        <p:spPr>
          <a:xfrm>
            <a:off x="524024" y="1473994"/>
            <a:ext cx="6718300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L" b="1" dirty="0"/>
              <a:t>Przygotowana topologia: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21867-4644-1208-F7A8-18A4581B7CD8}"/>
              </a:ext>
            </a:extLst>
          </p:cNvPr>
          <p:cNvSpPr txBox="1"/>
          <p:nvPr/>
        </p:nvSpPr>
        <p:spPr>
          <a:xfrm>
            <a:off x="7148760" y="1639183"/>
            <a:ext cx="5544616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Ubuntu 24.04 VM (VirutalBox)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Mininet 2.3.1b4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L" dirty="0"/>
              <a:t>Python 3.12</a:t>
            </a:r>
          </a:p>
        </p:txBody>
      </p:sp>
    </p:spTree>
    <p:extLst>
      <p:ext uri="{BB962C8B-B14F-4D97-AF65-F5344CB8AC3E}">
        <p14:creationId xmlns:p14="http://schemas.microsoft.com/office/powerpoint/2010/main" val="3490832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00892A-1455-43C7-8F75-6896C204FDC7}"/>
              </a:ext>
            </a:extLst>
          </p:cNvPr>
          <p:cNvSpPr txBox="1"/>
          <p:nvPr/>
        </p:nvSpPr>
        <p:spPr>
          <a:xfrm>
            <a:off x="508124" y="1329978"/>
            <a:ext cx="6192688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Generator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ruchu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 – Server: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Importuje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moduły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obsługi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HTTP.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Tworzy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klasę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obsługującą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GET,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zwracającą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nazwę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Definiuje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funkcję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uruchamiającą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podanym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porcie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Pobiera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nazwę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port z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argumentów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uruchamia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serwer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lub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wyświetla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instrukcję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B33740-8AF9-82DD-E5A9-5BE0684DEB56}"/>
              </a:ext>
            </a:extLst>
          </p:cNvPr>
          <p:cNvSpPr txBox="1"/>
          <p:nvPr/>
        </p:nvSpPr>
        <p:spPr>
          <a:xfrm>
            <a:off x="7004744" y="1326456"/>
            <a:ext cx="6718300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dirty="0"/>
              <a:t>Generator </a:t>
            </a:r>
            <a:r>
              <a:rPr lang="en-GB" b="1" dirty="0" err="1"/>
              <a:t>ruchu</a:t>
            </a:r>
            <a:r>
              <a:rPr lang="en-GB" b="1" dirty="0"/>
              <a:t> – Client: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Importuje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moduły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do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wysyłania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żądań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generowania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losowych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opóźnień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Ustawia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adres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IP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port load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balancera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pętli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wysyła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HTTP GET,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wyświetlając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status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lub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błąd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Wprowadza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losowe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opóźnienie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od 0.5 do 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2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sekund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między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żądaniami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68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14F9F79-1AFF-3EB7-9B69-F7A14EB5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/>
          <a:stretch/>
        </p:blipFill>
        <p:spPr>
          <a:xfrm>
            <a:off x="4268440" y="5358"/>
            <a:ext cx="4941676" cy="7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30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1788AB-AA3E-1C2D-E8FD-E8A5E06219B2}"/>
              </a:ext>
            </a:extLst>
          </p:cNvPr>
          <p:cNvSpPr txBox="1"/>
          <p:nvPr/>
        </p:nvSpPr>
        <p:spPr>
          <a:xfrm>
            <a:off x="1676152" y="3224252"/>
            <a:ext cx="12025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6600" b="1" dirty="0"/>
              <a:t>Prezentacja implementacji</a:t>
            </a:r>
          </a:p>
        </p:txBody>
      </p:sp>
    </p:spTree>
    <p:extLst>
      <p:ext uri="{BB962C8B-B14F-4D97-AF65-F5344CB8AC3E}">
        <p14:creationId xmlns:p14="http://schemas.microsoft.com/office/powerpoint/2010/main" val="133670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6463-D070-AA26-9610-B385D1E58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379E02-4E22-F666-0FD8-F47B154CDF1C}"/>
              </a:ext>
            </a:extLst>
          </p:cNvPr>
          <p:cNvSpPr txBox="1"/>
          <p:nvPr/>
        </p:nvSpPr>
        <p:spPr>
          <a:xfrm>
            <a:off x="2108200" y="3224252"/>
            <a:ext cx="12025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6600" b="1" dirty="0"/>
              <a:t>Dziękujemy za uwagę!</a:t>
            </a:r>
          </a:p>
        </p:txBody>
      </p:sp>
    </p:spTree>
    <p:extLst>
      <p:ext uri="{BB962C8B-B14F-4D97-AF65-F5344CB8AC3E}">
        <p14:creationId xmlns:p14="http://schemas.microsoft.com/office/powerpoint/2010/main" val="374411726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231</Words>
  <Application>Microsoft Office PowerPoint</Application>
  <PresentationFormat>Niestandardowy</PresentationFormat>
  <Paragraphs>39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FagoNoBoldCE-Caps</vt:lpstr>
      <vt:lpstr>Helvetica Neue</vt:lpstr>
      <vt:lpstr>Blank Presentation - Default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Maciek</dc:creator>
  <cp:lastModifiedBy>Szymon Krzyworzeka</cp:lastModifiedBy>
  <cp:revision>16</cp:revision>
  <dcterms:modified xsi:type="dcterms:W3CDTF">2025-01-21T21:32:39Z</dcterms:modified>
</cp:coreProperties>
</file>