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278" r:id="rId3"/>
    <p:sldId id="279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67" r:id="rId12"/>
    <p:sldId id="259" r:id="rId13"/>
    <p:sldId id="268" r:id="rId14"/>
    <p:sldId id="269" r:id="rId15"/>
    <p:sldId id="270" r:id="rId16"/>
    <p:sldId id="260" r:id="rId17"/>
    <p:sldId id="271" r:id="rId18"/>
    <p:sldId id="272" r:id="rId19"/>
    <p:sldId id="257" r:id="rId20"/>
    <p:sldId id="274" r:id="rId21"/>
    <p:sldId id="27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82"/>
  </p:normalViewPr>
  <p:slideViewPr>
    <p:cSldViewPr snapToGrid="0">
      <p:cViewPr varScale="1">
        <p:scale>
          <a:sx n="93" d="100"/>
          <a:sy n="93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i-PC\Desktop\hasa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i-PC\Desktop\hasa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i-PC\Desktop\hasa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i-PC\Desktop\hasa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fi-PC\Desktop\hasa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Sheet3!$C$27</c:f>
              <c:strCache>
                <c:ptCount val="1"/>
                <c:pt idx="0">
                  <c:v>10n+100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Sheet3!$C$28:$C$41</c:f>
              <c:numCache>
                <c:formatCode>General</c:formatCode>
                <c:ptCount val="14"/>
                <c:pt idx="0">
                  <c:v>110</c:v>
                </c:pt>
                <c:pt idx="1">
                  <c:v>120</c:v>
                </c:pt>
                <c:pt idx="2">
                  <c:v>130</c:v>
                </c:pt>
                <c:pt idx="3">
                  <c:v>140</c:v>
                </c:pt>
                <c:pt idx="4">
                  <c:v>150</c:v>
                </c:pt>
                <c:pt idx="5">
                  <c:v>160</c:v>
                </c:pt>
                <c:pt idx="6">
                  <c:v>170</c:v>
                </c:pt>
                <c:pt idx="7">
                  <c:v>180</c:v>
                </c:pt>
                <c:pt idx="8">
                  <c:v>190</c:v>
                </c:pt>
                <c:pt idx="9">
                  <c:v>200</c:v>
                </c:pt>
                <c:pt idx="10">
                  <c:v>210</c:v>
                </c:pt>
                <c:pt idx="11">
                  <c:v>220</c:v>
                </c:pt>
                <c:pt idx="12">
                  <c:v>230</c:v>
                </c:pt>
                <c:pt idx="13">
                  <c:v>240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A1-6743-990D-8C184781CFAA}"/>
            </c:ext>
          </c:extLst>
        </c:ser>
        <c:ser>
          <c:idx val="1"/>
          <c:order val="1"/>
          <c:tx>
            <c:strRef>
              <c:f>Sheet3!$D$27</c:f>
              <c:strCache>
                <c:ptCount val="1"/>
                <c:pt idx="0">
                  <c:v>n^2-1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Sheet3!$D$28:$D$41</c:f>
              <c:numCache>
                <c:formatCode>General</c:formatCode>
                <c:ptCount val="14"/>
                <c:pt idx="0">
                  <c:v>0</c:v>
                </c:pt>
                <c:pt idx="1">
                  <c:v>3</c:v>
                </c:pt>
                <c:pt idx="2">
                  <c:v>8</c:v>
                </c:pt>
                <c:pt idx="3">
                  <c:v>15</c:v>
                </c:pt>
                <c:pt idx="4">
                  <c:v>24</c:v>
                </c:pt>
                <c:pt idx="5">
                  <c:v>35</c:v>
                </c:pt>
                <c:pt idx="6">
                  <c:v>48</c:v>
                </c:pt>
                <c:pt idx="7">
                  <c:v>63</c:v>
                </c:pt>
                <c:pt idx="8">
                  <c:v>80</c:v>
                </c:pt>
                <c:pt idx="9">
                  <c:v>99</c:v>
                </c:pt>
                <c:pt idx="10">
                  <c:v>120</c:v>
                </c:pt>
                <c:pt idx="11">
                  <c:v>143</c:v>
                </c:pt>
                <c:pt idx="12">
                  <c:v>168</c:v>
                </c:pt>
                <c:pt idx="13">
                  <c:v>195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A1-6743-990D-8C184781CF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706432"/>
        <c:axId val="377706824"/>
      </c:lineChart>
      <c:catAx>
        <c:axId val="377706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Input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7706824"/>
        <c:crosses val="autoZero"/>
        <c:auto val="1"/>
        <c:lblAlgn val="ctr"/>
        <c:lblOffset val="100"/>
        <c:noMultiLvlLbl val="0"/>
      </c:catAx>
      <c:valAx>
        <c:axId val="377706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7706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Sheet3!$C$27</c:f>
              <c:strCache>
                <c:ptCount val="1"/>
                <c:pt idx="0">
                  <c:v>10n+100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Sheet3!$C$28:$C$47</c:f>
              <c:numCache>
                <c:formatCode>General</c:formatCode>
                <c:ptCount val="20"/>
                <c:pt idx="0">
                  <c:v>110</c:v>
                </c:pt>
                <c:pt idx="1">
                  <c:v>120</c:v>
                </c:pt>
                <c:pt idx="2">
                  <c:v>130</c:v>
                </c:pt>
                <c:pt idx="3">
                  <c:v>140</c:v>
                </c:pt>
                <c:pt idx="4">
                  <c:v>150</c:v>
                </c:pt>
                <c:pt idx="5">
                  <c:v>160</c:v>
                </c:pt>
                <c:pt idx="6">
                  <c:v>170</c:v>
                </c:pt>
                <c:pt idx="7">
                  <c:v>180</c:v>
                </c:pt>
                <c:pt idx="8">
                  <c:v>190</c:v>
                </c:pt>
                <c:pt idx="9">
                  <c:v>200</c:v>
                </c:pt>
                <c:pt idx="10">
                  <c:v>210</c:v>
                </c:pt>
                <c:pt idx="11">
                  <c:v>220</c:v>
                </c:pt>
                <c:pt idx="12">
                  <c:v>230</c:v>
                </c:pt>
                <c:pt idx="13">
                  <c:v>240</c:v>
                </c:pt>
                <c:pt idx="14">
                  <c:v>250</c:v>
                </c:pt>
                <c:pt idx="15">
                  <c:v>260</c:v>
                </c:pt>
                <c:pt idx="16">
                  <c:v>270</c:v>
                </c:pt>
                <c:pt idx="17">
                  <c:v>280</c:v>
                </c:pt>
                <c:pt idx="18">
                  <c:v>290</c:v>
                </c:pt>
                <c:pt idx="19">
                  <c:v>300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17-9741-A8ED-E7087F4950C9}"/>
            </c:ext>
          </c:extLst>
        </c:ser>
        <c:ser>
          <c:idx val="1"/>
          <c:order val="1"/>
          <c:tx>
            <c:strRef>
              <c:f>Sheet3!$D$27</c:f>
              <c:strCache>
                <c:ptCount val="1"/>
                <c:pt idx="0">
                  <c:v>n^2-1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Sheet3!$D$28:$D$47</c:f>
              <c:numCache>
                <c:formatCode>General</c:formatCode>
                <c:ptCount val="20"/>
                <c:pt idx="0">
                  <c:v>0</c:v>
                </c:pt>
                <c:pt idx="1">
                  <c:v>3</c:v>
                </c:pt>
                <c:pt idx="2">
                  <c:v>8</c:v>
                </c:pt>
                <c:pt idx="3">
                  <c:v>15</c:v>
                </c:pt>
                <c:pt idx="4">
                  <c:v>24</c:v>
                </c:pt>
                <c:pt idx="5">
                  <c:v>35</c:v>
                </c:pt>
                <c:pt idx="6">
                  <c:v>48</c:v>
                </c:pt>
                <c:pt idx="7">
                  <c:v>63</c:v>
                </c:pt>
                <c:pt idx="8">
                  <c:v>80</c:v>
                </c:pt>
                <c:pt idx="9">
                  <c:v>99</c:v>
                </c:pt>
                <c:pt idx="10">
                  <c:v>120</c:v>
                </c:pt>
                <c:pt idx="11">
                  <c:v>143</c:v>
                </c:pt>
                <c:pt idx="12">
                  <c:v>168</c:v>
                </c:pt>
                <c:pt idx="13">
                  <c:v>195</c:v>
                </c:pt>
                <c:pt idx="14">
                  <c:v>224</c:v>
                </c:pt>
                <c:pt idx="15">
                  <c:v>255</c:v>
                </c:pt>
                <c:pt idx="16">
                  <c:v>288</c:v>
                </c:pt>
                <c:pt idx="17">
                  <c:v>323</c:v>
                </c:pt>
                <c:pt idx="18">
                  <c:v>360</c:v>
                </c:pt>
                <c:pt idx="19">
                  <c:v>399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17-9741-A8ED-E7087F495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707216"/>
        <c:axId val="377707608"/>
      </c:lineChart>
      <c:catAx>
        <c:axId val="377707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Input 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7707608"/>
        <c:crosses val="autoZero"/>
        <c:auto val="1"/>
        <c:lblAlgn val="ctr"/>
        <c:lblOffset val="100"/>
        <c:noMultiLvlLbl val="0"/>
      </c:catAx>
      <c:valAx>
        <c:axId val="377707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770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Sheet3!$C$5</c:f>
              <c:strCache>
                <c:ptCount val="1"/>
                <c:pt idx="0">
                  <c:v>2n^2+n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Sheet3!$C$6:$C$25</c:f>
              <c:numCache>
                <c:formatCode>General</c:formatCode>
                <c:ptCount val="20"/>
                <c:pt idx="0">
                  <c:v>3</c:v>
                </c:pt>
                <c:pt idx="1">
                  <c:v>10</c:v>
                </c:pt>
                <c:pt idx="2">
                  <c:v>21</c:v>
                </c:pt>
                <c:pt idx="3">
                  <c:v>36</c:v>
                </c:pt>
                <c:pt idx="4">
                  <c:v>55</c:v>
                </c:pt>
                <c:pt idx="5">
                  <c:v>78</c:v>
                </c:pt>
                <c:pt idx="6">
                  <c:v>105</c:v>
                </c:pt>
                <c:pt idx="7">
                  <c:v>136</c:v>
                </c:pt>
                <c:pt idx="8">
                  <c:v>171</c:v>
                </c:pt>
                <c:pt idx="9">
                  <c:v>210</c:v>
                </c:pt>
                <c:pt idx="10">
                  <c:v>253</c:v>
                </c:pt>
                <c:pt idx="11">
                  <c:v>300</c:v>
                </c:pt>
                <c:pt idx="12">
                  <c:v>351</c:v>
                </c:pt>
                <c:pt idx="13">
                  <c:v>406</c:v>
                </c:pt>
                <c:pt idx="14">
                  <c:v>465</c:v>
                </c:pt>
                <c:pt idx="15">
                  <c:v>528</c:v>
                </c:pt>
                <c:pt idx="16">
                  <c:v>595</c:v>
                </c:pt>
                <c:pt idx="17">
                  <c:v>666</c:v>
                </c:pt>
                <c:pt idx="18">
                  <c:v>741</c:v>
                </c:pt>
                <c:pt idx="19">
                  <c:v>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53-3649-94A9-548EAD14019D}"/>
            </c:ext>
          </c:extLst>
        </c:ser>
        <c:ser>
          <c:idx val="1"/>
          <c:order val="1"/>
          <c:tx>
            <c:strRef>
              <c:f>Sheet3!$D$5</c:f>
              <c:strCache>
                <c:ptCount val="1"/>
                <c:pt idx="0">
                  <c:v>3n^2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Sheet3!$D$6:$D$25</c:f>
              <c:numCache>
                <c:formatCode>General</c:formatCode>
                <c:ptCount val="20"/>
                <c:pt idx="0">
                  <c:v>3</c:v>
                </c:pt>
                <c:pt idx="1">
                  <c:v>12</c:v>
                </c:pt>
                <c:pt idx="2">
                  <c:v>27</c:v>
                </c:pt>
                <c:pt idx="3">
                  <c:v>48</c:v>
                </c:pt>
                <c:pt idx="4">
                  <c:v>75</c:v>
                </c:pt>
                <c:pt idx="5">
                  <c:v>108</c:v>
                </c:pt>
                <c:pt idx="6">
                  <c:v>147</c:v>
                </c:pt>
                <c:pt idx="7">
                  <c:v>192</c:v>
                </c:pt>
                <c:pt idx="8">
                  <c:v>243</c:v>
                </c:pt>
                <c:pt idx="9">
                  <c:v>300</c:v>
                </c:pt>
                <c:pt idx="10">
                  <c:v>363</c:v>
                </c:pt>
                <c:pt idx="11">
                  <c:v>432</c:v>
                </c:pt>
                <c:pt idx="12">
                  <c:v>507</c:v>
                </c:pt>
                <c:pt idx="13">
                  <c:v>588</c:v>
                </c:pt>
                <c:pt idx="14">
                  <c:v>675</c:v>
                </c:pt>
                <c:pt idx="15">
                  <c:v>768</c:v>
                </c:pt>
                <c:pt idx="16">
                  <c:v>867</c:v>
                </c:pt>
                <c:pt idx="17">
                  <c:v>972</c:v>
                </c:pt>
                <c:pt idx="18">
                  <c:v>1083</c:v>
                </c:pt>
                <c:pt idx="19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53-3649-94A9-548EAD140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7705648"/>
        <c:axId val="377704472"/>
      </c:lineChart>
      <c:catAx>
        <c:axId val="377705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7704472"/>
        <c:crosses val="autoZero"/>
        <c:auto val="1"/>
        <c:lblAlgn val="ctr"/>
        <c:lblOffset val="100"/>
        <c:noMultiLvlLbl val="0"/>
      </c:catAx>
      <c:valAx>
        <c:axId val="377704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770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Sheet3!$C$5</c:f>
              <c:strCache>
                <c:ptCount val="1"/>
                <c:pt idx="0">
                  <c:v>2n^2+n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Sheet3!$C$6:$C$25</c:f>
              <c:numCache>
                <c:formatCode>General</c:formatCode>
                <c:ptCount val="20"/>
                <c:pt idx="0">
                  <c:v>3</c:v>
                </c:pt>
                <c:pt idx="1">
                  <c:v>10</c:v>
                </c:pt>
                <c:pt idx="2">
                  <c:v>21</c:v>
                </c:pt>
                <c:pt idx="3">
                  <c:v>36</c:v>
                </c:pt>
                <c:pt idx="4">
                  <c:v>55</c:v>
                </c:pt>
                <c:pt idx="5">
                  <c:v>78</c:v>
                </c:pt>
                <c:pt idx="6">
                  <c:v>105</c:v>
                </c:pt>
                <c:pt idx="7">
                  <c:v>136</c:v>
                </c:pt>
                <c:pt idx="8">
                  <c:v>171</c:v>
                </c:pt>
                <c:pt idx="9">
                  <c:v>210</c:v>
                </c:pt>
                <c:pt idx="10">
                  <c:v>253</c:v>
                </c:pt>
                <c:pt idx="11">
                  <c:v>300</c:v>
                </c:pt>
                <c:pt idx="12">
                  <c:v>351</c:v>
                </c:pt>
                <c:pt idx="13">
                  <c:v>406</c:v>
                </c:pt>
                <c:pt idx="14">
                  <c:v>465</c:v>
                </c:pt>
                <c:pt idx="15">
                  <c:v>528</c:v>
                </c:pt>
                <c:pt idx="16">
                  <c:v>595</c:v>
                </c:pt>
                <c:pt idx="17">
                  <c:v>666</c:v>
                </c:pt>
                <c:pt idx="18">
                  <c:v>741</c:v>
                </c:pt>
                <c:pt idx="19">
                  <c:v>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7C-B94E-B708-606315A50AD1}"/>
            </c:ext>
          </c:extLst>
        </c:ser>
        <c:ser>
          <c:idx val="1"/>
          <c:order val="1"/>
          <c:tx>
            <c:strRef>
              <c:f>Sheet3!$D$5</c:f>
              <c:strCache>
                <c:ptCount val="1"/>
                <c:pt idx="0">
                  <c:v>2n^2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Sheet3!$D$6:$D$25</c:f>
              <c:numCache>
                <c:formatCode>General</c:formatCode>
                <c:ptCount val="20"/>
                <c:pt idx="0">
                  <c:v>2</c:v>
                </c:pt>
                <c:pt idx="1">
                  <c:v>8</c:v>
                </c:pt>
                <c:pt idx="2">
                  <c:v>18</c:v>
                </c:pt>
                <c:pt idx="3">
                  <c:v>32</c:v>
                </c:pt>
                <c:pt idx="4">
                  <c:v>50</c:v>
                </c:pt>
                <c:pt idx="5">
                  <c:v>72</c:v>
                </c:pt>
                <c:pt idx="6">
                  <c:v>98</c:v>
                </c:pt>
                <c:pt idx="7">
                  <c:v>128</c:v>
                </c:pt>
                <c:pt idx="8">
                  <c:v>162</c:v>
                </c:pt>
                <c:pt idx="9">
                  <c:v>200</c:v>
                </c:pt>
                <c:pt idx="10">
                  <c:v>242</c:v>
                </c:pt>
                <c:pt idx="11">
                  <c:v>288</c:v>
                </c:pt>
                <c:pt idx="12">
                  <c:v>338</c:v>
                </c:pt>
                <c:pt idx="13">
                  <c:v>392</c:v>
                </c:pt>
                <c:pt idx="14">
                  <c:v>450</c:v>
                </c:pt>
                <c:pt idx="15">
                  <c:v>512</c:v>
                </c:pt>
                <c:pt idx="16">
                  <c:v>578</c:v>
                </c:pt>
                <c:pt idx="17">
                  <c:v>648</c:v>
                </c:pt>
                <c:pt idx="18">
                  <c:v>722</c:v>
                </c:pt>
                <c:pt idx="19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7C-B94E-B708-606315A50A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9104312"/>
        <c:axId val="379101176"/>
      </c:lineChart>
      <c:catAx>
        <c:axId val="37910431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9101176"/>
        <c:crosses val="autoZero"/>
        <c:auto val="1"/>
        <c:lblAlgn val="ctr"/>
        <c:lblOffset val="100"/>
        <c:noMultiLvlLbl val="0"/>
      </c:catAx>
      <c:valAx>
        <c:axId val="379101176"/>
        <c:scaling>
          <c:orientation val="minMax"/>
          <c:max val="8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9104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Sheet3!$C$5</c:f>
              <c:strCache>
                <c:ptCount val="1"/>
                <c:pt idx="0">
                  <c:v>2n^2+n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val>
            <c:numRef>
              <c:f>Sheet3!$C$6:$C$25</c:f>
              <c:numCache>
                <c:formatCode>General</c:formatCode>
                <c:ptCount val="20"/>
                <c:pt idx="0">
                  <c:v>3</c:v>
                </c:pt>
                <c:pt idx="1">
                  <c:v>10</c:v>
                </c:pt>
                <c:pt idx="2">
                  <c:v>21</c:v>
                </c:pt>
                <c:pt idx="3">
                  <c:v>36</c:v>
                </c:pt>
                <c:pt idx="4">
                  <c:v>55</c:v>
                </c:pt>
                <c:pt idx="5">
                  <c:v>78</c:v>
                </c:pt>
                <c:pt idx="6">
                  <c:v>105</c:v>
                </c:pt>
                <c:pt idx="7">
                  <c:v>136</c:v>
                </c:pt>
                <c:pt idx="8">
                  <c:v>171</c:v>
                </c:pt>
                <c:pt idx="9">
                  <c:v>210</c:v>
                </c:pt>
                <c:pt idx="10">
                  <c:v>253</c:v>
                </c:pt>
                <c:pt idx="11">
                  <c:v>300</c:v>
                </c:pt>
                <c:pt idx="12">
                  <c:v>351</c:v>
                </c:pt>
                <c:pt idx="13">
                  <c:v>406</c:v>
                </c:pt>
                <c:pt idx="14">
                  <c:v>465</c:v>
                </c:pt>
                <c:pt idx="15">
                  <c:v>528</c:v>
                </c:pt>
                <c:pt idx="16">
                  <c:v>595</c:v>
                </c:pt>
                <c:pt idx="17">
                  <c:v>666</c:v>
                </c:pt>
                <c:pt idx="18">
                  <c:v>741</c:v>
                </c:pt>
                <c:pt idx="19">
                  <c:v>820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D4-F140-82ED-38969191EE20}"/>
            </c:ext>
          </c:extLst>
        </c:ser>
        <c:ser>
          <c:idx val="1"/>
          <c:order val="1"/>
          <c:tx>
            <c:strRef>
              <c:f>Sheet3!$D$5</c:f>
              <c:strCache>
                <c:ptCount val="1"/>
                <c:pt idx="0">
                  <c:v>2n^2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val>
            <c:numRef>
              <c:f>Sheet3!$D$6:$D$25</c:f>
              <c:numCache>
                <c:formatCode>General</c:formatCode>
                <c:ptCount val="20"/>
                <c:pt idx="0">
                  <c:v>2</c:v>
                </c:pt>
                <c:pt idx="1">
                  <c:v>8</c:v>
                </c:pt>
                <c:pt idx="2">
                  <c:v>18</c:v>
                </c:pt>
                <c:pt idx="3">
                  <c:v>32</c:v>
                </c:pt>
                <c:pt idx="4">
                  <c:v>50</c:v>
                </c:pt>
                <c:pt idx="5">
                  <c:v>72</c:v>
                </c:pt>
                <c:pt idx="6">
                  <c:v>98</c:v>
                </c:pt>
                <c:pt idx="7">
                  <c:v>128</c:v>
                </c:pt>
                <c:pt idx="8">
                  <c:v>162</c:v>
                </c:pt>
                <c:pt idx="9">
                  <c:v>200</c:v>
                </c:pt>
                <c:pt idx="10">
                  <c:v>242</c:v>
                </c:pt>
                <c:pt idx="11">
                  <c:v>288</c:v>
                </c:pt>
                <c:pt idx="12">
                  <c:v>338</c:v>
                </c:pt>
                <c:pt idx="13">
                  <c:v>392</c:v>
                </c:pt>
                <c:pt idx="14">
                  <c:v>450</c:v>
                </c:pt>
                <c:pt idx="15">
                  <c:v>512</c:v>
                </c:pt>
                <c:pt idx="16">
                  <c:v>578</c:v>
                </c:pt>
                <c:pt idx="17">
                  <c:v>648</c:v>
                </c:pt>
                <c:pt idx="18">
                  <c:v>722</c:v>
                </c:pt>
                <c:pt idx="19">
                  <c:v>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D4-F140-82ED-38969191EE20}"/>
            </c:ext>
          </c:extLst>
        </c:ser>
        <c:ser>
          <c:idx val="2"/>
          <c:order val="2"/>
          <c:tx>
            <c:strRef>
              <c:f>Sheet3!$E$5</c:f>
              <c:strCache>
                <c:ptCount val="1"/>
                <c:pt idx="0">
                  <c:v>3n^2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Sheet3!$E$6:$E$25</c:f>
              <c:numCache>
                <c:formatCode>General</c:formatCode>
                <c:ptCount val="20"/>
                <c:pt idx="0">
                  <c:v>3</c:v>
                </c:pt>
                <c:pt idx="1">
                  <c:v>12</c:v>
                </c:pt>
                <c:pt idx="2">
                  <c:v>27</c:v>
                </c:pt>
                <c:pt idx="3">
                  <c:v>48</c:v>
                </c:pt>
                <c:pt idx="4">
                  <c:v>75</c:v>
                </c:pt>
                <c:pt idx="5">
                  <c:v>108</c:v>
                </c:pt>
                <c:pt idx="6">
                  <c:v>147</c:v>
                </c:pt>
                <c:pt idx="7">
                  <c:v>192</c:v>
                </c:pt>
                <c:pt idx="8">
                  <c:v>243</c:v>
                </c:pt>
                <c:pt idx="9">
                  <c:v>300</c:v>
                </c:pt>
                <c:pt idx="10">
                  <c:v>363</c:v>
                </c:pt>
                <c:pt idx="11">
                  <c:v>432</c:v>
                </c:pt>
                <c:pt idx="12">
                  <c:v>507</c:v>
                </c:pt>
                <c:pt idx="13">
                  <c:v>588</c:v>
                </c:pt>
                <c:pt idx="14">
                  <c:v>675</c:v>
                </c:pt>
                <c:pt idx="15">
                  <c:v>768</c:v>
                </c:pt>
                <c:pt idx="16">
                  <c:v>867</c:v>
                </c:pt>
                <c:pt idx="17">
                  <c:v>972</c:v>
                </c:pt>
                <c:pt idx="18">
                  <c:v>1083</c:v>
                </c:pt>
                <c:pt idx="19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D4-F140-82ED-38969191EE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79101568"/>
        <c:axId val="379097256"/>
      </c:lineChart>
      <c:catAx>
        <c:axId val="3791015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9097256"/>
        <c:crosses val="autoZero"/>
        <c:auto val="1"/>
        <c:lblAlgn val="ctr"/>
        <c:lblOffset val="100"/>
        <c:noMultiLvlLbl val="0"/>
      </c:catAx>
      <c:valAx>
        <c:axId val="379097256"/>
        <c:scaling>
          <c:orientation val="minMax"/>
          <c:max val="1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7910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09:27:02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4908 16584 24575,'15'0'0,"24"0"0,24 0 0,-18 0 0,5 0 0,13 0 0,1 0 0,-2 1 0,-1-2 0,2-1 0,-1 0 0,-5-1 0,-3-1 0,-9 0 0,-1 0 0,-3-1 0,-2 1 0,17 0 0,-21 2 0,-8-1 0,-3 1 0,3 1 0,-1-1 0,-5 2 0,-5 0 0,-8 0 0,-5 0 0,-6 0 0</inkml:trace>
  <inkml:trace contextRef="#ctx0" brushRef="#br0" timeOffset="2152">6929 16548 24575,'16'0'0,"15"0"0,21 0 0,13 0 0,-26 0 0,0 0 0,0 0 0,0 0 0,-4 0 0,0 0 0,32 0 0,-14 0 0,-9 0 0,-7 0 0,-3 0 0,-2 0 0,3 0 0,5 0 0,1 0 0,9 2 0,2 0 0,7 2 0,5 2 0,-28-2 0,0-1 0,1 2 0,-1-1 0,0 1 0,-2-1 0,27 3 0,-14-2 0,-12-1 0,-11-2 0,-8-1 0,-4-1 0,6 0 0,19 2 0,15 1 0,10 2 0,-7 1 0,-19-2 0,-12-2 0,-15 0 0,-5-2 0,-4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7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5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2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8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2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2F092-EFA9-430B-A3E4-CE87B538438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469E-CB0B-4D9D-B374-2BE2FF2F4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rafiyz.github.io/courses/Algorithms/algo.ht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7D5D-0AD1-3712-B662-24C5C67DB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509963"/>
          </a:xfrm>
        </p:spPr>
        <p:txBody>
          <a:bodyPr>
            <a:normAutofit/>
          </a:bodyPr>
          <a:lstStyle/>
          <a:p>
            <a:r>
              <a:rPr lang="en-US" dirty="0"/>
              <a:t>Design and Analysis of Algorithms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latin typeface="Times New Roman" pitchFamily="18" charset="0"/>
              </a:rPr>
              <a:t>Asymptotic Notations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D2DA6-25B9-C648-81CC-551E422ED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7683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By </a:t>
            </a:r>
          </a:p>
          <a:p>
            <a:r>
              <a:rPr lang="en-US" sz="3300" b="1" dirty="0"/>
              <a:t>Dr Rafiullah Khan</a:t>
            </a:r>
          </a:p>
          <a:p>
            <a:r>
              <a:rPr lang="en-US" dirty="0"/>
              <a:t>Senior Lecturer ICS/IT</a:t>
            </a:r>
          </a:p>
          <a:p>
            <a:r>
              <a:rPr lang="en-US" dirty="0"/>
              <a:t>The University of Agriculture Peshawar, Pakistan</a:t>
            </a:r>
          </a:p>
          <a:p>
            <a:endParaRPr lang="en-US" dirty="0"/>
          </a:p>
          <a:p>
            <a:r>
              <a:rPr lang="en-US" dirty="0"/>
              <a:t>For resources, please visit: </a:t>
            </a:r>
            <a:r>
              <a:rPr lang="en-US" dirty="0">
                <a:hlinkClick r:id="rId2"/>
              </a:rPr>
              <a:t>https://rafiyz.github.io/courses/Algorithms/algo.htm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8D299B-586E-C8E8-D9F3-5971D7CB5CA7}"/>
              </a:ext>
            </a:extLst>
          </p:cNvPr>
          <p:cNvSpPr txBox="1"/>
          <p:nvPr/>
        </p:nvSpPr>
        <p:spPr>
          <a:xfrm>
            <a:off x="3048000" y="36398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Week 4 and 5</a:t>
            </a:r>
          </a:p>
        </p:txBody>
      </p:sp>
    </p:spTree>
    <p:extLst>
      <p:ext uri="{BB962C8B-B14F-4D97-AF65-F5344CB8AC3E}">
        <p14:creationId xmlns:p14="http://schemas.microsoft.com/office/powerpoint/2010/main" val="1848857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3606"/>
            <a:ext cx="10515600" cy="1325563"/>
          </a:xfrm>
        </p:spPr>
        <p:txBody>
          <a:bodyPr/>
          <a:lstStyle/>
          <a:p>
            <a:r>
              <a:rPr lang="en-US" dirty="0"/>
              <a:t>Big O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2656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find upper bound of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Sol: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𝐶h𝑜𝑜𝑠𝑒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𝑈𝑝𝑝𝑒𝑟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𝐵𝑜𝑢𝑛𝑑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Select higher order polynomial in function f(n)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select “c” constant greater 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the bigger polynomial in f(n) which is closest to the function f(n), let c=3 then 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=&gt;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≤3</m:t>
                    </m:r>
                    <m:sSup>
                      <m:sSup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if c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US" dirty="0"/>
                  <a:t>3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265683"/>
              </a:xfrm>
              <a:blipFill rotWithShape="0">
                <a:blip r:embed="rId2"/>
                <a:stretch>
                  <a:fillRect l="-1217" t="-1852" r="-870" b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99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𝑉𝑒𝑟𝑠𝑢𝑠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2916172"/>
              </p:ext>
            </p:extLst>
          </p:nvPr>
        </p:nvGraphicFramePr>
        <p:xfrm>
          <a:off x="2927130" y="2057400"/>
          <a:ext cx="6138041" cy="4119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8120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Big </a:t>
            </a:r>
            <a:r>
              <a:rPr lang="el-GR" dirty="0"/>
              <a:t>Ω</a:t>
            </a:r>
            <a:r>
              <a:rPr lang="en-US" dirty="0"/>
              <a:t> Order Notation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048000" y="1828801"/>
            <a:ext cx="9144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Asymptotic Lower Bound:	</a:t>
            </a:r>
            <a:r>
              <a:rPr lang="en-US" sz="2000">
                <a:latin typeface="Times New Roman" pitchFamily="18" charset="0"/>
              </a:rPr>
              <a:t>f(n) =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(g(n)),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iff there exit positive constants c and n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such that 	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	f(n) &gt;= cg(n)	for all n &gt;= n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5200" y="3429000"/>
            <a:ext cx="5334000" cy="3124200"/>
            <a:chOff x="1104" y="1008"/>
            <a:chExt cx="3360" cy="1968"/>
          </a:xfrm>
        </p:grpSpPr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1104" y="100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104" y="259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7"/>
            <p:cNvSpPr>
              <a:spLocks/>
            </p:cNvSpPr>
            <p:nvPr/>
          </p:nvSpPr>
          <p:spPr bwMode="auto">
            <a:xfrm>
              <a:off x="1248" y="1440"/>
              <a:ext cx="2640" cy="720"/>
            </a:xfrm>
            <a:custGeom>
              <a:avLst/>
              <a:gdLst>
                <a:gd name="T0" fmla="*/ 0 w 2640"/>
                <a:gd name="T1" fmla="*/ 672 h 720"/>
                <a:gd name="T2" fmla="*/ 96 w 2640"/>
                <a:gd name="T3" fmla="*/ 624 h 720"/>
                <a:gd name="T4" fmla="*/ 288 w 2640"/>
                <a:gd name="T5" fmla="*/ 720 h 720"/>
                <a:gd name="T6" fmla="*/ 384 w 2640"/>
                <a:gd name="T7" fmla="*/ 624 h 720"/>
                <a:gd name="T8" fmla="*/ 624 w 2640"/>
                <a:gd name="T9" fmla="*/ 672 h 720"/>
                <a:gd name="T10" fmla="*/ 960 w 2640"/>
                <a:gd name="T11" fmla="*/ 480 h 720"/>
                <a:gd name="T12" fmla="*/ 2640 w 2640"/>
                <a:gd name="T13" fmla="*/ 0 h 7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40"/>
                <a:gd name="T22" fmla="*/ 0 h 720"/>
                <a:gd name="T23" fmla="*/ 2640 w 2640"/>
                <a:gd name="T24" fmla="*/ 720 h 7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40" h="720">
                  <a:moveTo>
                    <a:pt x="0" y="672"/>
                  </a:moveTo>
                  <a:cubicBezTo>
                    <a:pt x="24" y="644"/>
                    <a:pt x="48" y="616"/>
                    <a:pt x="96" y="624"/>
                  </a:cubicBezTo>
                  <a:cubicBezTo>
                    <a:pt x="144" y="632"/>
                    <a:pt x="240" y="720"/>
                    <a:pt x="288" y="720"/>
                  </a:cubicBezTo>
                  <a:cubicBezTo>
                    <a:pt x="336" y="720"/>
                    <a:pt x="328" y="632"/>
                    <a:pt x="384" y="624"/>
                  </a:cubicBezTo>
                  <a:cubicBezTo>
                    <a:pt x="440" y="616"/>
                    <a:pt x="528" y="696"/>
                    <a:pt x="624" y="672"/>
                  </a:cubicBezTo>
                  <a:cubicBezTo>
                    <a:pt x="720" y="648"/>
                    <a:pt x="624" y="592"/>
                    <a:pt x="960" y="480"/>
                  </a:cubicBezTo>
                  <a:cubicBezTo>
                    <a:pt x="1296" y="368"/>
                    <a:pt x="1968" y="184"/>
                    <a:pt x="26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8"/>
            <p:cNvSpPr>
              <a:spLocks/>
            </p:cNvSpPr>
            <p:nvPr/>
          </p:nvSpPr>
          <p:spPr bwMode="auto">
            <a:xfrm>
              <a:off x="1216" y="1552"/>
              <a:ext cx="2720" cy="928"/>
            </a:xfrm>
            <a:custGeom>
              <a:avLst/>
              <a:gdLst>
                <a:gd name="T0" fmla="*/ 80 w 2720"/>
                <a:gd name="T1" fmla="*/ 704 h 928"/>
                <a:gd name="T2" fmla="*/ 80 w 2720"/>
                <a:gd name="T3" fmla="*/ 32 h 928"/>
                <a:gd name="T4" fmla="*/ 560 w 2720"/>
                <a:gd name="T5" fmla="*/ 896 h 928"/>
                <a:gd name="T6" fmla="*/ 752 w 2720"/>
                <a:gd name="T7" fmla="*/ 224 h 928"/>
                <a:gd name="T8" fmla="*/ 944 w 2720"/>
                <a:gd name="T9" fmla="*/ 608 h 928"/>
                <a:gd name="T10" fmla="*/ 2720 w 2720"/>
                <a:gd name="T11" fmla="*/ 608 h 9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20"/>
                <a:gd name="T19" fmla="*/ 0 h 928"/>
                <a:gd name="T20" fmla="*/ 2720 w 2720"/>
                <a:gd name="T21" fmla="*/ 928 h 9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20" h="928">
                  <a:moveTo>
                    <a:pt x="80" y="704"/>
                  </a:moveTo>
                  <a:cubicBezTo>
                    <a:pt x="40" y="352"/>
                    <a:pt x="0" y="0"/>
                    <a:pt x="80" y="32"/>
                  </a:cubicBezTo>
                  <a:cubicBezTo>
                    <a:pt x="160" y="64"/>
                    <a:pt x="448" y="864"/>
                    <a:pt x="560" y="896"/>
                  </a:cubicBezTo>
                  <a:cubicBezTo>
                    <a:pt x="672" y="928"/>
                    <a:pt x="688" y="272"/>
                    <a:pt x="752" y="224"/>
                  </a:cubicBezTo>
                  <a:cubicBezTo>
                    <a:pt x="816" y="176"/>
                    <a:pt x="616" y="544"/>
                    <a:pt x="944" y="608"/>
                  </a:cubicBezTo>
                  <a:cubicBezTo>
                    <a:pt x="1272" y="672"/>
                    <a:pt x="2424" y="624"/>
                    <a:pt x="2720" y="6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4032" y="2544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1968" y="20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1824" y="2592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</a:t>
              </a:r>
              <a:r>
                <a:rPr lang="en-US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3936" y="1152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f(n)</a:t>
              </a: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3984" y="1968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g(n)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33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</a:t>
            </a:r>
            <a:r>
              <a:rPr lang="el-GR" dirty="0"/>
              <a:t>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we have algorithmic time function f(n).</a:t>
                </a:r>
              </a:p>
              <a:p>
                <a:r>
                  <a:rPr lang="en-US" dirty="0"/>
                  <a:t>We want to find the Lower bound of g(n).</a:t>
                </a:r>
              </a:p>
              <a:p>
                <a:r>
                  <a:rPr lang="en-US" dirty="0"/>
                  <a:t>Show that:	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f(n) = </a:t>
                </a:r>
                <a:r>
                  <a:rPr lang="el-GR" sz="3600" b="1" dirty="0">
                    <a:solidFill>
                      <a:srgbClr val="FF0000"/>
                    </a:solidFill>
                  </a:rPr>
                  <a:t>Ω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g(n)</a:t>
                </a:r>
              </a:p>
              <a:p>
                <a:r>
                  <a:rPr lang="en-US" dirty="0"/>
                  <a:t>It means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f(n) ≥ C . g(n)  </a:t>
                </a:r>
              </a:p>
              <a:p>
                <a:pPr marL="0" indent="0">
                  <a:buNone/>
                </a:pPr>
                <a:r>
                  <a:rPr lang="en-US" dirty="0"/>
                  <a:t>where C is constant and C &gt; 0,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8082951" y="365124"/>
            <a:ext cx="3597215" cy="2205547"/>
            <a:chOff x="1104" y="1008"/>
            <a:chExt cx="3360" cy="1968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1104" y="100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1104" y="259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1248" y="1440"/>
              <a:ext cx="2640" cy="720"/>
            </a:xfrm>
            <a:custGeom>
              <a:avLst/>
              <a:gdLst>
                <a:gd name="T0" fmla="*/ 0 w 2640"/>
                <a:gd name="T1" fmla="*/ 672 h 720"/>
                <a:gd name="T2" fmla="*/ 96 w 2640"/>
                <a:gd name="T3" fmla="*/ 624 h 720"/>
                <a:gd name="T4" fmla="*/ 288 w 2640"/>
                <a:gd name="T5" fmla="*/ 720 h 720"/>
                <a:gd name="T6" fmla="*/ 384 w 2640"/>
                <a:gd name="T7" fmla="*/ 624 h 720"/>
                <a:gd name="T8" fmla="*/ 624 w 2640"/>
                <a:gd name="T9" fmla="*/ 672 h 720"/>
                <a:gd name="T10" fmla="*/ 960 w 2640"/>
                <a:gd name="T11" fmla="*/ 480 h 720"/>
                <a:gd name="T12" fmla="*/ 2640 w 2640"/>
                <a:gd name="T13" fmla="*/ 0 h 7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640"/>
                <a:gd name="T22" fmla="*/ 0 h 720"/>
                <a:gd name="T23" fmla="*/ 2640 w 2640"/>
                <a:gd name="T24" fmla="*/ 720 h 7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640" h="720">
                  <a:moveTo>
                    <a:pt x="0" y="672"/>
                  </a:moveTo>
                  <a:cubicBezTo>
                    <a:pt x="24" y="644"/>
                    <a:pt x="48" y="616"/>
                    <a:pt x="96" y="624"/>
                  </a:cubicBezTo>
                  <a:cubicBezTo>
                    <a:pt x="144" y="632"/>
                    <a:pt x="240" y="720"/>
                    <a:pt x="288" y="720"/>
                  </a:cubicBezTo>
                  <a:cubicBezTo>
                    <a:pt x="336" y="720"/>
                    <a:pt x="328" y="632"/>
                    <a:pt x="384" y="624"/>
                  </a:cubicBezTo>
                  <a:cubicBezTo>
                    <a:pt x="440" y="616"/>
                    <a:pt x="528" y="696"/>
                    <a:pt x="624" y="672"/>
                  </a:cubicBezTo>
                  <a:cubicBezTo>
                    <a:pt x="720" y="648"/>
                    <a:pt x="624" y="592"/>
                    <a:pt x="960" y="480"/>
                  </a:cubicBezTo>
                  <a:cubicBezTo>
                    <a:pt x="1296" y="368"/>
                    <a:pt x="1968" y="184"/>
                    <a:pt x="26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1216" y="1552"/>
              <a:ext cx="2720" cy="928"/>
            </a:xfrm>
            <a:custGeom>
              <a:avLst/>
              <a:gdLst>
                <a:gd name="T0" fmla="*/ 80 w 2720"/>
                <a:gd name="T1" fmla="*/ 704 h 928"/>
                <a:gd name="T2" fmla="*/ 80 w 2720"/>
                <a:gd name="T3" fmla="*/ 32 h 928"/>
                <a:gd name="T4" fmla="*/ 560 w 2720"/>
                <a:gd name="T5" fmla="*/ 896 h 928"/>
                <a:gd name="T6" fmla="*/ 752 w 2720"/>
                <a:gd name="T7" fmla="*/ 224 h 928"/>
                <a:gd name="T8" fmla="*/ 944 w 2720"/>
                <a:gd name="T9" fmla="*/ 608 h 928"/>
                <a:gd name="T10" fmla="*/ 2720 w 2720"/>
                <a:gd name="T11" fmla="*/ 608 h 9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20"/>
                <a:gd name="T19" fmla="*/ 0 h 928"/>
                <a:gd name="T20" fmla="*/ 2720 w 2720"/>
                <a:gd name="T21" fmla="*/ 928 h 9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20" h="928">
                  <a:moveTo>
                    <a:pt x="80" y="704"/>
                  </a:moveTo>
                  <a:cubicBezTo>
                    <a:pt x="40" y="352"/>
                    <a:pt x="0" y="0"/>
                    <a:pt x="80" y="32"/>
                  </a:cubicBezTo>
                  <a:cubicBezTo>
                    <a:pt x="160" y="64"/>
                    <a:pt x="448" y="864"/>
                    <a:pt x="560" y="896"/>
                  </a:cubicBezTo>
                  <a:cubicBezTo>
                    <a:pt x="672" y="928"/>
                    <a:pt x="688" y="272"/>
                    <a:pt x="752" y="224"/>
                  </a:cubicBezTo>
                  <a:cubicBezTo>
                    <a:pt x="816" y="176"/>
                    <a:pt x="616" y="544"/>
                    <a:pt x="944" y="608"/>
                  </a:cubicBezTo>
                  <a:cubicBezTo>
                    <a:pt x="1272" y="672"/>
                    <a:pt x="2424" y="624"/>
                    <a:pt x="2720" y="6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032" y="2544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2" name="Line 10"/>
            <p:cNvSpPr>
              <a:spLocks noChangeShapeType="1"/>
            </p:cNvSpPr>
            <p:nvPr/>
          </p:nvSpPr>
          <p:spPr bwMode="auto">
            <a:xfrm>
              <a:off x="1968" y="201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1824" y="2592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</a:t>
              </a:r>
              <a:r>
                <a:rPr lang="en-US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4" name="Rectangle 12"/>
            <p:cNvSpPr>
              <a:spLocks noChangeArrowheads="1"/>
            </p:cNvSpPr>
            <p:nvPr/>
          </p:nvSpPr>
          <p:spPr bwMode="auto">
            <a:xfrm>
              <a:off x="3936" y="1152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f(n)</a:t>
              </a:r>
            </a:p>
          </p:txBody>
        </p:sp>
        <p:sp>
          <p:nvSpPr>
            <p:cNvPr id="25" name="Rectangle 13"/>
            <p:cNvSpPr>
              <a:spLocks noChangeArrowheads="1"/>
            </p:cNvSpPr>
            <p:nvPr/>
          </p:nvSpPr>
          <p:spPr bwMode="auto">
            <a:xfrm>
              <a:off x="3984" y="1968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g(n)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37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3606"/>
            <a:ext cx="10515600" cy="1325563"/>
          </a:xfrm>
        </p:spPr>
        <p:txBody>
          <a:bodyPr/>
          <a:lstStyle/>
          <a:p>
            <a:r>
              <a:rPr lang="en-US" dirty="0"/>
              <a:t>Big </a:t>
            </a:r>
            <a:r>
              <a:rPr lang="el-GR" dirty="0"/>
              <a:t>Ω</a:t>
            </a:r>
            <a:r>
              <a:rPr lang="en-US" dirty="0"/>
              <a:t>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2656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find lower bound of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Sol: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𝐶h𝑜𝑜𝑠𝑒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𝐿𝑜𝑤𝑒𝑟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𝐵𝑜𝑢𝑛𝑑</m:t>
                    </m:r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Select higher order polynomial in function f(n) 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select “c” constant less then or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the bigger polynomial in f(n) which is closest to the function f(n), let c=2 then 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=&gt;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if c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/>
                  <a:t>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265683"/>
              </a:xfrm>
              <a:blipFill rotWithShape="0">
                <a:blip r:embed="rId2"/>
                <a:stretch>
                  <a:fillRect l="-1217" t="-1852" b="-2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239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𝑉𝑒𝑟𝑠𝑢𝑠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0072399"/>
              </p:ext>
            </p:extLst>
          </p:nvPr>
        </p:nvGraphicFramePr>
        <p:xfrm>
          <a:off x="2454166" y="1552755"/>
          <a:ext cx="6705600" cy="4624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659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r>
              <a:rPr lang="en-US" dirty="0"/>
              <a:t>Theta (</a:t>
            </a:r>
            <a:r>
              <a:rPr lang="el-GR" dirty="0"/>
              <a:t>θ</a:t>
            </a:r>
            <a:r>
              <a:rPr lang="en-US" dirty="0"/>
              <a:t>) Order Notation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3048000" y="1981201"/>
            <a:ext cx="76200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latin typeface="Times New Roman" pitchFamily="18" charset="0"/>
              </a:rPr>
              <a:t>Asymptotically Tight Bound:	</a:t>
            </a:r>
            <a:r>
              <a:rPr lang="en-US" sz="2000">
                <a:latin typeface="Times New Roman" pitchFamily="18" charset="0"/>
              </a:rPr>
              <a:t>f(n) = 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(g(n)),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 iff there exit positive constants c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and c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and n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such that </a:t>
            </a:r>
          </a:p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  <a:sym typeface="Symbol" pitchFamily="18" charset="2"/>
              </a:rPr>
              <a:t>	c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 g(n) &lt;= f(n) &lt;= c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sz="2000">
                <a:latin typeface="Times New Roman" pitchFamily="18" charset="0"/>
                <a:sym typeface="Symbol" pitchFamily="18" charset="2"/>
              </a:rPr>
              <a:t>g(n) 	for all 	n &gt;= n</a:t>
            </a:r>
            <a:r>
              <a:rPr lang="en-US" sz="2000" baseline="-25000">
                <a:latin typeface="Times New Roman" pitchFamily="18" charset="0"/>
                <a:sym typeface="Symbol" pitchFamily="18" charset="2"/>
              </a:rPr>
              <a:t>0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05200" y="3352800"/>
            <a:ext cx="6019800" cy="2895600"/>
            <a:chOff x="1104" y="816"/>
            <a:chExt cx="3792" cy="2160"/>
          </a:xfrm>
        </p:grpSpPr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>
              <a:off x="1104" y="100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>
              <a:off x="1104" y="259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Rectangle 7"/>
            <p:cNvSpPr>
              <a:spLocks noChangeArrowheads="1"/>
            </p:cNvSpPr>
            <p:nvPr/>
          </p:nvSpPr>
          <p:spPr bwMode="auto">
            <a:xfrm>
              <a:off x="4032" y="2544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2537" name="Rectangle 8"/>
            <p:cNvSpPr>
              <a:spLocks noChangeArrowheads="1"/>
            </p:cNvSpPr>
            <p:nvPr/>
          </p:nvSpPr>
          <p:spPr bwMode="auto">
            <a:xfrm>
              <a:off x="1824" y="2592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</a:t>
              </a:r>
              <a:r>
                <a:rPr lang="en-US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1152" y="1392"/>
              <a:ext cx="2928" cy="612"/>
            </a:xfrm>
            <a:custGeom>
              <a:avLst/>
              <a:gdLst>
                <a:gd name="T0" fmla="*/ 0 w 2928"/>
                <a:gd name="T1" fmla="*/ 612 h 612"/>
                <a:gd name="T2" fmla="*/ 336 w 2928"/>
                <a:gd name="T3" fmla="*/ 576 h 612"/>
                <a:gd name="T4" fmla="*/ 528 w 2928"/>
                <a:gd name="T5" fmla="*/ 528 h 612"/>
                <a:gd name="T6" fmla="*/ 624 w 2928"/>
                <a:gd name="T7" fmla="*/ 384 h 612"/>
                <a:gd name="T8" fmla="*/ 768 w 2928"/>
                <a:gd name="T9" fmla="*/ 480 h 612"/>
                <a:gd name="T10" fmla="*/ 912 w 2928"/>
                <a:gd name="T11" fmla="*/ 480 h 612"/>
                <a:gd name="T12" fmla="*/ 1056 w 2928"/>
                <a:gd name="T13" fmla="*/ 336 h 612"/>
                <a:gd name="T14" fmla="*/ 1296 w 2928"/>
                <a:gd name="T15" fmla="*/ 384 h 612"/>
                <a:gd name="T16" fmla="*/ 1440 w 2928"/>
                <a:gd name="T17" fmla="*/ 240 h 612"/>
                <a:gd name="T18" fmla="*/ 2928 w 2928"/>
                <a:gd name="T19" fmla="*/ 0 h 6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28"/>
                <a:gd name="T31" fmla="*/ 0 h 612"/>
                <a:gd name="T32" fmla="*/ 2928 w 2928"/>
                <a:gd name="T33" fmla="*/ 612 h 6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28" h="612">
                  <a:moveTo>
                    <a:pt x="0" y="612"/>
                  </a:moveTo>
                  <a:cubicBezTo>
                    <a:pt x="54" y="606"/>
                    <a:pt x="248" y="590"/>
                    <a:pt x="336" y="576"/>
                  </a:cubicBezTo>
                  <a:cubicBezTo>
                    <a:pt x="424" y="562"/>
                    <a:pt x="480" y="560"/>
                    <a:pt x="528" y="528"/>
                  </a:cubicBezTo>
                  <a:cubicBezTo>
                    <a:pt x="576" y="496"/>
                    <a:pt x="584" y="392"/>
                    <a:pt x="624" y="384"/>
                  </a:cubicBezTo>
                  <a:cubicBezTo>
                    <a:pt x="664" y="376"/>
                    <a:pt x="720" y="464"/>
                    <a:pt x="768" y="480"/>
                  </a:cubicBezTo>
                  <a:cubicBezTo>
                    <a:pt x="816" y="496"/>
                    <a:pt x="864" y="504"/>
                    <a:pt x="912" y="480"/>
                  </a:cubicBezTo>
                  <a:cubicBezTo>
                    <a:pt x="960" y="456"/>
                    <a:pt x="992" y="352"/>
                    <a:pt x="1056" y="336"/>
                  </a:cubicBezTo>
                  <a:cubicBezTo>
                    <a:pt x="1120" y="320"/>
                    <a:pt x="1232" y="400"/>
                    <a:pt x="1296" y="384"/>
                  </a:cubicBezTo>
                  <a:cubicBezTo>
                    <a:pt x="1360" y="368"/>
                    <a:pt x="1168" y="304"/>
                    <a:pt x="1440" y="240"/>
                  </a:cubicBezTo>
                  <a:cubicBezTo>
                    <a:pt x="1712" y="176"/>
                    <a:pt x="2680" y="40"/>
                    <a:pt x="29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1160" y="1008"/>
              <a:ext cx="2920" cy="1120"/>
            </a:xfrm>
            <a:custGeom>
              <a:avLst/>
              <a:gdLst>
                <a:gd name="T0" fmla="*/ 40 w 2920"/>
                <a:gd name="T1" fmla="*/ 816 h 1120"/>
                <a:gd name="T2" fmla="*/ 88 w 2920"/>
                <a:gd name="T3" fmla="*/ 240 h 1120"/>
                <a:gd name="T4" fmla="*/ 568 w 2920"/>
                <a:gd name="T5" fmla="*/ 1104 h 1120"/>
                <a:gd name="T6" fmla="*/ 904 w 2920"/>
                <a:gd name="T7" fmla="*/ 336 h 1120"/>
                <a:gd name="T8" fmla="*/ 2920 w 2920"/>
                <a:gd name="T9" fmla="*/ 0 h 1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0"/>
                <a:gd name="T16" fmla="*/ 0 h 1120"/>
                <a:gd name="T17" fmla="*/ 2920 w 2920"/>
                <a:gd name="T18" fmla="*/ 1120 h 1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0" h="1120">
                  <a:moveTo>
                    <a:pt x="40" y="816"/>
                  </a:moveTo>
                  <a:cubicBezTo>
                    <a:pt x="20" y="504"/>
                    <a:pt x="0" y="192"/>
                    <a:pt x="88" y="240"/>
                  </a:cubicBezTo>
                  <a:cubicBezTo>
                    <a:pt x="176" y="288"/>
                    <a:pt x="432" y="1088"/>
                    <a:pt x="568" y="1104"/>
                  </a:cubicBezTo>
                  <a:cubicBezTo>
                    <a:pt x="704" y="1120"/>
                    <a:pt x="512" y="520"/>
                    <a:pt x="904" y="336"/>
                  </a:cubicBezTo>
                  <a:cubicBezTo>
                    <a:pt x="1296" y="152"/>
                    <a:pt x="2108" y="76"/>
                    <a:pt x="292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1200" y="1824"/>
              <a:ext cx="2976" cy="424"/>
            </a:xfrm>
            <a:custGeom>
              <a:avLst/>
              <a:gdLst>
                <a:gd name="T0" fmla="*/ 0 w 2976"/>
                <a:gd name="T1" fmla="*/ 384 h 424"/>
                <a:gd name="T2" fmla="*/ 96 w 2976"/>
                <a:gd name="T3" fmla="*/ 0 h 424"/>
                <a:gd name="T4" fmla="*/ 480 w 2976"/>
                <a:gd name="T5" fmla="*/ 384 h 424"/>
                <a:gd name="T6" fmla="*/ 864 w 2976"/>
                <a:gd name="T7" fmla="*/ 240 h 424"/>
                <a:gd name="T8" fmla="*/ 2976 w 2976"/>
                <a:gd name="T9" fmla="*/ 0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6"/>
                <a:gd name="T16" fmla="*/ 0 h 424"/>
                <a:gd name="T17" fmla="*/ 2976 w 2976"/>
                <a:gd name="T18" fmla="*/ 424 h 4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6" h="424">
                  <a:moveTo>
                    <a:pt x="0" y="384"/>
                  </a:moveTo>
                  <a:cubicBezTo>
                    <a:pt x="8" y="192"/>
                    <a:pt x="16" y="0"/>
                    <a:pt x="96" y="0"/>
                  </a:cubicBezTo>
                  <a:cubicBezTo>
                    <a:pt x="176" y="0"/>
                    <a:pt x="352" y="344"/>
                    <a:pt x="480" y="384"/>
                  </a:cubicBezTo>
                  <a:cubicBezTo>
                    <a:pt x="608" y="424"/>
                    <a:pt x="448" y="304"/>
                    <a:pt x="864" y="240"/>
                  </a:cubicBezTo>
                  <a:cubicBezTo>
                    <a:pt x="1280" y="176"/>
                    <a:pt x="2624" y="40"/>
                    <a:pt x="297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>
              <a:off x="1824" y="177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Text Box 13"/>
            <p:cNvSpPr txBox="1">
              <a:spLocks noChangeArrowheads="1"/>
            </p:cNvSpPr>
            <p:nvPr/>
          </p:nvSpPr>
          <p:spPr bwMode="auto">
            <a:xfrm>
              <a:off x="4128" y="816"/>
              <a:ext cx="67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g(n)</a:t>
              </a:r>
            </a:p>
          </p:txBody>
        </p:sp>
        <p:sp>
          <p:nvSpPr>
            <p:cNvPr id="22543" name="Text Box 14"/>
            <p:cNvSpPr txBox="1">
              <a:spLocks noChangeArrowheads="1"/>
            </p:cNvSpPr>
            <p:nvPr/>
          </p:nvSpPr>
          <p:spPr bwMode="auto">
            <a:xfrm>
              <a:off x="4224" y="1632"/>
              <a:ext cx="67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</a:t>
              </a:r>
              <a:r>
                <a:rPr lang="en-US" baseline="-25000">
                  <a:latin typeface="Times New Roman" pitchFamily="18" charset="0"/>
                </a:rPr>
                <a:t>1</a:t>
              </a:r>
              <a:r>
                <a:rPr lang="en-US">
                  <a:latin typeface="Times New Roman" pitchFamily="18" charset="0"/>
                </a:rPr>
                <a:t>g(n)</a:t>
              </a:r>
            </a:p>
          </p:txBody>
        </p:sp>
        <p:sp>
          <p:nvSpPr>
            <p:cNvPr id="22544" name="Text Box 15"/>
            <p:cNvSpPr txBox="1">
              <a:spLocks noChangeArrowheads="1"/>
            </p:cNvSpPr>
            <p:nvPr/>
          </p:nvSpPr>
          <p:spPr bwMode="auto">
            <a:xfrm>
              <a:off x="4128" y="1200"/>
              <a:ext cx="67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f(n)</a:t>
              </a:r>
            </a:p>
          </p:txBody>
        </p:sp>
      </p:grp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2971800" y="6156326"/>
            <a:ext cx="769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Times New Roman" pitchFamily="18" charset="0"/>
              </a:rPr>
              <a:t>This means that the best and worst case requires the same amount of time to within a constant factor.</a:t>
            </a:r>
          </a:p>
        </p:txBody>
      </p:sp>
    </p:spTree>
    <p:extLst>
      <p:ext uri="{BB962C8B-B14F-4D97-AF65-F5344CB8AC3E}">
        <p14:creationId xmlns:p14="http://schemas.microsoft.com/office/powerpoint/2010/main" val="331542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5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Theta 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we have algorithmic time function f(n).</a:t>
                </a:r>
              </a:p>
              <a:p>
                <a:r>
                  <a:rPr lang="en-US" dirty="0"/>
                  <a:t>We want to find the tight bound (average case ) of g(n).</a:t>
                </a:r>
              </a:p>
              <a:p>
                <a:r>
                  <a:rPr lang="en-US" dirty="0"/>
                  <a:t>Show that:	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</a:t>
                </a:r>
                <a:endParaRPr lang="en-US" sz="36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sz="3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 </a:t>
                </a:r>
              </a:p>
              <a:p>
                <a:pPr marL="0" indent="0">
                  <a:buNone/>
                </a:pP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7822325" y="32201"/>
            <a:ext cx="4369675" cy="2301096"/>
            <a:chOff x="1104" y="816"/>
            <a:chExt cx="3792" cy="2160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1104" y="100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1104" y="259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4032" y="2544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1824" y="2592"/>
              <a:ext cx="384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</a:t>
              </a:r>
              <a:r>
                <a:rPr lang="en-US" baseline="-250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9" name="Freeform 9"/>
            <p:cNvSpPr>
              <a:spLocks/>
            </p:cNvSpPr>
            <p:nvPr/>
          </p:nvSpPr>
          <p:spPr bwMode="auto">
            <a:xfrm>
              <a:off x="1152" y="1392"/>
              <a:ext cx="2928" cy="612"/>
            </a:xfrm>
            <a:custGeom>
              <a:avLst/>
              <a:gdLst>
                <a:gd name="T0" fmla="*/ 0 w 2928"/>
                <a:gd name="T1" fmla="*/ 612 h 612"/>
                <a:gd name="T2" fmla="*/ 336 w 2928"/>
                <a:gd name="T3" fmla="*/ 576 h 612"/>
                <a:gd name="T4" fmla="*/ 528 w 2928"/>
                <a:gd name="T5" fmla="*/ 528 h 612"/>
                <a:gd name="T6" fmla="*/ 624 w 2928"/>
                <a:gd name="T7" fmla="*/ 384 h 612"/>
                <a:gd name="T8" fmla="*/ 768 w 2928"/>
                <a:gd name="T9" fmla="*/ 480 h 612"/>
                <a:gd name="T10" fmla="*/ 912 w 2928"/>
                <a:gd name="T11" fmla="*/ 480 h 612"/>
                <a:gd name="T12" fmla="*/ 1056 w 2928"/>
                <a:gd name="T13" fmla="*/ 336 h 612"/>
                <a:gd name="T14" fmla="*/ 1296 w 2928"/>
                <a:gd name="T15" fmla="*/ 384 h 612"/>
                <a:gd name="T16" fmla="*/ 1440 w 2928"/>
                <a:gd name="T17" fmla="*/ 240 h 612"/>
                <a:gd name="T18" fmla="*/ 2928 w 2928"/>
                <a:gd name="T19" fmla="*/ 0 h 61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28"/>
                <a:gd name="T31" fmla="*/ 0 h 612"/>
                <a:gd name="T32" fmla="*/ 2928 w 2928"/>
                <a:gd name="T33" fmla="*/ 612 h 61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28" h="612">
                  <a:moveTo>
                    <a:pt x="0" y="612"/>
                  </a:moveTo>
                  <a:cubicBezTo>
                    <a:pt x="54" y="606"/>
                    <a:pt x="248" y="590"/>
                    <a:pt x="336" y="576"/>
                  </a:cubicBezTo>
                  <a:cubicBezTo>
                    <a:pt x="424" y="562"/>
                    <a:pt x="480" y="560"/>
                    <a:pt x="528" y="528"/>
                  </a:cubicBezTo>
                  <a:cubicBezTo>
                    <a:pt x="576" y="496"/>
                    <a:pt x="584" y="392"/>
                    <a:pt x="624" y="384"/>
                  </a:cubicBezTo>
                  <a:cubicBezTo>
                    <a:pt x="664" y="376"/>
                    <a:pt x="720" y="464"/>
                    <a:pt x="768" y="480"/>
                  </a:cubicBezTo>
                  <a:cubicBezTo>
                    <a:pt x="816" y="496"/>
                    <a:pt x="864" y="504"/>
                    <a:pt x="912" y="480"/>
                  </a:cubicBezTo>
                  <a:cubicBezTo>
                    <a:pt x="960" y="456"/>
                    <a:pt x="992" y="352"/>
                    <a:pt x="1056" y="336"/>
                  </a:cubicBezTo>
                  <a:cubicBezTo>
                    <a:pt x="1120" y="320"/>
                    <a:pt x="1232" y="400"/>
                    <a:pt x="1296" y="384"/>
                  </a:cubicBezTo>
                  <a:cubicBezTo>
                    <a:pt x="1360" y="368"/>
                    <a:pt x="1168" y="304"/>
                    <a:pt x="1440" y="240"/>
                  </a:cubicBezTo>
                  <a:cubicBezTo>
                    <a:pt x="1712" y="176"/>
                    <a:pt x="2680" y="40"/>
                    <a:pt x="29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/>
          </p:nvSpPr>
          <p:spPr bwMode="auto">
            <a:xfrm>
              <a:off x="1160" y="1008"/>
              <a:ext cx="2920" cy="1120"/>
            </a:xfrm>
            <a:custGeom>
              <a:avLst/>
              <a:gdLst>
                <a:gd name="T0" fmla="*/ 40 w 2920"/>
                <a:gd name="T1" fmla="*/ 816 h 1120"/>
                <a:gd name="T2" fmla="*/ 88 w 2920"/>
                <a:gd name="T3" fmla="*/ 240 h 1120"/>
                <a:gd name="T4" fmla="*/ 568 w 2920"/>
                <a:gd name="T5" fmla="*/ 1104 h 1120"/>
                <a:gd name="T6" fmla="*/ 904 w 2920"/>
                <a:gd name="T7" fmla="*/ 336 h 1120"/>
                <a:gd name="T8" fmla="*/ 2920 w 2920"/>
                <a:gd name="T9" fmla="*/ 0 h 1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0"/>
                <a:gd name="T16" fmla="*/ 0 h 1120"/>
                <a:gd name="T17" fmla="*/ 2920 w 2920"/>
                <a:gd name="T18" fmla="*/ 1120 h 1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0" h="1120">
                  <a:moveTo>
                    <a:pt x="40" y="816"/>
                  </a:moveTo>
                  <a:cubicBezTo>
                    <a:pt x="20" y="504"/>
                    <a:pt x="0" y="192"/>
                    <a:pt x="88" y="240"/>
                  </a:cubicBezTo>
                  <a:cubicBezTo>
                    <a:pt x="176" y="288"/>
                    <a:pt x="432" y="1088"/>
                    <a:pt x="568" y="1104"/>
                  </a:cubicBezTo>
                  <a:cubicBezTo>
                    <a:pt x="704" y="1120"/>
                    <a:pt x="512" y="520"/>
                    <a:pt x="904" y="336"/>
                  </a:cubicBezTo>
                  <a:cubicBezTo>
                    <a:pt x="1296" y="152"/>
                    <a:pt x="2108" y="76"/>
                    <a:pt x="292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1200" y="1824"/>
              <a:ext cx="2976" cy="424"/>
            </a:xfrm>
            <a:custGeom>
              <a:avLst/>
              <a:gdLst>
                <a:gd name="T0" fmla="*/ 0 w 2976"/>
                <a:gd name="T1" fmla="*/ 384 h 424"/>
                <a:gd name="T2" fmla="*/ 96 w 2976"/>
                <a:gd name="T3" fmla="*/ 0 h 424"/>
                <a:gd name="T4" fmla="*/ 480 w 2976"/>
                <a:gd name="T5" fmla="*/ 384 h 424"/>
                <a:gd name="T6" fmla="*/ 864 w 2976"/>
                <a:gd name="T7" fmla="*/ 240 h 424"/>
                <a:gd name="T8" fmla="*/ 2976 w 2976"/>
                <a:gd name="T9" fmla="*/ 0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6"/>
                <a:gd name="T16" fmla="*/ 0 h 424"/>
                <a:gd name="T17" fmla="*/ 2976 w 2976"/>
                <a:gd name="T18" fmla="*/ 424 h 4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6" h="424">
                  <a:moveTo>
                    <a:pt x="0" y="384"/>
                  </a:moveTo>
                  <a:cubicBezTo>
                    <a:pt x="8" y="192"/>
                    <a:pt x="16" y="0"/>
                    <a:pt x="96" y="0"/>
                  </a:cubicBezTo>
                  <a:cubicBezTo>
                    <a:pt x="176" y="0"/>
                    <a:pt x="352" y="344"/>
                    <a:pt x="480" y="384"/>
                  </a:cubicBezTo>
                  <a:cubicBezTo>
                    <a:pt x="608" y="424"/>
                    <a:pt x="448" y="304"/>
                    <a:pt x="864" y="240"/>
                  </a:cubicBezTo>
                  <a:cubicBezTo>
                    <a:pt x="1280" y="176"/>
                    <a:pt x="2624" y="40"/>
                    <a:pt x="297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1824" y="177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4128" y="816"/>
              <a:ext cx="67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</a:t>
              </a:r>
              <a:r>
                <a:rPr lang="en-US" baseline="-25000">
                  <a:latin typeface="Times New Roman" pitchFamily="18" charset="0"/>
                </a:rPr>
                <a:t>2</a:t>
              </a:r>
              <a:r>
                <a:rPr lang="en-US">
                  <a:latin typeface="Times New Roman" pitchFamily="18" charset="0"/>
                </a:rPr>
                <a:t>g(n)</a:t>
              </a: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4224" y="1632"/>
              <a:ext cx="67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c</a:t>
              </a:r>
              <a:r>
                <a:rPr lang="en-US" baseline="-25000">
                  <a:latin typeface="Times New Roman" pitchFamily="18" charset="0"/>
                </a:rPr>
                <a:t>1</a:t>
              </a:r>
              <a:r>
                <a:rPr lang="en-US">
                  <a:latin typeface="Times New Roman" pitchFamily="18" charset="0"/>
                </a:rPr>
                <a:t>g(n)</a:t>
              </a: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4128" y="1200"/>
              <a:ext cx="67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Times New Roman" pitchFamily="18" charset="0"/>
                </a:rPr>
                <a:t>f(n)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03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23606"/>
            <a:ext cx="10515600" cy="1325563"/>
          </a:xfrm>
        </p:spPr>
        <p:txBody>
          <a:bodyPr/>
          <a:lstStyle/>
          <a:p>
            <a:r>
              <a:rPr lang="en-US" dirty="0"/>
              <a:t>Theta (</a:t>
            </a:r>
            <a:r>
              <a:rPr lang="el-GR" dirty="0"/>
              <a:t>θ</a:t>
            </a:r>
            <a:r>
              <a:rPr lang="en-US" dirty="0"/>
              <a:t>)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2656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find tight bound of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Sol:</a:t>
                </a:r>
              </a:p>
              <a:p>
                <a:pPr marL="0" indent="0">
                  <a:buNone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We have already calculated the upper bound as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and lower bound </a:t>
                </a:r>
                <a:r>
                  <a:rPr lang="en-US" b="0" dirty="0">
                    <a:solidFill>
                      <a:srgbClr val="FF0000"/>
                    </a:solidFill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so tight bound of function f(n) is: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0" dirty="0" smtClean="0">
                        <a:solidFill>
                          <a:srgbClr val="FF0000"/>
                        </a:solidFill>
                      </a:rPr>
                      <m:t>2</m:t>
                    </m:r>
                    <m:sSup>
                      <m:sSupPr>
                        <m:ctrlP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5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5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8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265683"/>
              </a:xfrm>
              <a:blipFill rotWithShape="0">
                <a:blip r:embed="rId2"/>
                <a:stretch>
                  <a:fillRect l="-1217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17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03694" y="0"/>
                <a:ext cx="105156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dirty="0" smtClean="0">
                          <a:solidFill>
                            <a:srgbClr val="FF0000"/>
                          </a:solidFill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03694" y="0"/>
                <a:ext cx="10515600" cy="1325563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668318"/>
              </p:ext>
            </p:extLst>
          </p:nvPr>
        </p:nvGraphicFramePr>
        <p:xfrm>
          <a:off x="2958662" y="1237592"/>
          <a:ext cx="6626772" cy="5415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873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newly-born pair of rabbits, one male, one female, are put in a field. Rabbits are able to mate at the age of one month so that at the end of its second month a female can produce another pair of rabbits. Suppose that our rabbits </a:t>
            </a:r>
            <a:r>
              <a:rPr lang="en-US" b="1" dirty="0"/>
              <a:t>never die</a:t>
            </a:r>
            <a:r>
              <a:rPr lang="en-US" dirty="0"/>
              <a:t> and that the female </a:t>
            </a:r>
            <a:r>
              <a:rPr lang="en-US" b="1" dirty="0"/>
              <a:t>always</a:t>
            </a:r>
            <a:r>
              <a:rPr lang="en-US" dirty="0"/>
              <a:t> produces one new pair (one male, one female) </a:t>
            </a:r>
            <a:r>
              <a:rPr lang="en-US" b="1" dirty="0"/>
              <a:t>every month</a:t>
            </a:r>
            <a:r>
              <a:rPr lang="en-US" dirty="0"/>
              <a:t> from the second month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069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Order Notation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514600" y="1828800"/>
          <a:ext cx="7543800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940800" imgH="3470400" progId="Excel.Sheet.8">
                  <p:embed/>
                </p:oleObj>
              </mc:Choice>
              <mc:Fallback>
                <p:oleObj name="Worksheet" r:id="rId2" imgW="6940800" imgH="34704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7543800" cy="466883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55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Order Notation</a:t>
            </a:r>
          </a:p>
        </p:txBody>
      </p:sp>
      <p:sp>
        <p:nvSpPr>
          <p:cNvPr id="419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2192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i="1"/>
              <a:t>			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524000" y="990600"/>
          <a:ext cx="91440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11462400" imgH="8092800" progId="">
                  <p:embed/>
                </p:oleObj>
              </mc:Choice>
              <mc:Fallback>
                <p:oleObj name="Chart" r:id="rId2" imgW="11462400" imgH="8092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91440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735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 3 Page 216</a:t>
            </a:r>
          </a:p>
          <a:p>
            <a:r>
              <a:rPr lang="en-US" dirty="0"/>
              <a:t>Questions: 1, 2, 3, 5, 6, 15, 25 (part A only)</a:t>
            </a:r>
          </a:p>
          <a:p>
            <a:endParaRPr lang="en-US" dirty="0"/>
          </a:p>
          <a:p>
            <a:r>
              <a:rPr lang="en-US" dirty="0"/>
              <a:t>Deadline Next Week.</a:t>
            </a:r>
          </a:p>
        </p:txBody>
      </p:sp>
    </p:spTree>
    <p:extLst>
      <p:ext uri="{BB962C8B-B14F-4D97-AF65-F5344CB8AC3E}">
        <p14:creationId xmlns:p14="http://schemas.microsoft.com/office/powerpoint/2010/main" val="107319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Fibonacci Series pattern (n-1)+(n-2)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9527" y="1825625"/>
            <a:ext cx="51329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7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10770"/>
          </a:xfrm>
        </p:spPr>
        <p:txBody>
          <a:bodyPr>
            <a:noAutofit/>
          </a:bodyPr>
          <a:lstStyle/>
          <a:p>
            <a:r>
              <a:rPr lang="en-US" sz="3200" dirty="0"/>
              <a:t>It’s a mathematical way to represents Time complexity of an algorithm.</a:t>
            </a:r>
          </a:p>
          <a:p>
            <a:r>
              <a:rPr lang="en-US" sz="3200" dirty="0"/>
              <a:t>There are Three Well known Time complexity Notations:</a:t>
            </a:r>
          </a:p>
          <a:p>
            <a:pPr lvl="1"/>
            <a:r>
              <a:rPr lang="en-US" sz="2800" dirty="0"/>
              <a:t>Big Oh (O) (Used for Worst Case) Shows Upper Bound</a:t>
            </a:r>
          </a:p>
          <a:p>
            <a:pPr lvl="1"/>
            <a:r>
              <a:rPr lang="en-US" sz="2800" dirty="0"/>
              <a:t>Big Omega (</a:t>
            </a:r>
            <a:r>
              <a:rPr lang="el-GR" sz="2800" dirty="0"/>
              <a:t>Ω</a:t>
            </a:r>
            <a:r>
              <a:rPr lang="en-US" sz="2800" dirty="0"/>
              <a:t>) (Used for Best Case) Shows Lower Bound</a:t>
            </a:r>
          </a:p>
          <a:p>
            <a:pPr lvl="1"/>
            <a:r>
              <a:rPr lang="en-US" sz="2800" dirty="0"/>
              <a:t>Theta (</a:t>
            </a:r>
            <a:r>
              <a:rPr lang="el-GR" sz="2800" dirty="0"/>
              <a:t>θ</a:t>
            </a:r>
            <a:r>
              <a:rPr lang="en-US" sz="2800" dirty="0"/>
              <a:t>) (Used for Average Case) Shows Exact Time</a:t>
            </a:r>
          </a:p>
          <a:p>
            <a:r>
              <a:rPr lang="en-US" sz="3200" dirty="0"/>
              <a:t>Usually we represents the algorithmic time in Big O or worst case.</a:t>
            </a:r>
          </a:p>
        </p:txBody>
      </p:sp>
    </p:spTree>
    <p:extLst>
      <p:ext uri="{BB962C8B-B14F-4D97-AF65-F5344CB8AC3E}">
        <p14:creationId xmlns:p14="http://schemas.microsoft.com/office/powerpoint/2010/main" val="123108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we have two different algorithms that solves the same problem but with different time complexity such as :</a:t>
                </a:r>
              </a:p>
              <a:p>
                <a:r>
                  <a:rPr lang="en-US" dirty="0"/>
                  <a:t>Algorithm 1 Time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Algorithm 2 Time function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Which algorithm is best?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23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N=14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9291565"/>
              </p:ext>
            </p:extLst>
          </p:nvPr>
        </p:nvGraphicFramePr>
        <p:xfrm>
          <a:off x="2153554" y="455013"/>
          <a:ext cx="7843062" cy="61558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225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N=20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845498"/>
              </p:ext>
            </p:extLst>
          </p:nvPr>
        </p:nvGraphicFramePr>
        <p:xfrm>
          <a:off x="2394657" y="170806"/>
          <a:ext cx="8701713" cy="6205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731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Big O Order Notation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2667000" y="1219200"/>
            <a:ext cx="6172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There may be a situation, e.g.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1403866"/>
            <a:ext cx="6248400" cy="2819400"/>
            <a:chOff x="816" y="2016"/>
            <a:chExt cx="3936" cy="2064"/>
          </a:xfrm>
        </p:grpSpPr>
        <p:sp>
          <p:nvSpPr>
            <p:cNvPr id="20486" name="Line 5"/>
            <p:cNvSpPr>
              <a:spLocks noChangeShapeType="1"/>
            </p:cNvSpPr>
            <p:nvPr/>
          </p:nvSpPr>
          <p:spPr bwMode="auto">
            <a:xfrm>
              <a:off x="1536" y="240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6"/>
            <p:cNvSpPr>
              <a:spLocks noChangeShapeType="1"/>
            </p:cNvSpPr>
            <p:nvPr/>
          </p:nvSpPr>
          <p:spPr bwMode="auto">
            <a:xfrm>
              <a:off x="1536" y="3648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88" name="Rectangle 7"/>
            <p:cNvSpPr>
              <a:spLocks noChangeArrowheads="1"/>
            </p:cNvSpPr>
            <p:nvPr/>
          </p:nvSpPr>
          <p:spPr bwMode="auto">
            <a:xfrm>
              <a:off x="816" y="2832"/>
              <a:ext cx="48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T</a:t>
              </a:r>
              <a:r>
                <a:rPr lang="en-US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0489" name="Rectangle 8"/>
            <p:cNvSpPr>
              <a:spLocks noChangeArrowheads="1"/>
            </p:cNvSpPr>
            <p:nvPr/>
          </p:nvSpPr>
          <p:spPr bwMode="auto">
            <a:xfrm>
              <a:off x="1344" y="3648"/>
              <a:ext cx="48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490" name="Rectangle 9"/>
            <p:cNvSpPr>
              <a:spLocks noChangeArrowheads="1"/>
            </p:cNvSpPr>
            <p:nvPr/>
          </p:nvSpPr>
          <p:spPr bwMode="auto">
            <a:xfrm>
              <a:off x="4272" y="3648"/>
              <a:ext cx="48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20491" name="Freeform 10"/>
            <p:cNvSpPr>
              <a:spLocks/>
            </p:cNvSpPr>
            <p:nvPr/>
          </p:nvSpPr>
          <p:spPr bwMode="auto">
            <a:xfrm>
              <a:off x="1632" y="2736"/>
              <a:ext cx="2496" cy="448"/>
            </a:xfrm>
            <a:custGeom>
              <a:avLst/>
              <a:gdLst>
                <a:gd name="T0" fmla="*/ 0 w 2496"/>
                <a:gd name="T1" fmla="*/ 448 h 448"/>
                <a:gd name="T2" fmla="*/ 192 w 2496"/>
                <a:gd name="T3" fmla="*/ 256 h 448"/>
                <a:gd name="T4" fmla="*/ 576 w 2496"/>
                <a:gd name="T5" fmla="*/ 400 h 448"/>
                <a:gd name="T6" fmla="*/ 816 w 2496"/>
                <a:gd name="T7" fmla="*/ 16 h 448"/>
                <a:gd name="T8" fmla="*/ 960 w 2496"/>
                <a:gd name="T9" fmla="*/ 304 h 448"/>
                <a:gd name="T10" fmla="*/ 2496 w 2496"/>
                <a:gd name="T11" fmla="*/ 144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6"/>
                <a:gd name="T19" fmla="*/ 0 h 448"/>
                <a:gd name="T20" fmla="*/ 2496 w 2496"/>
                <a:gd name="T21" fmla="*/ 448 h 4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6" h="448">
                  <a:moveTo>
                    <a:pt x="0" y="448"/>
                  </a:moveTo>
                  <a:cubicBezTo>
                    <a:pt x="48" y="356"/>
                    <a:pt x="96" y="264"/>
                    <a:pt x="192" y="256"/>
                  </a:cubicBezTo>
                  <a:cubicBezTo>
                    <a:pt x="288" y="248"/>
                    <a:pt x="472" y="440"/>
                    <a:pt x="576" y="400"/>
                  </a:cubicBezTo>
                  <a:cubicBezTo>
                    <a:pt x="680" y="360"/>
                    <a:pt x="752" y="32"/>
                    <a:pt x="816" y="16"/>
                  </a:cubicBezTo>
                  <a:cubicBezTo>
                    <a:pt x="880" y="0"/>
                    <a:pt x="680" y="283"/>
                    <a:pt x="960" y="304"/>
                  </a:cubicBezTo>
                  <a:cubicBezTo>
                    <a:pt x="1240" y="325"/>
                    <a:pt x="2176" y="177"/>
                    <a:pt x="2496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2" name="Freeform 11"/>
            <p:cNvSpPr>
              <a:spLocks/>
            </p:cNvSpPr>
            <p:nvPr/>
          </p:nvSpPr>
          <p:spPr bwMode="auto">
            <a:xfrm>
              <a:off x="1728" y="2352"/>
              <a:ext cx="2448" cy="1128"/>
            </a:xfrm>
            <a:custGeom>
              <a:avLst/>
              <a:gdLst>
                <a:gd name="T0" fmla="*/ 0 w 2448"/>
                <a:gd name="T1" fmla="*/ 1008 h 1128"/>
                <a:gd name="T2" fmla="*/ 144 w 2448"/>
                <a:gd name="T3" fmla="*/ 1008 h 1128"/>
                <a:gd name="T4" fmla="*/ 144 w 2448"/>
                <a:gd name="T5" fmla="*/ 288 h 1128"/>
                <a:gd name="T6" fmla="*/ 672 w 2448"/>
                <a:gd name="T7" fmla="*/ 1008 h 1128"/>
                <a:gd name="T8" fmla="*/ 864 w 2448"/>
                <a:gd name="T9" fmla="*/ 864 h 1128"/>
                <a:gd name="T10" fmla="*/ 1056 w 2448"/>
                <a:gd name="T11" fmla="*/ 912 h 1128"/>
                <a:gd name="T12" fmla="*/ 1044 w 2448"/>
                <a:gd name="T13" fmla="*/ 864 h 1128"/>
                <a:gd name="T14" fmla="*/ 1296 w 2448"/>
                <a:gd name="T15" fmla="*/ 528 h 1128"/>
                <a:gd name="T16" fmla="*/ 2448 w 2448"/>
                <a:gd name="T17" fmla="*/ 0 h 11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48"/>
                <a:gd name="T28" fmla="*/ 0 h 1128"/>
                <a:gd name="T29" fmla="*/ 2448 w 2448"/>
                <a:gd name="T30" fmla="*/ 1128 h 11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48" h="1128">
                  <a:moveTo>
                    <a:pt x="0" y="1008"/>
                  </a:moveTo>
                  <a:cubicBezTo>
                    <a:pt x="60" y="1068"/>
                    <a:pt x="120" y="1128"/>
                    <a:pt x="144" y="1008"/>
                  </a:cubicBezTo>
                  <a:cubicBezTo>
                    <a:pt x="168" y="888"/>
                    <a:pt x="56" y="288"/>
                    <a:pt x="144" y="288"/>
                  </a:cubicBezTo>
                  <a:cubicBezTo>
                    <a:pt x="232" y="288"/>
                    <a:pt x="552" y="912"/>
                    <a:pt x="672" y="1008"/>
                  </a:cubicBezTo>
                  <a:cubicBezTo>
                    <a:pt x="792" y="1104"/>
                    <a:pt x="800" y="880"/>
                    <a:pt x="864" y="864"/>
                  </a:cubicBezTo>
                  <a:cubicBezTo>
                    <a:pt x="928" y="848"/>
                    <a:pt x="1026" y="912"/>
                    <a:pt x="1056" y="912"/>
                  </a:cubicBezTo>
                  <a:cubicBezTo>
                    <a:pt x="1086" y="912"/>
                    <a:pt x="1004" y="928"/>
                    <a:pt x="1044" y="864"/>
                  </a:cubicBezTo>
                  <a:cubicBezTo>
                    <a:pt x="1084" y="800"/>
                    <a:pt x="1062" y="672"/>
                    <a:pt x="1296" y="528"/>
                  </a:cubicBezTo>
                  <a:cubicBezTo>
                    <a:pt x="1530" y="384"/>
                    <a:pt x="1980" y="188"/>
                    <a:pt x="24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3" name="Rectangle 12"/>
            <p:cNvSpPr>
              <a:spLocks noChangeArrowheads="1"/>
            </p:cNvSpPr>
            <p:nvPr/>
          </p:nvSpPr>
          <p:spPr bwMode="auto">
            <a:xfrm>
              <a:off x="4128" y="2016"/>
              <a:ext cx="48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g(n)</a:t>
              </a:r>
            </a:p>
          </p:txBody>
        </p:sp>
        <p:sp>
          <p:nvSpPr>
            <p:cNvPr id="20494" name="Rectangle 13"/>
            <p:cNvSpPr>
              <a:spLocks noChangeArrowheads="1"/>
            </p:cNvSpPr>
            <p:nvPr/>
          </p:nvSpPr>
          <p:spPr bwMode="auto">
            <a:xfrm>
              <a:off x="4176" y="2544"/>
              <a:ext cx="48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f(n)</a:t>
              </a:r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>
              <a:off x="2880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Rectangle 15"/>
            <p:cNvSpPr>
              <a:spLocks noChangeArrowheads="1"/>
            </p:cNvSpPr>
            <p:nvPr/>
          </p:nvSpPr>
          <p:spPr bwMode="auto">
            <a:xfrm>
              <a:off x="2640" y="3648"/>
              <a:ext cx="48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</a:t>
              </a:r>
              <a:r>
                <a:rPr lang="en-US" baseline="-25000"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1638300" y="4210468"/>
            <a:ext cx="83058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f(n) &lt;= g(n)	for all n &gt;= n</a:t>
            </a:r>
            <a:r>
              <a:rPr lang="en-US" sz="2000" baseline="-25000" dirty="0">
                <a:latin typeface="Times New Roman" pitchFamily="18" charset="0"/>
              </a:rPr>
              <a:t>0 	</a:t>
            </a:r>
            <a:r>
              <a:rPr lang="en-US" sz="2000" dirty="0">
                <a:latin typeface="Times New Roman" pitchFamily="18" charset="0"/>
              </a:rPr>
              <a:t>Or	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f(n) &lt;= cg(n)      for all n &gt;= n</a:t>
            </a:r>
            <a:r>
              <a:rPr lang="en-US" sz="2000" baseline="-25000" dirty="0">
                <a:latin typeface="Times New Roman" pitchFamily="18" charset="0"/>
              </a:rPr>
              <a:t>0</a:t>
            </a:r>
            <a:r>
              <a:rPr lang="en-US" sz="2000" dirty="0">
                <a:latin typeface="Times New Roman" pitchFamily="18" charset="0"/>
              </a:rPr>
              <a:t> and c = 1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g(n) is an </a:t>
            </a:r>
            <a:r>
              <a:rPr lang="en-US" sz="2000" b="1" dirty="0">
                <a:latin typeface="Times New Roman" pitchFamily="18" charset="0"/>
              </a:rPr>
              <a:t>asymptotic upper bound </a:t>
            </a:r>
            <a:r>
              <a:rPr lang="en-US" sz="2000" dirty="0">
                <a:latin typeface="Times New Roman" pitchFamily="18" charset="0"/>
              </a:rPr>
              <a:t>on f(n).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f(n) = O(g(n)) </a:t>
            </a:r>
            <a:r>
              <a:rPr lang="en-US" sz="2000" dirty="0" err="1">
                <a:latin typeface="Times New Roman" pitchFamily="18" charset="0"/>
              </a:rPr>
              <a:t>iff</a:t>
            </a:r>
            <a:r>
              <a:rPr lang="en-US" sz="2000" dirty="0">
                <a:latin typeface="Times New Roman" pitchFamily="18" charset="0"/>
              </a:rPr>
              <a:t> there exist two positive constants c and n</a:t>
            </a:r>
            <a:r>
              <a:rPr lang="en-US" sz="2000" baseline="-25000" dirty="0">
                <a:latin typeface="Times New Roman" pitchFamily="18" charset="0"/>
              </a:rPr>
              <a:t>0 </a:t>
            </a:r>
            <a:r>
              <a:rPr lang="en-US" sz="2000" dirty="0">
                <a:latin typeface="Times New Roman" pitchFamily="18" charset="0"/>
              </a:rPr>
              <a:t>such that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</a:rPr>
              <a:t>f(n) &lt;= cg(n)	for all n &gt;= n</a:t>
            </a:r>
            <a:r>
              <a:rPr lang="en-US" sz="2000" baseline="-25000" dirty="0">
                <a:latin typeface="Times New Roman" pitchFamily="18" charset="0"/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9C38B9D-CA1A-B35D-B385-311A5227C7ED}"/>
                  </a:ext>
                </a:extLst>
              </p14:cNvPr>
              <p14:cNvContentPartPr/>
              <p14:nvPr/>
            </p14:nvContentPartPr>
            <p14:xfrm>
              <a:off x="1766880" y="5955120"/>
              <a:ext cx="1341720" cy="3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9C38B9D-CA1A-B35D-B385-311A5227C7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520" y="5945760"/>
                <a:ext cx="1360440" cy="5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85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80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we have algorithmic time function f(n).</a:t>
                </a:r>
              </a:p>
              <a:p>
                <a:r>
                  <a:rPr lang="en-US" dirty="0"/>
                  <a:t>We want to find the Upper bound of g(n).</a:t>
                </a:r>
              </a:p>
              <a:p>
                <a:r>
                  <a:rPr lang="en-US" dirty="0"/>
                  <a:t>Show that:	</a:t>
                </a:r>
                <a:r>
                  <a:rPr lang="en-US" sz="3600" b="1" dirty="0">
                    <a:solidFill>
                      <a:srgbClr val="FF0000"/>
                    </a:solidFill>
                  </a:rPr>
                  <a:t> f(n) = O g(n)</a:t>
                </a:r>
              </a:p>
              <a:p>
                <a:r>
                  <a:rPr lang="en-US" dirty="0"/>
                  <a:t>It means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f(n) ≤ C . g(n)  </a:t>
                </a:r>
              </a:p>
              <a:p>
                <a:pPr marL="0" indent="0">
                  <a:buNone/>
                </a:pPr>
                <a:r>
                  <a:rPr lang="en-US" dirty="0"/>
                  <a:t>where C is constant and C &gt; 0,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7175938" y="154481"/>
            <a:ext cx="4905703" cy="2840968"/>
            <a:chOff x="816" y="2016"/>
            <a:chExt cx="3936" cy="2064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1536" y="2400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536" y="3648"/>
              <a:ext cx="2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816" y="2832"/>
              <a:ext cx="48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T</a:t>
              </a:r>
              <a:r>
                <a:rPr lang="en-US" baseline="-25000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1344" y="3648"/>
              <a:ext cx="48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272" y="3648"/>
              <a:ext cx="48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1632" y="2736"/>
              <a:ext cx="2496" cy="448"/>
            </a:xfrm>
            <a:custGeom>
              <a:avLst/>
              <a:gdLst>
                <a:gd name="T0" fmla="*/ 0 w 2496"/>
                <a:gd name="T1" fmla="*/ 448 h 448"/>
                <a:gd name="T2" fmla="*/ 192 w 2496"/>
                <a:gd name="T3" fmla="*/ 256 h 448"/>
                <a:gd name="T4" fmla="*/ 576 w 2496"/>
                <a:gd name="T5" fmla="*/ 400 h 448"/>
                <a:gd name="T6" fmla="*/ 816 w 2496"/>
                <a:gd name="T7" fmla="*/ 16 h 448"/>
                <a:gd name="T8" fmla="*/ 960 w 2496"/>
                <a:gd name="T9" fmla="*/ 304 h 448"/>
                <a:gd name="T10" fmla="*/ 2496 w 2496"/>
                <a:gd name="T11" fmla="*/ 144 h 4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96"/>
                <a:gd name="T19" fmla="*/ 0 h 448"/>
                <a:gd name="T20" fmla="*/ 2496 w 2496"/>
                <a:gd name="T21" fmla="*/ 448 h 4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96" h="448">
                  <a:moveTo>
                    <a:pt x="0" y="448"/>
                  </a:moveTo>
                  <a:cubicBezTo>
                    <a:pt x="48" y="356"/>
                    <a:pt x="96" y="264"/>
                    <a:pt x="192" y="256"/>
                  </a:cubicBezTo>
                  <a:cubicBezTo>
                    <a:pt x="288" y="248"/>
                    <a:pt x="472" y="440"/>
                    <a:pt x="576" y="400"/>
                  </a:cubicBezTo>
                  <a:cubicBezTo>
                    <a:pt x="680" y="360"/>
                    <a:pt x="752" y="32"/>
                    <a:pt x="816" y="16"/>
                  </a:cubicBezTo>
                  <a:cubicBezTo>
                    <a:pt x="880" y="0"/>
                    <a:pt x="680" y="283"/>
                    <a:pt x="960" y="304"/>
                  </a:cubicBezTo>
                  <a:cubicBezTo>
                    <a:pt x="1240" y="325"/>
                    <a:pt x="2176" y="177"/>
                    <a:pt x="2496" y="14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1728" y="2352"/>
              <a:ext cx="2448" cy="1128"/>
            </a:xfrm>
            <a:custGeom>
              <a:avLst/>
              <a:gdLst>
                <a:gd name="T0" fmla="*/ 0 w 2448"/>
                <a:gd name="T1" fmla="*/ 1008 h 1128"/>
                <a:gd name="T2" fmla="*/ 144 w 2448"/>
                <a:gd name="T3" fmla="*/ 1008 h 1128"/>
                <a:gd name="T4" fmla="*/ 144 w 2448"/>
                <a:gd name="T5" fmla="*/ 288 h 1128"/>
                <a:gd name="T6" fmla="*/ 672 w 2448"/>
                <a:gd name="T7" fmla="*/ 1008 h 1128"/>
                <a:gd name="T8" fmla="*/ 864 w 2448"/>
                <a:gd name="T9" fmla="*/ 864 h 1128"/>
                <a:gd name="T10" fmla="*/ 1056 w 2448"/>
                <a:gd name="T11" fmla="*/ 912 h 1128"/>
                <a:gd name="T12" fmla="*/ 1044 w 2448"/>
                <a:gd name="T13" fmla="*/ 864 h 1128"/>
                <a:gd name="T14" fmla="*/ 1296 w 2448"/>
                <a:gd name="T15" fmla="*/ 528 h 1128"/>
                <a:gd name="T16" fmla="*/ 2448 w 2448"/>
                <a:gd name="T17" fmla="*/ 0 h 11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48"/>
                <a:gd name="T28" fmla="*/ 0 h 1128"/>
                <a:gd name="T29" fmla="*/ 2448 w 2448"/>
                <a:gd name="T30" fmla="*/ 1128 h 11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48" h="1128">
                  <a:moveTo>
                    <a:pt x="0" y="1008"/>
                  </a:moveTo>
                  <a:cubicBezTo>
                    <a:pt x="60" y="1068"/>
                    <a:pt x="120" y="1128"/>
                    <a:pt x="144" y="1008"/>
                  </a:cubicBezTo>
                  <a:cubicBezTo>
                    <a:pt x="168" y="888"/>
                    <a:pt x="56" y="288"/>
                    <a:pt x="144" y="288"/>
                  </a:cubicBezTo>
                  <a:cubicBezTo>
                    <a:pt x="232" y="288"/>
                    <a:pt x="552" y="912"/>
                    <a:pt x="672" y="1008"/>
                  </a:cubicBezTo>
                  <a:cubicBezTo>
                    <a:pt x="792" y="1104"/>
                    <a:pt x="800" y="880"/>
                    <a:pt x="864" y="864"/>
                  </a:cubicBezTo>
                  <a:cubicBezTo>
                    <a:pt x="928" y="848"/>
                    <a:pt x="1026" y="912"/>
                    <a:pt x="1056" y="912"/>
                  </a:cubicBezTo>
                  <a:cubicBezTo>
                    <a:pt x="1086" y="912"/>
                    <a:pt x="1004" y="928"/>
                    <a:pt x="1044" y="864"/>
                  </a:cubicBezTo>
                  <a:cubicBezTo>
                    <a:pt x="1084" y="800"/>
                    <a:pt x="1062" y="672"/>
                    <a:pt x="1296" y="528"/>
                  </a:cubicBezTo>
                  <a:cubicBezTo>
                    <a:pt x="1530" y="384"/>
                    <a:pt x="1980" y="188"/>
                    <a:pt x="244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128" y="2016"/>
              <a:ext cx="48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g(n)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4176" y="2544"/>
              <a:ext cx="480" cy="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f(n)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880" y="302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2640" y="3648"/>
              <a:ext cx="480" cy="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imes New Roman" pitchFamily="18" charset="0"/>
                </a:rPr>
                <a:t>n</a:t>
              </a:r>
              <a:r>
                <a:rPr lang="en-US" baseline="-25000">
                  <a:latin typeface="Times New Roman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50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1157</Words>
  <Application>Microsoft Macintosh PowerPoint</Application>
  <PresentationFormat>Widescreen</PresentationFormat>
  <Paragraphs>136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Worksheet</vt:lpstr>
      <vt:lpstr>Chart</vt:lpstr>
      <vt:lpstr>Design and Analysis of Algorithms  Asymptotic Notations</vt:lpstr>
      <vt:lpstr>Rabbit Problem</vt:lpstr>
      <vt:lpstr>Fibonacci Series pattern (n-1)+(n-2)</vt:lpstr>
      <vt:lpstr>Asymptotic  Notations</vt:lpstr>
      <vt:lpstr>Example</vt:lpstr>
      <vt:lpstr>N=14</vt:lpstr>
      <vt:lpstr>N=20</vt:lpstr>
      <vt:lpstr>Big O Order Notation</vt:lpstr>
      <vt:lpstr>Big O</vt:lpstr>
      <vt:lpstr>Big O Example </vt:lpstr>
      <vt:lpstr>〖2n〗^2+n   Versus   3n^2</vt:lpstr>
      <vt:lpstr>Big Ω Order Notation</vt:lpstr>
      <vt:lpstr>Big Ω</vt:lpstr>
      <vt:lpstr>Big Ω Example </vt:lpstr>
      <vt:lpstr>〖2n〗^2+n   Versus   2n^2</vt:lpstr>
      <vt:lpstr>Theta (θ) Order Notation</vt:lpstr>
      <vt:lpstr>Theta (θ)</vt:lpstr>
      <vt:lpstr>Theta (θ) Example </vt:lpstr>
      <vt:lpstr>"2" n^2≤〖2n〗^2+n≤3n^2</vt:lpstr>
      <vt:lpstr>Order Notation</vt:lpstr>
      <vt:lpstr>Order Notation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 Notations</dc:title>
  <dc:creator>Windows User</dc:creator>
  <cp:lastModifiedBy>rafiullah khan</cp:lastModifiedBy>
  <cp:revision>115</cp:revision>
  <dcterms:created xsi:type="dcterms:W3CDTF">2020-10-17T12:31:01Z</dcterms:created>
  <dcterms:modified xsi:type="dcterms:W3CDTF">2025-09-22T09:35:11Z</dcterms:modified>
</cp:coreProperties>
</file>