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8" r:id="rId2"/>
    <p:sldId id="289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56" r:id="rId12"/>
    <p:sldId id="258" r:id="rId13"/>
    <p:sldId id="259" r:id="rId14"/>
    <p:sldId id="260" r:id="rId15"/>
    <p:sldId id="299" r:id="rId16"/>
    <p:sldId id="30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1"/>
  </p:normalViewPr>
  <p:slideViewPr>
    <p:cSldViewPr>
      <p:cViewPr varScale="1">
        <p:scale>
          <a:sx n="103" d="100"/>
          <a:sy n="103" d="100"/>
        </p:scale>
        <p:origin x="16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DE0903B-AF1F-7967-5BE7-29310102BB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C5A019F-51C4-BAAE-CD9A-5087B0712A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8B28FB4-956A-488E-DF77-4DCE2085BC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38E1D63D-70EC-C319-3C1A-E903E199C5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51D68A-CFA6-B349-B0BC-21F9D5BAA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2600133-EA60-4B6A-20D6-B65F7FBD79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ED3B8B8-54E9-32BA-E767-990466C883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B01E949-6E10-C1A3-8A3A-C455121EC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E36BC3F0-16CC-3364-61F1-F06C5125F0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F7F0D79-F80C-4829-5D13-5C4335C6E3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E85F586-5E77-BE86-EA7E-C7BF185E5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941030-7814-984F-8104-067C41488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1B0D-3538-9481-BE54-40A669CF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2DA2-C2AB-1711-3BA1-FA93E5DE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3D7-E489-8AB3-E990-7868886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04AA-A331-9943-97CA-FD09825A87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41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E6CA-E985-F3CC-8B22-0AB0D76A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8980-A033-7FC3-F6FD-04AFB9B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108B-543A-B3F1-B45F-836E9E62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1F2C-E065-534A-9B87-E4725D1FF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8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8A9C-4857-1DD2-E758-8CFE5E36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AF4F-9F86-8327-7CDD-D50A9484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CS-312 (IBMS)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898E-1DC1-7DA6-5318-862B5E4F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EFAC-28D8-2B42-8473-079763B04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E134-888D-D1CA-3893-2C848010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C1B8-8A37-20F5-E4BF-1044B903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4869-BC9E-9320-AF96-7615F98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B555-0E45-5044-868C-B1BB69716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4584-4D6C-948A-F987-29E8B08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99AF-417F-9AB6-06BF-C39AA77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168B-E083-2F6D-15A0-897883F5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ABF5-AA46-8442-A7DA-E11EC27DD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4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FF55-90CC-F01F-672F-838ACC2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5C4BD-E36B-84E1-5DDD-737C6E06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FBA0-C763-74BD-FD65-FB2C3071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B4979-C4B0-8A4C-A935-8278B033A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9FDBC-C082-83DF-D274-A12EBF6F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58DDD-D349-120B-77D7-29DC6A8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A649C-EC9C-318F-19F7-7344515A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B0754-73FD-2F4D-AF8B-61E5CF60C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6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418BE-CAF9-17DF-A4FB-43828E3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448F-5EF1-3247-8F4F-C356B56F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80BEB-AC74-0B95-3510-6EDB56F0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64F-EF4B-0146-BD99-8F3D778A45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87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A279C-5ADA-A0D5-F46E-CD2A1082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5C69-0232-A140-EA5D-EED9FD33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74BF7-8339-1CCB-24D6-1F28F5AF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A1FB8-6EFC-644B-9729-3793CEA84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8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AC5F-2225-C509-D671-BB86BA5B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4156-86EC-D80F-12FC-B6EE8E5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76B8-8744-F9A6-9121-4B1DC15E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5C956-E380-494B-B0A8-546B866D0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1C5D-07DD-6C15-480C-67D87A6B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70B-D654-7080-434A-57121848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4658-8C05-8EBF-23CE-E4F5469E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90B2-6B95-1A41-889E-C22166717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89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B1A0D2-0A73-32AE-AA43-234E54806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300443-5770-1AFE-666A-38CEEBCA44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670FC1B-2A6C-0443-8C91-0EDD827C7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19A6F21A-4C85-4A4F-E980-85783BDE9D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Discrete Structure</a:t>
            </a:r>
            <a:br>
              <a:rPr lang="en-US" altLang="en-US"/>
            </a:br>
            <a:r>
              <a:rPr lang="en-US" altLang="en-US"/>
              <a:t>Introduction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E1A32D42-7900-1A30-DC85-D968E4A3494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Week 1</a:t>
            </a:r>
          </a:p>
          <a:p>
            <a:pPr eaLnBrk="1" hangingPunct="1"/>
            <a:r>
              <a:rPr lang="en-US" altLang="en-US"/>
              <a:t>By </a:t>
            </a:r>
          </a:p>
          <a:p>
            <a:pPr eaLnBrk="1" hangingPunct="1"/>
            <a:r>
              <a:rPr lang="en-US" altLang="en-US"/>
              <a:t>Dr. Rafiullah Khan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FE07D6D-CA75-327D-1263-4C717ABF9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altLang="en-US"/>
              <a:t>Abductive Reasoning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66FC-07FA-8E1D-85BC-A4110EAD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AU" sz="1800" b="1" dirty="0"/>
              <a:t>Example 1</a:t>
            </a:r>
            <a:r>
              <a:rPr lang="en-AU" sz="1800" dirty="0"/>
              <a:t>:</a:t>
            </a:r>
          </a:p>
          <a:p>
            <a:pPr lvl="1">
              <a:defRPr/>
            </a:pPr>
            <a:r>
              <a:rPr lang="en-AU" sz="1400" b="1" dirty="0"/>
              <a:t>Observed Fact</a:t>
            </a:r>
            <a:r>
              <a:rPr lang="en-AU" sz="1400" dirty="0"/>
              <a:t>: The ground is wet.</a:t>
            </a:r>
          </a:p>
          <a:p>
            <a:pPr lvl="1">
              <a:defRPr/>
            </a:pPr>
            <a:r>
              <a:rPr lang="en-AU" sz="1400" b="1" dirty="0"/>
              <a:t>Possible Explanations</a:t>
            </a:r>
            <a:r>
              <a:rPr lang="en-AU" sz="1400" dirty="0"/>
              <a:t>:</a:t>
            </a:r>
          </a:p>
          <a:p>
            <a:pPr lvl="2">
              <a:defRPr/>
            </a:pPr>
            <a:r>
              <a:rPr lang="en-AU" sz="1050" dirty="0"/>
              <a:t>It rained.</a:t>
            </a:r>
          </a:p>
          <a:p>
            <a:pPr lvl="2">
              <a:defRPr/>
            </a:pPr>
            <a:r>
              <a:rPr lang="en-AU" sz="1050" dirty="0"/>
              <a:t>Someone watered the plants.</a:t>
            </a:r>
          </a:p>
          <a:p>
            <a:pPr lvl="1">
              <a:defRPr/>
            </a:pPr>
            <a:r>
              <a:rPr lang="en-AU" sz="1400" b="1" dirty="0"/>
              <a:t>Best Explanation</a:t>
            </a:r>
            <a:r>
              <a:rPr lang="en-AU" sz="1400" dirty="0"/>
              <a:t>: Given that it’s been cloudy all day, I conclude that it rained, even though I didn't directly see it happen.</a:t>
            </a:r>
          </a:p>
          <a:p>
            <a:pPr marL="0" indent="0">
              <a:buFontTx/>
              <a:buNone/>
              <a:defRPr/>
            </a:pPr>
            <a:r>
              <a:rPr lang="en-AU" sz="1800" b="1" dirty="0"/>
              <a:t>Example 2</a:t>
            </a:r>
            <a:r>
              <a:rPr lang="en-AU" sz="1800" dirty="0"/>
              <a:t>:</a:t>
            </a:r>
          </a:p>
          <a:p>
            <a:pPr lvl="1">
              <a:defRPr/>
            </a:pPr>
            <a:r>
              <a:rPr lang="en-AU" sz="1400" b="1" dirty="0"/>
              <a:t>Observed Fact</a:t>
            </a:r>
            <a:r>
              <a:rPr lang="en-AU" sz="1400" dirty="0"/>
              <a:t>: A person is coughing and sneezing.</a:t>
            </a:r>
          </a:p>
          <a:p>
            <a:pPr lvl="1">
              <a:defRPr/>
            </a:pPr>
            <a:r>
              <a:rPr lang="en-AU" sz="1400" b="1" dirty="0"/>
              <a:t>Possible Explanations</a:t>
            </a:r>
            <a:r>
              <a:rPr lang="en-AU" sz="1400" dirty="0"/>
              <a:t>:</a:t>
            </a:r>
          </a:p>
          <a:p>
            <a:pPr lvl="2">
              <a:defRPr/>
            </a:pPr>
            <a:r>
              <a:rPr lang="en-AU" sz="1050" dirty="0"/>
              <a:t>They have a cold.</a:t>
            </a:r>
          </a:p>
          <a:p>
            <a:pPr lvl="2">
              <a:defRPr/>
            </a:pPr>
            <a:r>
              <a:rPr lang="en-AU" sz="1050" dirty="0"/>
              <a:t>They have allergies.</a:t>
            </a:r>
          </a:p>
          <a:p>
            <a:pPr lvl="1">
              <a:defRPr/>
            </a:pPr>
            <a:r>
              <a:rPr lang="en-AU" sz="1400" b="1" dirty="0"/>
              <a:t>Best Explanation</a:t>
            </a:r>
            <a:r>
              <a:rPr lang="en-AU" sz="1400" dirty="0"/>
              <a:t>: Based on the time of year (spring) and the fact they also have itchy eyes, I infer they likely have allergies.</a:t>
            </a:r>
          </a:p>
          <a:p>
            <a:pPr marL="0" indent="0">
              <a:buFontTx/>
              <a:buNone/>
              <a:defRPr/>
            </a:pPr>
            <a:r>
              <a:rPr lang="en-AU" sz="1800" b="1" dirty="0"/>
              <a:t>Example 3</a:t>
            </a:r>
            <a:r>
              <a:rPr lang="en-AU" sz="1800" dirty="0"/>
              <a:t>:</a:t>
            </a:r>
          </a:p>
          <a:p>
            <a:pPr lvl="1">
              <a:defRPr/>
            </a:pPr>
            <a:r>
              <a:rPr lang="en-AU" sz="1400" b="1" dirty="0"/>
              <a:t>Observed Fact</a:t>
            </a:r>
            <a:r>
              <a:rPr lang="en-AU" sz="1400" dirty="0"/>
              <a:t>: A light is on in the kitchen.</a:t>
            </a:r>
          </a:p>
          <a:p>
            <a:pPr lvl="1">
              <a:defRPr/>
            </a:pPr>
            <a:r>
              <a:rPr lang="en-AU" sz="1400" b="1" dirty="0"/>
              <a:t>Possible Explanations</a:t>
            </a:r>
            <a:r>
              <a:rPr lang="en-AU" sz="1400" dirty="0"/>
              <a:t>:</a:t>
            </a:r>
          </a:p>
          <a:p>
            <a:pPr lvl="2">
              <a:defRPr/>
            </a:pPr>
            <a:r>
              <a:rPr lang="en-AU" sz="1050" dirty="0"/>
              <a:t>Someone left it on.</a:t>
            </a:r>
          </a:p>
          <a:p>
            <a:pPr lvl="2">
              <a:defRPr/>
            </a:pPr>
            <a:r>
              <a:rPr lang="en-AU" sz="1050" dirty="0"/>
              <a:t>The light is malfunctioning.</a:t>
            </a:r>
          </a:p>
          <a:p>
            <a:pPr lvl="1">
              <a:defRPr/>
            </a:pPr>
            <a:r>
              <a:rPr lang="en-AU" sz="1400" b="1" dirty="0"/>
              <a:t>Best Explanation</a:t>
            </a:r>
            <a:r>
              <a:rPr lang="en-AU" sz="1400" dirty="0"/>
              <a:t>: Since no one is in the kitchen, I infer that someone likely left the light on when they last used it.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7AA37AA-ECC3-E211-3301-6AEDD2FBE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3CEB0F-0301-6A4E-8770-19992143F7A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0F1F7FCE-9744-EC66-F8B8-69C5DA9B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C00B64-1D13-2143-85A0-7703350454A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28EB12D9-392C-C70C-25FD-FF20E4F4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89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Discrete Continuous – 5a</a:t>
            </a:r>
            <a:endParaRPr lang="en-US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EF365249-22F2-BB66-7371-9BBDBFADC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2400"/>
          <a:ext cx="9144000" cy="609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78350" imgH="3657600" progId="Paint.Picture">
                  <p:embed/>
                </p:oleObj>
              </mc:Choice>
              <mc:Fallback>
                <p:oleObj name="Bitmap Image" r:id="rId2" imgW="4578350" imgH="36576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9144000" cy="609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DDF5B6E8-8F32-3473-A4ED-CD6F52AA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DC2F7-6741-F443-BF85-75C6FA114A8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6626" name="Rectangle 5">
            <a:extLst>
              <a:ext uri="{FF2B5EF4-FFF2-40B4-BE49-F238E27FC236}">
                <a16:creationId xmlns:a16="http://schemas.microsoft.com/office/drawing/2014/main" id="{B65D8C87-EF3A-AE88-A9DC-F84C40D1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03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What is Discrete Mathematics – 6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6627" name="Object 4">
            <a:extLst>
              <a:ext uri="{FF2B5EF4-FFF2-40B4-BE49-F238E27FC236}">
                <a16:creationId xmlns:a16="http://schemas.microsoft.com/office/drawing/2014/main" id="{3268C4D8-58DD-B911-AB59-A909DE30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"/>
            <a:ext cx="91440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Rectangle 10">
            <a:extLst>
              <a:ext uri="{FF2B5EF4-FFF2-40B4-BE49-F238E27FC236}">
                <a16:creationId xmlns:a16="http://schemas.microsoft.com/office/drawing/2014/main" id="{2B4A29D4-A87F-074F-757C-62F04FA5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20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Set of Integers &amp; Real Numbers – 5b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6629" name="Object 9">
            <a:extLst>
              <a:ext uri="{FF2B5EF4-FFF2-40B4-BE49-F238E27FC236}">
                <a16:creationId xmlns:a16="http://schemas.microsoft.com/office/drawing/2014/main" id="{14C15180-C12E-F260-CAB2-870BC2D9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58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A7E2401E-3A39-772B-ECDE-7D76A42D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57DEA-51D9-634A-AC56-8DB67DF3B14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7650" name="Rectangle 5">
            <a:extLst>
              <a:ext uri="{FF2B5EF4-FFF2-40B4-BE49-F238E27FC236}">
                <a16:creationId xmlns:a16="http://schemas.microsoft.com/office/drawing/2014/main" id="{3BA30DDA-696A-8FA5-166A-2FE481AD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03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What is Discrete Mathematics – 6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7651" name="Object 4">
            <a:extLst>
              <a:ext uri="{FF2B5EF4-FFF2-40B4-BE49-F238E27FC236}">
                <a16:creationId xmlns:a16="http://schemas.microsoft.com/office/drawing/2014/main" id="{7CCC119D-8287-58C3-6DFF-8619B5AF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>
            <a:extLst>
              <a:ext uri="{FF2B5EF4-FFF2-40B4-BE49-F238E27FC236}">
                <a16:creationId xmlns:a16="http://schemas.microsoft.com/office/drawing/2014/main" id="{BB068FE9-3ABF-CCEF-3BB5-58561346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F45E40-8D01-834C-AA28-8C7889FFAB9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46BC56CC-16E4-44BF-7CA8-6C03445D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20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Logic – 7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8675" name="Object 4">
            <a:extLst>
              <a:ext uri="{FF2B5EF4-FFF2-40B4-BE49-F238E27FC236}">
                <a16:creationId xmlns:a16="http://schemas.microsoft.com/office/drawing/2014/main" id="{B800F18C-BBDE-91CF-B6B6-A4DB492D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5A1B-2003-DA8C-EEAD-C459F5CD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D0AC-6352-C2B5-7AED-77E5D936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/>
              <a:t>Definition</a:t>
            </a:r>
            <a:r>
              <a:rPr lang="en-AU" sz="2800" dirty="0"/>
              <a:t>: Logic is the study of reasoning, specifically the principles of valid inference and correct reasoning.</a:t>
            </a:r>
          </a:p>
          <a:p>
            <a:r>
              <a:rPr lang="en-AU" sz="2800" b="1" dirty="0"/>
              <a:t>Branches of Logic</a:t>
            </a:r>
            <a:r>
              <a:rPr lang="en-AU" sz="2800" dirty="0"/>
              <a:t>:</a:t>
            </a:r>
          </a:p>
          <a:p>
            <a:pPr lvl="1"/>
            <a:r>
              <a:rPr lang="en-AU" sz="2400" b="1" dirty="0"/>
              <a:t>Propositional Logic</a:t>
            </a:r>
            <a:endParaRPr lang="en-AU" sz="2400" dirty="0"/>
          </a:p>
          <a:p>
            <a:pPr lvl="1"/>
            <a:r>
              <a:rPr lang="en-AU" sz="2400" b="1" dirty="0"/>
              <a:t>Predicate Logic</a:t>
            </a:r>
            <a:endParaRPr lang="en-AU" sz="2400" dirty="0"/>
          </a:p>
          <a:p>
            <a:r>
              <a:rPr lang="en-AU" sz="2800" b="1" dirty="0"/>
              <a:t>Importance in Computer Science</a:t>
            </a:r>
            <a:r>
              <a:rPr lang="en-AU" sz="2800" dirty="0"/>
              <a:t>:</a:t>
            </a:r>
          </a:p>
          <a:p>
            <a:pPr lvl="1"/>
            <a:r>
              <a:rPr lang="en-AU" sz="2400" dirty="0"/>
              <a:t>Forms the foundation of algorithms, databases, programming languages, artificial intelligence, and verification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EBE0-811B-F2A3-FCAB-592D2E00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9B555-0E45-5044-868C-B1BB697162D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3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B4BB-5D80-F124-08DC-099022DA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Propositional Logic (Propositional Calculus)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F7A7-DB4A-1EC3-F12A-C6B6B277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800" b="1" dirty="0"/>
              <a:t>Definition</a:t>
            </a:r>
            <a:r>
              <a:rPr lang="en-AU" sz="2800" dirty="0"/>
              <a:t>: Propositional logic deals with statements (propositions) that are either true or false, and the logical operations that can be applied to them.</a:t>
            </a:r>
          </a:p>
          <a:p>
            <a:r>
              <a:rPr lang="en-AU" sz="2800" b="1" dirty="0"/>
              <a:t>Basic Components</a:t>
            </a:r>
            <a:r>
              <a:rPr lang="en-AU" sz="2800" dirty="0"/>
              <a:t>:</a:t>
            </a:r>
          </a:p>
          <a:p>
            <a:pPr lvl="1"/>
            <a:r>
              <a:rPr lang="en-AU" sz="2400" b="1" dirty="0"/>
              <a:t>Propositions</a:t>
            </a:r>
            <a:r>
              <a:rPr lang="en-AU" sz="2400" dirty="0"/>
              <a:t>: Statements that are either true or false.</a:t>
            </a:r>
          </a:p>
          <a:p>
            <a:pPr lvl="1"/>
            <a:r>
              <a:rPr lang="en-AU" sz="2400" b="1" dirty="0"/>
              <a:t>Logical Connectives</a:t>
            </a:r>
            <a:r>
              <a:rPr lang="en-AU" sz="2400" dirty="0"/>
              <a:t>: Operations that combine propositions.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BD25-A9FB-C256-308D-3BAB567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9B555-0E45-5044-868C-B1BB697162D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011D6222-43A5-CAD3-3BA3-90393D4F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A0CF2-35B5-F64C-96A1-C0D987E518A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912F7520-DDE1-512C-4FB5-C122FE9A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605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Statement – 8a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9699" name="Object 4">
            <a:extLst>
              <a:ext uri="{FF2B5EF4-FFF2-40B4-BE49-F238E27FC236}">
                <a16:creationId xmlns:a16="http://schemas.microsoft.com/office/drawing/2014/main" id="{436A3B41-8805-1326-FA5E-BF3DD851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970B02A7-D5D8-FB69-5415-847DA816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61ADFD-2B87-A34A-B906-33C0BBEECC9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50C48911-CBA4-0112-1E5D-26713428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224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Examples – 8b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0723" name="Object 4">
            <a:extLst>
              <a:ext uri="{FF2B5EF4-FFF2-40B4-BE49-F238E27FC236}">
                <a16:creationId xmlns:a16="http://schemas.microsoft.com/office/drawing/2014/main" id="{EC5EA926-86E2-D425-6D12-3938D6CE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2C873365-B4FF-BEB8-09B0-B7C8484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439319-659F-794E-8345-5399C425FA2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6662CCD0-4C46-B9A0-EB46-46892FF74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605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Truth Values of Propositions – 8c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1747" name="Object 4">
            <a:extLst>
              <a:ext uri="{FF2B5EF4-FFF2-40B4-BE49-F238E27FC236}">
                <a16:creationId xmlns:a16="http://schemas.microsoft.com/office/drawing/2014/main" id="{2CA3F16C-24FE-FDF4-5949-565FC844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F8978A9-8B52-5437-1C8F-262A68DC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A3467E0-1568-494C-CA4C-EDDA9169F1B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What is Discrete Structure?</a:t>
            </a:r>
          </a:p>
          <a:p>
            <a:pPr eaLnBrk="1" hangingPunct="1"/>
            <a:r>
              <a:rPr lang="en-US" altLang="en-US" dirty="0"/>
              <a:t>Logic</a:t>
            </a:r>
          </a:p>
          <a:p>
            <a:pPr eaLnBrk="1" hangingPunct="1"/>
            <a:r>
              <a:rPr lang="en-US" altLang="en-US" dirty="0"/>
              <a:t>Propositional Logic</a:t>
            </a:r>
          </a:p>
          <a:p>
            <a:pPr eaLnBrk="1" hangingPunct="1"/>
            <a:r>
              <a:rPr lang="en-US" altLang="en-US" dirty="0"/>
              <a:t>Logical Connectives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0F363099-3508-7E2D-0C3D-0568DC4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84610C-8204-374D-9C66-85CFAF1F2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>
            <a:extLst>
              <a:ext uri="{FF2B5EF4-FFF2-40B4-BE49-F238E27FC236}">
                <a16:creationId xmlns:a16="http://schemas.microsoft.com/office/drawing/2014/main" id="{A118B1E0-9CEA-73A5-E908-33CA4B2F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CC6982-C8A6-DC40-94A4-B48A7C1F94E6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2770" name="Rectangle 5">
            <a:extLst>
              <a:ext uri="{FF2B5EF4-FFF2-40B4-BE49-F238E27FC236}">
                <a16:creationId xmlns:a16="http://schemas.microsoft.com/office/drawing/2014/main" id="{A6ACEA0A-47DE-DA07-7512-A54099C6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Examples – 9a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2771" name="Object 4">
            <a:extLst>
              <a:ext uri="{FF2B5EF4-FFF2-40B4-BE49-F238E27FC236}">
                <a16:creationId xmlns:a16="http://schemas.microsoft.com/office/drawing/2014/main" id="{4ABE73D5-90F5-4067-C3D4-81AF8B5D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9C7F0659-C6B3-9C39-973A-0E0F065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AE6AB9-FA82-A941-85B2-87F64E7A08E9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3794" name="Rectangle 9">
            <a:extLst>
              <a:ext uri="{FF2B5EF4-FFF2-40B4-BE49-F238E27FC236}">
                <a16:creationId xmlns:a16="http://schemas.microsoft.com/office/drawing/2014/main" id="{2CDA01F5-536C-ACEE-2E77-E176DF0D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87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Statements &amp; Truth Values – 9b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3795" name="Object 8">
            <a:extLst>
              <a:ext uri="{FF2B5EF4-FFF2-40B4-BE49-F238E27FC236}">
                <a16:creationId xmlns:a16="http://schemas.microsoft.com/office/drawing/2014/main" id="{D4FEC5ED-D353-2DAD-694B-9C57E82B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Text Box 7">
            <a:extLst>
              <a:ext uri="{FF2B5EF4-FFF2-40B4-BE49-F238E27FC236}">
                <a16:creationId xmlns:a16="http://schemas.microsoft.com/office/drawing/2014/main" id="{1628FDE7-E478-A2E1-1E12-601CC464A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733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4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/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52CC10DF-C7E0-8D5E-BE69-FF69DF2C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305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4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D2DEE10B-6C00-831B-078B-A2AC151D9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31813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4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/>
          </a:p>
        </p:txBody>
      </p:sp>
      <p:sp>
        <p:nvSpPr>
          <p:cNvPr id="33799" name="Text Box 4">
            <a:extLst>
              <a:ext uri="{FF2B5EF4-FFF2-40B4-BE49-F238E27FC236}">
                <a16:creationId xmlns:a16="http://schemas.microsoft.com/office/drawing/2014/main" id="{54691876-D117-B1B0-4CC2-B7BB516A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3654425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48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67198B12-E8C0-814E-308E-4A2D239F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4D46E0-F369-9845-9A3A-DCF38CFD4CB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4818" name="Rectangle 5">
            <a:extLst>
              <a:ext uri="{FF2B5EF4-FFF2-40B4-BE49-F238E27FC236}">
                <a16:creationId xmlns:a16="http://schemas.microsoft.com/office/drawing/2014/main" id="{89E83C0D-CF7E-96FE-646D-46324363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Not Propositions – 9c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4819" name="Object 4">
            <a:extLst>
              <a:ext uri="{FF2B5EF4-FFF2-40B4-BE49-F238E27FC236}">
                <a16:creationId xmlns:a16="http://schemas.microsoft.com/office/drawing/2014/main" id="{B802A780-F40E-87F9-4FB4-20B765E7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34656D4D-451C-FE14-45D8-8896F28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985A2F-AA7D-8647-9F89-D30DE905A54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B5A203-19E6-E012-732C-899FD54B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79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Rule – 10a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5843" name="Object 4">
            <a:extLst>
              <a:ext uri="{FF2B5EF4-FFF2-40B4-BE49-F238E27FC236}">
                <a16:creationId xmlns:a16="http://schemas.microsoft.com/office/drawing/2014/main" id="{1305A9E5-DDA3-BBAB-F14E-99634544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>
            <a:extLst>
              <a:ext uri="{FF2B5EF4-FFF2-40B4-BE49-F238E27FC236}">
                <a16:creationId xmlns:a16="http://schemas.microsoft.com/office/drawing/2014/main" id="{4A7B2F52-EFD8-2C0D-E106-277198DE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D4156-F72D-B241-9AC9-45E5D4CCFEBD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6866" name="Rectangle 5">
            <a:extLst>
              <a:ext uri="{FF2B5EF4-FFF2-40B4-BE49-F238E27FC236}">
                <a16:creationId xmlns:a16="http://schemas.microsoft.com/office/drawing/2014/main" id="{4DC083C9-8C03-D5DC-0989-EF897203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46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 – 10b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6867" name="Object 4">
            <a:extLst>
              <a:ext uri="{FF2B5EF4-FFF2-40B4-BE49-F238E27FC236}">
                <a16:creationId xmlns:a16="http://schemas.microsoft.com/office/drawing/2014/main" id="{FF6E1EA8-CA02-34B6-2F4B-D3BA451B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FE380444-A9AC-1E97-58AB-40D4084D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59BCD-69CF-894F-9824-3B854972F9E0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F95DFD0B-88D8-EC94-AA27-41411886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76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 – 10c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7891" name="Object 4">
            <a:extLst>
              <a:ext uri="{FF2B5EF4-FFF2-40B4-BE49-F238E27FC236}">
                <a16:creationId xmlns:a16="http://schemas.microsoft.com/office/drawing/2014/main" id="{485FEC53-581E-BDDF-2C1B-BC2190AE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>
            <a:extLst>
              <a:ext uri="{FF2B5EF4-FFF2-40B4-BE49-F238E27FC236}">
                <a16:creationId xmlns:a16="http://schemas.microsoft.com/office/drawing/2014/main" id="{711C72FB-829A-BD93-7C2B-BEC99439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2EDEC8-5C59-3945-8EA0-39A4722B067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8914" name="Rectangle 5">
            <a:extLst>
              <a:ext uri="{FF2B5EF4-FFF2-40B4-BE49-F238E27FC236}">
                <a16:creationId xmlns:a16="http://schemas.microsoft.com/office/drawing/2014/main" id="{5CBC3581-D46F-D7ED-1E5C-8519779E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Understanding Statements – 11c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8915" name="Object 4">
            <a:extLst>
              <a:ext uri="{FF2B5EF4-FFF2-40B4-BE49-F238E27FC236}">
                <a16:creationId xmlns:a16="http://schemas.microsoft.com/office/drawing/2014/main" id="{ECB6E65A-FFFA-5E27-8CA7-901A98E5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AF5320E3-B42E-B72C-E028-3E1E368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7A0D4C-6E71-E04B-A4B7-951C097FD34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5">
            <a:extLst>
              <a:ext uri="{FF2B5EF4-FFF2-40B4-BE49-F238E27FC236}">
                <a16:creationId xmlns:a16="http://schemas.microsoft.com/office/drawing/2014/main" id="{EDD8C7D9-9F42-74DB-68F0-1B16B4B0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 – 11b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9939" name="Object 4">
            <a:extLst>
              <a:ext uri="{FF2B5EF4-FFF2-40B4-BE49-F238E27FC236}">
                <a16:creationId xmlns:a16="http://schemas.microsoft.com/office/drawing/2014/main" id="{EE1DFD81-55AC-CC53-E8C9-8A419169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58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145841AC-525D-79B8-219A-49A4B3D2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D7BF7-D508-1B43-922E-2A8E86D555A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0962" name="Rectangle 5">
            <a:extLst>
              <a:ext uri="{FF2B5EF4-FFF2-40B4-BE49-F238E27FC236}">
                <a16:creationId xmlns:a16="http://schemas.microsoft.com/office/drawing/2014/main" id="{A5CDFAA5-8089-D4EA-BA1E-D7041853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58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Compound Statement – 12a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0963" name="Object 4">
            <a:extLst>
              <a:ext uri="{FF2B5EF4-FFF2-40B4-BE49-F238E27FC236}">
                <a16:creationId xmlns:a16="http://schemas.microsoft.com/office/drawing/2014/main" id="{1FCD37DD-1BF0-E81F-F1B9-D74E0422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339DE48B-816D-2316-53F9-B1008483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9CC7C-0E8C-2D44-9F57-8C3655F3BE42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878221F5-62A8-74A1-82AC-2A2C9997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Symbolic Representation – 13a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1987" name="Object 4">
            <a:extLst>
              <a:ext uri="{FF2B5EF4-FFF2-40B4-BE49-F238E27FC236}">
                <a16:creationId xmlns:a16="http://schemas.microsoft.com/office/drawing/2014/main" id="{9ED18894-1BE1-8F50-CE23-4F0C765B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B1F732A-FE88-14CE-5D06-323BE166A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372600" cy="1143000"/>
          </a:xfrm>
        </p:spPr>
        <p:txBody>
          <a:bodyPr/>
          <a:lstStyle/>
          <a:p>
            <a:r>
              <a:rPr lang="en-AU" altLang="en-US" b="1"/>
              <a:t>Introduction to Discrete Structures</a:t>
            </a:r>
            <a:endParaRPr lang="en-US" altLang="en-US" b="1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D8BCAD8-90B4-2553-D55D-3995BBDD9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AU" altLang="en-US" sz="2000" b="1"/>
              <a:t>Definition</a:t>
            </a:r>
            <a:r>
              <a:rPr lang="en-AU" altLang="en-US" sz="2000"/>
              <a:t>: Discrete structures refer to mathematical structures that are fundamentally discrete rather than continuous. They include sets, graphs, logic, functions, relations, etc.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Importance in Computer Science</a:t>
            </a:r>
            <a:r>
              <a:rPr lang="en-AU" altLang="en-US" sz="2000"/>
              <a:t>: Discrete structures are essential for understanding algorithms, data structures, computation, cryptography, databases, and more.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Applications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600"/>
              <a:t>Computer science</a:t>
            </a:r>
          </a:p>
          <a:p>
            <a:pPr lvl="1"/>
            <a:r>
              <a:rPr lang="en-AU" altLang="en-US" sz="1600"/>
              <a:t>Cryptography</a:t>
            </a:r>
          </a:p>
          <a:p>
            <a:pPr lvl="1"/>
            <a:r>
              <a:rPr lang="en-AU" altLang="en-US" sz="1600"/>
              <a:t>Algorithm design</a:t>
            </a:r>
          </a:p>
          <a:p>
            <a:pPr lvl="1"/>
            <a:r>
              <a:rPr lang="en-AU" altLang="en-US" sz="1600"/>
              <a:t>Networking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C730F4AE-EC0B-9BCE-8C8E-231E03913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521A5-8818-9C47-968B-61346FE4D68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786E-D264-C015-E048-52D345A4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Logical Connectives in Propositional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E338-8360-1DF2-1407-BC1DD8A9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b="1" dirty="0"/>
              <a:t>NOT ( ¬ )</a:t>
            </a:r>
            <a:r>
              <a:rPr lang="en-AU" sz="2000" dirty="0"/>
              <a:t>: Inverts the truth value of a proposition.</a:t>
            </a:r>
          </a:p>
          <a:p>
            <a:pPr lvl="1"/>
            <a:r>
              <a:rPr lang="en-AU" sz="1800" dirty="0"/>
              <a:t>Example: ¬P means if P is true, then ¬P is false, and vice versa.</a:t>
            </a:r>
          </a:p>
          <a:p>
            <a:pPr marL="457200" lvl="1" indent="0">
              <a:buNone/>
            </a:pPr>
            <a:endParaRPr lang="en-AU" sz="900" dirty="0"/>
          </a:p>
          <a:p>
            <a:pPr marL="0" indent="0">
              <a:buNone/>
            </a:pPr>
            <a:r>
              <a:rPr lang="en-AU" sz="2000" b="1" dirty="0"/>
              <a:t>AND ( ∧ )</a:t>
            </a:r>
            <a:r>
              <a:rPr lang="en-AU" sz="2000" dirty="0"/>
              <a:t>: Both propositions must be true.</a:t>
            </a:r>
          </a:p>
          <a:p>
            <a:pPr lvl="1"/>
            <a:r>
              <a:rPr lang="en-AU" sz="1800" dirty="0"/>
              <a:t>Example: P ∧ Q means both P and Q must be true.</a:t>
            </a:r>
          </a:p>
          <a:p>
            <a:pPr marL="457200" lvl="1" indent="0">
              <a:buNone/>
            </a:pPr>
            <a:endParaRPr lang="en-AU" sz="900" dirty="0"/>
          </a:p>
          <a:p>
            <a:pPr marL="0" indent="0">
              <a:buNone/>
            </a:pPr>
            <a:r>
              <a:rPr lang="en-AU" sz="2000" b="1" dirty="0"/>
              <a:t>OR ( ∨ )</a:t>
            </a:r>
            <a:r>
              <a:rPr lang="en-AU" sz="2000" dirty="0"/>
              <a:t>: At least one proposition must be true.</a:t>
            </a:r>
          </a:p>
          <a:p>
            <a:pPr lvl="1"/>
            <a:r>
              <a:rPr lang="en-AU" sz="1800" dirty="0"/>
              <a:t>Example: P ∨ Q means either P, Q, or both are true.</a:t>
            </a:r>
          </a:p>
          <a:p>
            <a:pPr marL="457200" lvl="1" indent="0">
              <a:buNone/>
            </a:pPr>
            <a:endParaRPr lang="en-AU" sz="900" dirty="0"/>
          </a:p>
          <a:p>
            <a:pPr marL="0" indent="0">
              <a:buNone/>
            </a:pPr>
            <a:r>
              <a:rPr lang="en-AU" sz="2000" b="1" dirty="0"/>
              <a:t>IMPLIES ( → )</a:t>
            </a:r>
            <a:r>
              <a:rPr lang="en-AU" sz="2000" dirty="0"/>
              <a:t>: If the first proposition is true, then the second must also be true.</a:t>
            </a:r>
          </a:p>
          <a:p>
            <a:pPr lvl="1"/>
            <a:r>
              <a:rPr lang="en-AU" sz="1800" dirty="0"/>
              <a:t>Example: P → Q means if P is true, Q must also be true.</a:t>
            </a:r>
          </a:p>
          <a:p>
            <a:pPr marL="457200" lvl="1" indent="0">
              <a:buNone/>
            </a:pPr>
            <a:endParaRPr lang="en-AU" sz="900" dirty="0"/>
          </a:p>
          <a:p>
            <a:pPr marL="0" indent="0">
              <a:buNone/>
            </a:pPr>
            <a:r>
              <a:rPr lang="en-AU" sz="2000" b="1" dirty="0"/>
              <a:t>IF AND ONLY IF ( ↔ )</a:t>
            </a:r>
            <a:r>
              <a:rPr lang="en-AU" sz="2000" dirty="0"/>
              <a:t>: Both propositions must either be true or false.</a:t>
            </a:r>
          </a:p>
          <a:p>
            <a:pPr lvl="1"/>
            <a:r>
              <a:rPr lang="en-AU" sz="1800" dirty="0"/>
              <a:t>Example: P ↔ Q means P and Q are either both true or both false.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1D6AB-77CF-8922-C3BD-03E4FE8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9B555-0E45-5044-868C-B1BB697162D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59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>
            <a:extLst>
              <a:ext uri="{FF2B5EF4-FFF2-40B4-BE49-F238E27FC236}">
                <a16:creationId xmlns:a16="http://schemas.microsoft.com/office/drawing/2014/main" id="{633D9CE0-7AE8-9A32-4A11-D161FE1A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7449DB-503D-AE4C-9CBF-51811A9DDEB5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72960A6E-96C1-F772-8A75-82D1653A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111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Logical Connectives – 14a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B7F47669-B71D-E9E8-A86A-E7CEBDD5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0F5E8D25-422F-3CB6-08A2-2D8942F2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F451FE-8BCA-C64F-9442-086907A94523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4034" name="Rectangle 5">
            <a:extLst>
              <a:ext uri="{FF2B5EF4-FFF2-40B4-BE49-F238E27FC236}">
                <a16:creationId xmlns:a16="http://schemas.microsoft.com/office/drawing/2014/main" id="{AD292265-BB54-725E-E9D4-C9AD0179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76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Examples – 14b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969E7AC6-5B55-29DE-2194-02DC40F2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1A896D70-B486-DDA9-7B69-B479661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822DE-6D8C-8940-9C88-2484B79DD0C4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5058" name="Rectangle 5">
            <a:extLst>
              <a:ext uri="{FF2B5EF4-FFF2-40B4-BE49-F238E27FC236}">
                <a16:creationId xmlns:a16="http://schemas.microsoft.com/office/drawing/2014/main" id="{EE4DE7BB-A791-37B0-2915-56700469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Translating from English to Symbols – 15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68C10584-437E-D91B-DBC5-04C3AA0A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9D67F86C-77B8-7724-0FD2-85B8B91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6BECF-0F29-1447-B364-D964B941BEB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6082" name="Rectangle 5">
            <a:extLst>
              <a:ext uri="{FF2B5EF4-FFF2-40B4-BE49-F238E27FC236}">
                <a16:creationId xmlns:a16="http://schemas.microsoft.com/office/drawing/2014/main" id="{3603C90B-5705-6D6F-544A-055B9CC2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58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Translating from English to Symbols – 16a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C30E245A-F374-BB29-D6C9-84CD5916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>
            <a:extLst>
              <a:ext uri="{FF2B5EF4-FFF2-40B4-BE49-F238E27FC236}">
                <a16:creationId xmlns:a16="http://schemas.microsoft.com/office/drawing/2014/main" id="{C16A689F-7C5C-DE50-A5E3-40335166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0ACA5-4563-C843-BAB0-F10952A722A0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47106" name="Rectangle 5">
            <a:extLst>
              <a:ext uri="{FF2B5EF4-FFF2-40B4-BE49-F238E27FC236}">
                <a16:creationId xmlns:a16="http://schemas.microsoft.com/office/drawing/2014/main" id="{AA931842-5C81-F646-D691-6891ED73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76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Translating from English to Symbols – 16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4052E9D8-BC0E-3C44-E5CC-40A5FAE8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B713AB48-2D81-7C13-2EFA-9092D73B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4223EB-D5E5-C44F-9441-3D95FCC3BE49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477831B1-109C-8968-6818-73CF676E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76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Translating from English to Symbols – 17a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9FAD4957-BB0F-7CB7-1704-CC11EB8F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>
            <a:extLst>
              <a:ext uri="{FF2B5EF4-FFF2-40B4-BE49-F238E27FC236}">
                <a16:creationId xmlns:a16="http://schemas.microsoft.com/office/drawing/2014/main" id="{BF7093B8-4060-9AF1-ED23-2CEBDA58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923FC-2F76-5144-ABD8-EE068D1B30B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49154" name="Rectangle 5">
            <a:extLst>
              <a:ext uri="{FF2B5EF4-FFF2-40B4-BE49-F238E27FC236}">
                <a16:creationId xmlns:a16="http://schemas.microsoft.com/office/drawing/2014/main" id="{0FE52DC8-9B92-FB9A-09F9-2F489449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Translating from English to Symbols – 17b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39DD2CCB-7C70-52BF-C2D3-973072DD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409BCDCC-72CC-EC8F-97DD-FE60F76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BB9BA7-E59F-E14B-8510-0A524DB09CED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282D1DEC-8DD6-E7E1-518A-2D8CE121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Negation – 19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D888D665-B27A-45E5-0FBD-F00E2E4C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>
            <a:extLst>
              <a:ext uri="{FF2B5EF4-FFF2-40B4-BE49-F238E27FC236}">
                <a16:creationId xmlns:a16="http://schemas.microsoft.com/office/drawing/2014/main" id="{32D591CC-E0DB-8899-403B-EB200419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58E41E-4782-074C-B48D-A8CEB535E67C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1202" name="Rectangle 5">
            <a:extLst>
              <a:ext uri="{FF2B5EF4-FFF2-40B4-BE49-F238E27FC236}">
                <a16:creationId xmlns:a16="http://schemas.microsoft.com/office/drawing/2014/main" id="{448D4074-FB16-34C9-EAFA-E16802FB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28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Truth Table for ~p – 20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ECE7DBC5-A236-A2FD-8A08-AC907233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A8444F3-A26A-3C63-CC39-03283BFB6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solved using Discrete Mathematics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01BE43D-79E4-0ADB-8651-C0FD7D7F7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208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How many ways are there to choose a valid password on a computer system?</a:t>
            </a:r>
          </a:p>
          <a:p>
            <a:r>
              <a:rPr lang="en-US" altLang="en-US" sz="2800"/>
              <a:t>What is the probability of winning a lottery?</a:t>
            </a:r>
          </a:p>
          <a:p>
            <a:r>
              <a:rPr lang="en-US" altLang="en-US" sz="2800"/>
              <a:t>Is there a link between two computers in a network?</a:t>
            </a:r>
          </a:p>
          <a:p>
            <a:r>
              <a:rPr lang="en-US" altLang="en-US" sz="2800"/>
              <a:t>How can I identify spam e-mail messages?</a:t>
            </a:r>
          </a:p>
          <a:p>
            <a:r>
              <a:rPr lang="en-US" altLang="en-US" sz="2800"/>
              <a:t>How can I encrypt a message so that no unintended recipient can read it?</a:t>
            </a:r>
          </a:p>
          <a:p>
            <a:r>
              <a:rPr lang="en-US" altLang="en-US" sz="2800"/>
              <a:t>How many valid Internet addresses are there?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143A164E-F3A1-EB0F-BCFF-C8EC7A662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40F82-BFEB-6F4B-BB5D-6664532DACA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7288DEDF-9C66-B17B-1170-4400C24F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E1252-9A84-0E41-B9E6-F16F7608E89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2226" name="Rectangle 6">
            <a:extLst>
              <a:ext uri="{FF2B5EF4-FFF2-40B4-BE49-F238E27FC236}">
                <a16:creationId xmlns:a16="http://schemas.microsoft.com/office/drawing/2014/main" id="{740CA48F-0950-9313-C50B-C6FEA5DF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Conjunction – 21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2227" name="Picture 5">
            <a:extLst>
              <a:ext uri="{FF2B5EF4-FFF2-40B4-BE49-F238E27FC236}">
                <a16:creationId xmlns:a16="http://schemas.microsoft.com/office/drawing/2014/main" id="{C6580FCC-97AD-E2BC-1306-55A76622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B78EDD3C-2EF9-0142-5FF9-B318ED10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6184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3">
            <a:extLst>
              <a:ext uri="{FF2B5EF4-FFF2-40B4-BE49-F238E27FC236}">
                <a16:creationId xmlns:a16="http://schemas.microsoft.com/office/drawing/2014/main" id="{B46751F0-1BBF-50CC-9DBB-CDEC5B1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35095-A714-754D-B43F-3CC161B7B3DA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3250" name="Rectangle 5">
            <a:extLst>
              <a:ext uri="{FF2B5EF4-FFF2-40B4-BE49-F238E27FC236}">
                <a16:creationId xmlns:a16="http://schemas.microsoft.com/office/drawing/2014/main" id="{9D390167-BD65-1EF3-EF01-91BDB289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111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Truth Table for p ^ q – 22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FC7D25BB-1903-85BE-A6C8-1A8C2A37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236E7DB6-6FB4-1058-4473-FAD7B159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A9D8FB-328F-5E47-A9F8-0407B1DF42EC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D03B9285-76F3-39F3-2B34-2A8CE5F9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Disjunction – 23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1EFD7685-AA6E-0AF5-9443-D1A3C56D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92D1E573-BE72-CB60-2CF8-84512569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9E3088-85CD-924E-9E83-4E408DF02DA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5298" name="Rectangle 5">
            <a:extLst>
              <a:ext uri="{FF2B5EF4-FFF2-40B4-BE49-F238E27FC236}">
                <a16:creationId xmlns:a16="http://schemas.microsoft.com/office/drawing/2014/main" id="{E6C79D0F-093E-E9AA-1E61-4DDCD700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7463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Truth Table for p  q – 15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ACE1BC0A-53BE-C268-CEF9-F26AE4E6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CD2ED1-1797-4F76-9B07-71C95F8D1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solved using Discrete Mathematics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677AAF8-E196-0077-4912-DD91E9493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700"/>
              <a:t>What is the shortest path between two cities using a transportation system?</a:t>
            </a:r>
          </a:p>
          <a:p>
            <a:r>
              <a:rPr lang="en-US" altLang="en-US" sz="2700"/>
              <a:t>How can a list of integers be sorted so that the integers are in increasing order?</a:t>
            </a:r>
          </a:p>
          <a:p>
            <a:r>
              <a:rPr lang="en-US" altLang="en-US" sz="2700"/>
              <a:t>How many steps are required to do such a sorting?</a:t>
            </a:r>
          </a:p>
          <a:p>
            <a:r>
              <a:rPr lang="en-US" altLang="en-US" sz="2700"/>
              <a:t>How can it be proved that a sorting algorithm correctly sorts a list?</a:t>
            </a:r>
          </a:p>
          <a:p>
            <a:r>
              <a:rPr lang="en-US" altLang="en-US" sz="2700"/>
              <a:t>How can a circuit that adds two integers be designed?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F9308BD6-8000-7BAF-F285-3A7BA45D9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7E478-3816-7D40-97D5-49BC64E5880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FB04F90-A3CE-B02C-2746-1A487A0D8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Key Concepts in Discrete Structures</a:t>
            </a:r>
            <a:endParaRPr lang="en-US" altLang="en-US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B111A7F1-56AF-30DD-3514-A866D95A7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sz="2400" b="1"/>
              <a:t>Sets</a:t>
            </a:r>
            <a:r>
              <a:rPr lang="en-AU" altLang="en-US" sz="2400"/>
              <a:t>: A collection of distinct objects.</a:t>
            </a:r>
          </a:p>
          <a:p>
            <a:r>
              <a:rPr lang="en-AU" altLang="en-US" sz="2400" b="1"/>
              <a:t>Functions</a:t>
            </a:r>
            <a:r>
              <a:rPr lang="en-AU" altLang="en-US" sz="2400"/>
              <a:t>: A relationship between two sets, associating each element of the first set to exactly one element of the second set.</a:t>
            </a:r>
          </a:p>
          <a:p>
            <a:r>
              <a:rPr lang="en-AU" altLang="en-US" sz="2400" b="1"/>
              <a:t>Relations</a:t>
            </a:r>
            <a:r>
              <a:rPr lang="en-AU" altLang="en-US" sz="2400"/>
              <a:t>: A set of ordered pairs defining how elements in one set are related to another set.</a:t>
            </a:r>
          </a:p>
          <a:p>
            <a:r>
              <a:rPr lang="en-AU" altLang="en-US" sz="2400" b="1"/>
              <a:t>Graphs</a:t>
            </a:r>
            <a:r>
              <a:rPr lang="en-AU" altLang="en-US" sz="2400"/>
              <a:t>: A collection of vertices and edges connecting pairs of vertices, used to represent relationships between objects.</a:t>
            </a:r>
          </a:p>
          <a:p>
            <a:r>
              <a:rPr lang="en-AU" altLang="en-US" sz="2400" b="1"/>
              <a:t>Combinatorics</a:t>
            </a:r>
            <a:r>
              <a:rPr lang="en-AU" altLang="en-US" sz="2400"/>
              <a:t>: Study of counting, arrangement, and combination of objects.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F5BCEB5D-43D0-D9AD-7F95-7C2EB6816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1F3170-AA43-7F45-ABAA-9A19A08A07B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6931F3D-6CFC-EF26-0BAE-40ED1ED45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Mathematical Reasoning</a:t>
            </a:r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070F8BF-FD98-EFBA-6046-5EBE3E554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AU" altLang="en-US" sz="2800"/>
              <a:t>Mathematical reasoning is the process of deriving conclusions from axioms or previously established results using logical steps.</a:t>
            </a:r>
          </a:p>
          <a:p>
            <a:pPr marL="0" indent="0">
              <a:buFontTx/>
              <a:buNone/>
            </a:pPr>
            <a:endParaRPr lang="en-AU" altLang="en-US" sz="1200" b="1"/>
          </a:p>
          <a:p>
            <a:pPr marL="0" indent="0">
              <a:buFontTx/>
              <a:buNone/>
            </a:pPr>
            <a:r>
              <a:rPr lang="en-AU" altLang="en-US" sz="2800" b="1"/>
              <a:t>Types of Reasoning</a:t>
            </a:r>
            <a:r>
              <a:rPr lang="en-AU" altLang="en-US" sz="2800"/>
              <a:t>:</a:t>
            </a:r>
          </a:p>
          <a:p>
            <a:pPr lvl="1"/>
            <a:r>
              <a:rPr lang="en-AU" altLang="en-US" sz="2000" b="1"/>
              <a:t>Inductive Reasoning</a:t>
            </a:r>
            <a:r>
              <a:rPr lang="en-AU" altLang="en-US" sz="2000"/>
              <a:t>: Making generalizations based on specific observations (e.g., observing a pattern and hypothesizing it will continue).</a:t>
            </a:r>
          </a:p>
          <a:p>
            <a:pPr lvl="1"/>
            <a:r>
              <a:rPr lang="en-AU" altLang="en-US" sz="2000" b="1"/>
              <a:t>Deductive Reasoning</a:t>
            </a:r>
            <a:r>
              <a:rPr lang="en-AU" altLang="en-US" sz="2000"/>
              <a:t>: Deriving specific results based on general principles or axioms (e.g., using theorems to prove a statement).</a:t>
            </a:r>
          </a:p>
          <a:p>
            <a:pPr lvl="1"/>
            <a:r>
              <a:rPr lang="en-AU" altLang="en-US" sz="2000" b="1"/>
              <a:t>Abductive Reasoning</a:t>
            </a:r>
            <a:r>
              <a:rPr lang="en-AU" altLang="en-US" sz="2000"/>
              <a:t>: Inferring the best explanation for the observed facts.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57837FA8-A57A-824C-18DF-EA46209F4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7FB89D-D7CA-474F-8130-DFD0290AE5B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64E7DA54-4F5F-485A-8C1D-F0064F57D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Inductive Reasoning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7020F52C-2D82-F07F-BD1A-4EC42BD66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AU" altLang="en-US" sz="2000" b="1"/>
              <a:t>Example 1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800" b="1"/>
              <a:t>Observation</a:t>
            </a:r>
            <a:r>
              <a:rPr lang="en-AU" altLang="en-US" sz="1800"/>
              <a:t>: Every time I’ve seen a black cat, it has been in a house.</a:t>
            </a:r>
          </a:p>
          <a:p>
            <a:pPr lvl="1"/>
            <a:r>
              <a:rPr lang="en-AU" altLang="en-US" sz="1800" b="1"/>
              <a:t>Generalization</a:t>
            </a:r>
            <a:r>
              <a:rPr lang="en-AU" altLang="en-US" sz="1800"/>
              <a:t>: Therefore, I hypothesize that all black cats live in houses.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Example 2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800" b="1"/>
              <a:t>Observation</a:t>
            </a:r>
            <a:r>
              <a:rPr lang="en-AU" altLang="en-US" sz="1800"/>
              <a:t>: The sun has risen in the east every day of my life.</a:t>
            </a:r>
          </a:p>
          <a:p>
            <a:pPr lvl="1"/>
            <a:r>
              <a:rPr lang="en-AU" altLang="en-US" sz="1800" b="1"/>
              <a:t>Generalization</a:t>
            </a:r>
            <a:r>
              <a:rPr lang="en-AU" altLang="en-US" sz="1800"/>
              <a:t>: Therefore, I infer that the sun always rises in the east.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Example 3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800" b="1"/>
              <a:t>Observation</a:t>
            </a:r>
            <a:r>
              <a:rPr lang="en-AU" altLang="en-US" sz="1800"/>
              <a:t>: Every time I’ve had pizza at this restaurant, it’s been delicious.</a:t>
            </a:r>
          </a:p>
          <a:p>
            <a:pPr lvl="1"/>
            <a:r>
              <a:rPr lang="en-AU" altLang="en-US" sz="1800" b="1"/>
              <a:t>Generalization</a:t>
            </a:r>
            <a:r>
              <a:rPr lang="en-AU" altLang="en-US" sz="1800"/>
              <a:t>: Therefore, I conclude that all pizzas from this restaurant are delicious.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E8F5CD03-DFBD-C356-A2B1-810796EE7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7A09F-690D-5248-9F6D-17CEB44B8C2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19EDF4C8-E4F3-B7FC-341C-51B9C1D8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Deductive Reasoning</a:t>
            </a:r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830835E7-186F-E170-5DDC-08F3789E8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AU" altLang="en-US" sz="2000" b="1"/>
              <a:t>Example 1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600" b="1"/>
              <a:t>General Principle</a:t>
            </a:r>
            <a:r>
              <a:rPr lang="en-AU" altLang="en-US" sz="1600"/>
              <a:t>: All humans are mortal. (Premise 1)</a:t>
            </a:r>
          </a:p>
          <a:p>
            <a:pPr lvl="1"/>
            <a:r>
              <a:rPr lang="en-AU" altLang="en-US" sz="1600" b="1"/>
              <a:t>Specific Case</a:t>
            </a:r>
            <a:r>
              <a:rPr lang="en-AU" altLang="en-US" sz="1600"/>
              <a:t>: Socrates is a human. (Premise 2)</a:t>
            </a:r>
          </a:p>
          <a:p>
            <a:pPr lvl="1"/>
            <a:r>
              <a:rPr lang="en-AU" altLang="en-US" sz="1600" b="1"/>
              <a:t>Conclusion</a:t>
            </a:r>
            <a:r>
              <a:rPr lang="en-AU" altLang="en-US" sz="1600"/>
              <a:t>: Therefore, Socrates is mortal.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Example 2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600" b="1"/>
              <a:t>General Principle</a:t>
            </a:r>
            <a:r>
              <a:rPr lang="en-AU" altLang="en-US" sz="1600"/>
              <a:t>: If it rains, the ground gets wet. (Premise 1)</a:t>
            </a:r>
          </a:p>
          <a:p>
            <a:pPr lvl="1"/>
            <a:r>
              <a:rPr lang="en-AU" altLang="en-US" sz="1600" b="1"/>
              <a:t>Specific Case</a:t>
            </a:r>
            <a:r>
              <a:rPr lang="en-AU" altLang="en-US" sz="1600"/>
              <a:t>: It is raining. (Premise 2)</a:t>
            </a:r>
          </a:p>
          <a:p>
            <a:pPr lvl="1"/>
            <a:r>
              <a:rPr lang="en-AU" altLang="en-US" sz="1600" b="1"/>
              <a:t>Conclusion</a:t>
            </a:r>
            <a:r>
              <a:rPr lang="en-AU" altLang="en-US" sz="1600"/>
              <a:t>: Therefore, the ground will be wet.</a:t>
            </a:r>
          </a:p>
          <a:p>
            <a:pPr marL="0" indent="0">
              <a:buFontTx/>
              <a:buNone/>
            </a:pPr>
            <a:endParaRPr lang="en-AU" altLang="en-US" sz="2000" b="1"/>
          </a:p>
          <a:p>
            <a:pPr marL="0" indent="0">
              <a:buFontTx/>
              <a:buNone/>
            </a:pPr>
            <a:r>
              <a:rPr lang="en-AU" altLang="en-US" sz="2000" b="1"/>
              <a:t>Example 3</a:t>
            </a:r>
            <a:r>
              <a:rPr lang="en-AU" altLang="en-US" sz="2000"/>
              <a:t>:</a:t>
            </a:r>
          </a:p>
          <a:p>
            <a:pPr lvl="1"/>
            <a:r>
              <a:rPr lang="en-AU" altLang="en-US" sz="1600" b="1"/>
              <a:t>General Principle</a:t>
            </a:r>
            <a:r>
              <a:rPr lang="en-AU" altLang="en-US" sz="1600"/>
              <a:t>: All squares are rectangles. (Premise 1)</a:t>
            </a:r>
          </a:p>
          <a:p>
            <a:pPr lvl="1"/>
            <a:r>
              <a:rPr lang="en-AU" altLang="en-US" sz="1600" b="1"/>
              <a:t>Specific Case</a:t>
            </a:r>
            <a:r>
              <a:rPr lang="en-AU" altLang="en-US" sz="1600"/>
              <a:t>: This shape is a square. (Premise 2)</a:t>
            </a:r>
          </a:p>
          <a:p>
            <a:pPr lvl="1"/>
            <a:r>
              <a:rPr lang="en-AU" altLang="en-US" sz="1600" b="1"/>
              <a:t>Conclusion</a:t>
            </a:r>
            <a:r>
              <a:rPr lang="en-AU" altLang="en-US" sz="1600"/>
              <a:t>: Therefore, this shape is a rectangle.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D3FD32BB-2D4E-4EA1-D2F8-16A1E6B37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4C8AE-2969-0940-82EA-BF46FC86EB4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119</TotalTime>
  <Words>1236</Words>
  <Application>Microsoft Macintosh PowerPoint</Application>
  <PresentationFormat>On-screen Show (4:3)</PresentationFormat>
  <Paragraphs>195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Default Design</vt:lpstr>
      <vt:lpstr>Bitmap Image</vt:lpstr>
      <vt:lpstr>Discrete Structure Introduction</vt:lpstr>
      <vt:lpstr>Topics</vt:lpstr>
      <vt:lpstr>Introduction to Discrete Structures</vt:lpstr>
      <vt:lpstr>Problems solved using Discrete Mathematics</vt:lpstr>
      <vt:lpstr>Problems solved using Discrete Mathematics</vt:lpstr>
      <vt:lpstr>Key Concepts in Discrete Structures</vt:lpstr>
      <vt:lpstr>Mathematical Reasoning</vt:lpstr>
      <vt:lpstr>Inductive Reasoning</vt:lpstr>
      <vt:lpstr>Deductive Reasoning</vt:lpstr>
      <vt:lpstr>Abductive Reasoning</vt:lpstr>
      <vt:lpstr>PowerPoint Presentation</vt:lpstr>
      <vt:lpstr>PowerPoint Presentation</vt:lpstr>
      <vt:lpstr>PowerPoint Presentation</vt:lpstr>
      <vt:lpstr>PowerPoint Presentation</vt:lpstr>
      <vt:lpstr>Logic</vt:lpstr>
      <vt:lpstr>Propositional Logic (Propositional Calculus)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Logical Connectives in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Nazir</dc:creator>
  <cp:lastModifiedBy>rafiullah khan</cp:lastModifiedBy>
  <cp:revision>59</cp:revision>
  <dcterms:created xsi:type="dcterms:W3CDTF">2007-10-05T08:50:01Z</dcterms:created>
  <dcterms:modified xsi:type="dcterms:W3CDTF">2025-09-14T13:03:46Z</dcterms:modified>
</cp:coreProperties>
</file>