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362" r:id="rId10"/>
    <p:sldId id="363" r:id="rId11"/>
    <p:sldId id="364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5"/>
    <p:restoredTop sz="94724"/>
  </p:normalViewPr>
  <p:slideViewPr>
    <p:cSldViewPr snapToGrid="0">
      <p:cViewPr varScale="1">
        <p:scale>
          <a:sx n="100" d="100"/>
          <a:sy n="100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4BBC-7823-C9F6-74F8-78A670515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EB97D-FEF4-BD2F-7DE9-930E11D91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CF58-D145-55CE-07F8-F2D53AE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F08-8608-74D6-2192-E4E3DA43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74702-EE48-0623-5422-3FA5BF55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41AE-12F2-F0DE-3146-1E17F298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E830-CE1C-F77B-81A8-200BCFDDA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17223-7607-A60B-B581-971101AF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A5DC-E847-F5EF-E850-2EB33CC44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C41B-0960-7AE6-C67E-A333B966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8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82698-FC85-22F7-108E-A0A913B00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570F7-2677-9B85-DDBF-FD1F1485A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E805-AF72-770E-3A4E-89A12D5D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961C-34BA-652C-05A6-906B2A0B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2A9C-A4AA-0BA5-3B29-6FAEC1D0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2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A3E3-0AA9-3E3E-18BD-F2C881F1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8FE1-0B24-6757-5750-A3E5CAC6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A4FB-D2FE-0994-66FB-6A86A5A6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4C82E-AA9E-CB7C-2917-94F2385D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2071C-44A8-9962-7BE8-45911A38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5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0983-3A1A-31A6-8F4E-1D35DCAA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9A247-695C-406B-D9EC-335606BA9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67AF9-EB16-2209-1EDC-2FE2E765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EAA9-E6CD-CB88-5409-20B39169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373A-9A52-54DA-D208-A3C1D80D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3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2AB5-615F-2BDE-8CDE-B0946207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8437-8FD5-EFF7-B704-B1BE3D38F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EB08D-29C1-05B1-BE93-CCA834894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7ABE-0C44-64F5-FFA1-9412467E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D290D-D354-C210-6027-E79DE1CF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F9379-97F0-077D-B2DF-FEB7E129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3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0279-8586-66E3-1AA3-A3811B9B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12102-40EA-7E04-D967-91CB1AEF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4AA2D-4B11-53B9-07B9-573090BB1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3C1C9-34F6-0DFD-95F0-BCE6B57CF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7BFB3-52D0-C8DF-42A4-075666487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E0906-96AA-F1D9-616C-47A734B9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D2DEA-092F-1176-7167-EEC1ED81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32B65-ADB9-FD7F-9875-965A30F1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5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A0F3-D854-0AD0-1BAA-7A3EBDE7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BBC6C-DAE4-42D4-AE1E-5E394C80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3C96E-FD65-6984-A287-EB30A821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3967E-3ACA-43DA-2D1F-F70B86EA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D5452-F34E-CF6A-8A5B-A974A422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4EDB9-B10D-FF27-1C07-30A4BEC2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D56B1-9BE3-2748-1E44-45EC192F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BCEE-9598-6A3C-A035-AAE0B90D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CC29-8832-82DF-3869-9BE9C8B3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6B217-1AA7-6AC3-5CD5-0EF136E64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FB6C-DF03-0F38-63C6-90E7C49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3924C-225A-6DA6-5AC7-D1FC1C34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BDD8-AF5F-99A7-31F6-5E45BC23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3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380D-15B1-E290-0A0A-E6251A50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D19C-B832-27D2-288E-B59CE7EFB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513EF-8B53-BA2C-FDA8-D0C249B15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23561-2BB3-2A1F-5CFB-840A962F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9ED2-ECA2-D2A7-FC3A-EFA47D24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CFB79-6A77-0655-F513-3EB44B7F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30B4A-07E5-2A32-A893-102BCCAD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29190-BD3B-47F3-E9D6-F12F8B292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75FC-7B43-F467-5F20-EB556F2E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E99FD-12DC-6344-9F4C-CC2F29DBFCCD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01A2-8C02-03E9-3462-AB7CA794B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1990-722B-20D0-109A-527C2BB30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411AE-6DFF-4C40-B463-375EE1238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fiyz.github.io/courses/Algorithms/algo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7D5D-0AD1-3712-B662-24C5C67D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>
            <a:normAutofit/>
          </a:bodyPr>
          <a:lstStyle/>
          <a:p>
            <a:r>
              <a:rPr lang="en-US" dirty="0"/>
              <a:t>Design and Analysis of Algorithms</a:t>
            </a:r>
            <a:br>
              <a:rPr lang="en-US" dirty="0"/>
            </a:br>
            <a:br>
              <a:rPr lang="en-US" dirty="0"/>
            </a:br>
            <a:r>
              <a:rPr lang="en-AU" dirty="0"/>
              <a:t>Iterative </a:t>
            </a:r>
            <a:r>
              <a:rPr lang="en-US" dirty="0"/>
              <a:t>Algorithms </a:t>
            </a:r>
            <a:r>
              <a:rPr lang="en-AU" dirty="0"/>
              <a:t>Complexity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D2DA6-25B9-C648-81CC-551E422ED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7683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sz="3300" b="1" dirty="0"/>
              <a:t>Dr Rafiullah Khan</a:t>
            </a:r>
          </a:p>
          <a:p>
            <a:r>
              <a:rPr lang="en-US" dirty="0"/>
              <a:t>Senior Lecturer ICS/IT</a:t>
            </a:r>
          </a:p>
          <a:p>
            <a:r>
              <a:rPr lang="en-US" dirty="0"/>
              <a:t>The University of Agriculture Peshawar, Pakistan</a:t>
            </a:r>
          </a:p>
          <a:p>
            <a:endParaRPr lang="en-US" dirty="0"/>
          </a:p>
          <a:p>
            <a:r>
              <a:rPr lang="en-US" dirty="0"/>
              <a:t>For resources, please visit: </a:t>
            </a:r>
            <a:r>
              <a:rPr lang="en-US" dirty="0">
                <a:hlinkClick r:id="rId2"/>
              </a:rPr>
              <a:t>https://rafiyz.github.io/courses/Algorithms/algo.htm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299B-586E-C8E8-D9F3-5971D7CB5CA7}"/>
              </a:ext>
            </a:extLst>
          </p:cNvPr>
          <p:cNvSpPr txBox="1"/>
          <p:nvPr/>
        </p:nvSpPr>
        <p:spPr>
          <a:xfrm>
            <a:off x="3048000" y="3639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Week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5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aqadir@jinnah.edu.pk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195391"/>
            <a:ext cx="8735684" cy="336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890587"/>
          </a:xfrm>
        </p:spPr>
        <p:txBody>
          <a:bodyPr/>
          <a:lstStyle/>
          <a:p>
            <a:r>
              <a:rPr lang="en-US" dirty="0"/>
              <a:t>Assignment:  Algorithm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A22F-9240-CA68-BB84-65AE2897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122"/>
            <a:ext cx="10515600" cy="1325563"/>
          </a:xfrm>
        </p:spPr>
        <p:txBody>
          <a:bodyPr/>
          <a:lstStyle/>
          <a:p>
            <a:r>
              <a:rPr lang="en-US" dirty="0"/>
              <a:t>Bonus </a:t>
            </a:r>
            <a:r>
              <a:rPr lang="en-US"/>
              <a:t>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4865" name="Rectangle 1"/>
          <p:cNvSpPr>
            <a:spLocks noChangeArrowheads="1"/>
          </p:cNvSpPr>
          <p:nvPr/>
        </p:nvSpPr>
        <p:spPr bwMode="auto">
          <a:xfrm>
            <a:off x="838200" y="582067"/>
            <a:ext cx="101346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latin typeface="Arial" pitchFamily="34" charset="0"/>
                <a:ea typeface="Times New Roman" pitchFamily="18" charset="0"/>
                <a:cs typeface="Univers-Bold"/>
              </a:rPr>
              <a:t>ALGORITHM 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TimesTen-Italic"/>
              </a:rPr>
              <a:t>TestAlgorithm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TimesTen-Italic"/>
              </a:rPr>
              <a:t>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(A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[0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..n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−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1]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)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//Input: An array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A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[0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..n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−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1] of n elements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//Output: Array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S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[0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..n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−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1] of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A</a:t>
            </a:r>
            <a:r>
              <a:rPr lang="en-US" sz="2600" dirty="0">
                <a:latin typeface="Univers-Bold"/>
                <a:ea typeface="Times New Roman" pitchFamily="18" charset="0"/>
                <a:cs typeface="TimesTen-Roman"/>
              </a:rPr>
              <a:t>’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s elements sorted in non-decreasing order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for 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MTMI"/>
              </a:rPr>
              <a:t>i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←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0 </a:t>
            </a: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to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n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−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1 </a:t>
            </a: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do 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	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Count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MTMI"/>
              </a:rPr>
              <a:t>i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]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←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0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for 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MTMI"/>
              </a:rPr>
              <a:t>i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←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0 </a:t>
            </a: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to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n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−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2 </a:t>
            </a: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do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	for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j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←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MTMI"/>
              </a:rPr>
              <a:t>i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+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1 </a:t>
            </a: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to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n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−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1 </a:t>
            </a: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do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		if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A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MTMI"/>
              </a:rPr>
              <a:t>i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]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&lt;A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j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]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			Count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j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]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←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Count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j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]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+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1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		else 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			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Count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MTMI"/>
              </a:rPr>
              <a:t>i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]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←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Count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MTMI"/>
              </a:rPr>
              <a:t>i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]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+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1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for 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MTMI"/>
              </a:rPr>
              <a:t>i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←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0 </a:t>
            </a: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to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n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− 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1 </a:t>
            </a: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do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S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Count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MTMI"/>
              </a:rPr>
              <a:t>i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]]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MTSYN"/>
              </a:rPr>
              <a:t>←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A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[</a:t>
            </a:r>
            <a:r>
              <a:rPr lang="en-US" sz="2600" i="1" dirty="0" err="1">
                <a:latin typeface="Arial" pitchFamily="34" charset="0"/>
                <a:ea typeface="Times New Roman" pitchFamily="18" charset="0"/>
                <a:cs typeface="MTMI"/>
              </a:rPr>
              <a:t>i</a:t>
            </a:r>
            <a:r>
              <a:rPr lang="en-US" sz="2600" dirty="0">
                <a:latin typeface="Arial" pitchFamily="34" charset="0"/>
                <a:ea typeface="Times New Roman" pitchFamily="18" charset="0"/>
                <a:cs typeface="TimesTen-Roman"/>
              </a:rPr>
              <a:t>]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latin typeface="Arial" pitchFamily="34" charset="0"/>
                <a:ea typeface="Times New Roman" pitchFamily="18" charset="0"/>
                <a:cs typeface="TimesTen-Bold"/>
              </a:rPr>
              <a:t>return </a:t>
            </a:r>
            <a:r>
              <a:rPr lang="en-US" sz="2600" i="1" dirty="0">
                <a:latin typeface="Arial" pitchFamily="34" charset="0"/>
                <a:ea typeface="Times New Roman" pitchFamily="18" charset="0"/>
                <a:cs typeface="MTMI"/>
              </a:rPr>
              <a:t>S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81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1" y="457200"/>
            <a:ext cx="912918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7712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E845-C81F-2336-D31E-13AD882C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Iterative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746E-DC13-D3FD-D286-3AFF28E6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Iterative Algorithms</a:t>
            </a:r>
            <a:r>
              <a:rPr lang="en-AU" dirty="0"/>
              <a:t> (Loops) are algorithms that repeatedly execute a set of instructions or operations until a certain condition is met. They are commonly used to solve problems by breaking them into smaller, manageable sub-problems that are solved through repeated iterations.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8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C149-12AC-9612-92D4-BAD3331D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9638" cy="1325563"/>
          </a:xfrm>
        </p:spPr>
        <p:txBody>
          <a:bodyPr/>
          <a:lstStyle/>
          <a:p>
            <a:r>
              <a:rPr lang="en-AU" dirty="0"/>
              <a:t>Time complexity analysis of loop-based algorithms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36FC-53F0-BF67-341C-C6EA7C60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/>
              <a:t>Key Feature:</a:t>
            </a:r>
            <a:br>
              <a:rPr lang="en-AU" dirty="0"/>
            </a:br>
            <a:r>
              <a:rPr lang="en-AU" dirty="0"/>
              <a:t>Iterative algorithms typically use loops (like </a:t>
            </a:r>
            <a:r>
              <a:rPr lang="en-AU" b="1" dirty="0"/>
              <a:t>for</a:t>
            </a:r>
            <a:r>
              <a:rPr lang="en-AU" dirty="0"/>
              <a:t> and </a:t>
            </a:r>
            <a:r>
              <a:rPr lang="en-AU" b="1" dirty="0"/>
              <a:t>while</a:t>
            </a:r>
            <a:r>
              <a:rPr lang="en-AU" dirty="0"/>
              <a:t> loops) to repeat a set of operations.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Termination Condition:</a:t>
            </a:r>
            <a:br>
              <a:rPr lang="en-AU" dirty="0"/>
            </a:br>
            <a:r>
              <a:rPr lang="en-AU" dirty="0"/>
              <a:t>The algorithm continues iterating until a specified condition or stopping criterion is satisfied, such as reaching a desired result or completing a set number of iterations.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Examples:</a:t>
            </a:r>
            <a:endParaRPr lang="en-AU" dirty="0"/>
          </a:p>
          <a:p>
            <a:pPr lvl="1"/>
            <a:r>
              <a:rPr lang="en-AU" dirty="0"/>
              <a:t>Sorting algorithms (e.g., bubble sort, insertion sort)</a:t>
            </a:r>
          </a:p>
          <a:p>
            <a:pPr lvl="1"/>
            <a:r>
              <a:rPr lang="en-AU" dirty="0"/>
              <a:t>Searching algorithms (e.g., linear search)</a:t>
            </a:r>
          </a:p>
          <a:p>
            <a:pPr lvl="1"/>
            <a:r>
              <a:rPr lang="en-AU" dirty="0"/>
              <a:t>Algorithms for mathematical computation (e.g., calculating factorials or Fibonacci numbers using loops)</a:t>
            </a:r>
          </a:p>
        </p:txBody>
      </p:sp>
    </p:spTree>
    <p:extLst>
      <p:ext uri="{BB962C8B-B14F-4D97-AF65-F5344CB8AC3E}">
        <p14:creationId xmlns:p14="http://schemas.microsoft.com/office/powerpoint/2010/main" val="224076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60DD-26D2-2118-8E0E-03855B3F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060"/>
            <a:ext cx="10515600" cy="1325563"/>
          </a:xfrm>
        </p:spPr>
        <p:txBody>
          <a:bodyPr/>
          <a:lstStyle/>
          <a:p>
            <a:r>
              <a:rPr lang="en-US" dirty="0"/>
              <a:t>For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F74B-BF53-4C42-9331-30A4D60A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=0;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&lt;10)</a:t>
            </a:r>
          </a:p>
          <a:p>
            <a:pPr marL="0" indent="0">
              <a:buNone/>
            </a:pPr>
            <a:r>
              <a:rPr lang="en-US" dirty="0"/>
              <a:t>	    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&lt;&lt;”Number is ”;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&lt;&lt;I;</a:t>
            </a:r>
          </a:p>
          <a:p>
            <a:pPr marL="0" indent="0">
              <a:buNone/>
            </a:pPr>
            <a:r>
              <a:rPr lang="en-US" dirty="0"/>
              <a:t>	     }</a:t>
            </a:r>
          </a:p>
          <a:p>
            <a:pPr marL="0" indent="0">
              <a:buNone/>
            </a:pPr>
            <a:r>
              <a:rPr lang="en-US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99875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3A44-8F2D-A1B9-9C07-58A108C1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F963-E8FC-88CA-1410-417B3FF9A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12: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6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98FC-9705-04FD-FE3B-223DC468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6939-51AE-5EAE-1B2C-D6749853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=0</a:t>
            </a:r>
          </a:p>
          <a:p>
            <a:pPr marL="0" indent="0">
              <a:buNone/>
            </a:pPr>
            <a:r>
              <a:rPr lang="en-US" dirty="0"/>
              <a:t>j=0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range(n):</a:t>
            </a:r>
          </a:p>
          <a:p>
            <a:pPr marL="0" indent="0">
              <a:buNone/>
            </a:pPr>
            <a:r>
              <a:rPr lang="en-US" dirty="0"/>
              <a:t>    for j in range(m):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77417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A7A-C181-E60D-6432-18DA143A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767C0-E18A-E630-A790-173292AF6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&lt;=n;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for (int j=0; j&lt;m;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0" indent="0">
              <a:buNone/>
            </a:pPr>
            <a:r>
              <a:rPr lang="en-US" dirty="0"/>
              <a:t>for (k=0; k&lt;n; k++)</a:t>
            </a:r>
          </a:p>
          <a:p>
            <a:pPr marL="0" indent="0">
              <a:buNone/>
            </a:pPr>
            <a:r>
              <a:rPr lang="en-US" dirty="0"/>
              <a:t>     print (k)</a:t>
            </a:r>
          </a:p>
        </p:txBody>
      </p:sp>
    </p:spTree>
    <p:extLst>
      <p:ext uri="{BB962C8B-B14F-4D97-AF65-F5344CB8AC3E}">
        <p14:creationId xmlns:p14="http://schemas.microsoft.com/office/powerpoint/2010/main" val="388465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0C67-02BF-C7ED-D30D-DED23DF4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AE4B-7402-8C0F-816F-23E699AE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time complexity of the algorithms given in the last two slides. </a:t>
            </a:r>
          </a:p>
          <a:p>
            <a:r>
              <a:rPr lang="en-US" dirty="0"/>
              <a:t>The time should be in Asymptotic notation.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Deadline Next Week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98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aqadir@jinnah.edu.pk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C90BD-678B-495C-AC87-66050D917D7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886668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890587"/>
          </a:xfrm>
        </p:spPr>
        <p:txBody>
          <a:bodyPr/>
          <a:lstStyle/>
          <a:p>
            <a:r>
              <a:rPr lang="en-US" dirty="0"/>
              <a:t>Assignment:  Algorithm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542</Words>
  <Application>Microsoft Macintosh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Univers-Bold</vt:lpstr>
      <vt:lpstr>Office Theme</vt:lpstr>
      <vt:lpstr>Design and Analysis of Algorithms  Iterative Algorithms Complexity Analysis</vt:lpstr>
      <vt:lpstr>Iterative Algorithms</vt:lpstr>
      <vt:lpstr>Time complexity analysis of loop-based algorithms</vt:lpstr>
      <vt:lpstr>For Loop Example</vt:lpstr>
      <vt:lpstr>While Loop</vt:lpstr>
      <vt:lpstr>Nested Loop</vt:lpstr>
      <vt:lpstr>More Example</vt:lpstr>
      <vt:lpstr>Assignment </vt:lpstr>
      <vt:lpstr>Assignment:  Algorithm 1</vt:lpstr>
      <vt:lpstr>Assignment:  Algorithm 2</vt:lpstr>
      <vt:lpstr>Bonus Algorithms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rafiullah khan</dc:creator>
  <cp:lastModifiedBy>rafiullah khan</cp:lastModifiedBy>
  <cp:revision>32</cp:revision>
  <dcterms:created xsi:type="dcterms:W3CDTF">2025-09-10T14:19:15Z</dcterms:created>
  <dcterms:modified xsi:type="dcterms:W3CDTF">2025-09-12T10:30:31Z</dcterms:modified>
</cp:coreProperties>
</file>