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304" r:id="rId2"/>
    <p:sldId id="323" r:id="rId3"/>
    <p:sldId id="315" r:id="rId4"/>
    <p:sldId id="263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273" r:id="rId13"/>
    <p:sldId id="274" r:id="rId14"/>
    <p:sldId id="276" r:id="rId15"/>
    <p:sldId id="277" r:id="rId16"/>
    <p:sldId id="278" r:id="rId17"/>
    <p:sldId id="287" r:id="rId18"/>
    <p:sldId id="329" r:id="rId19"/>
    <p:sldId id="288" r:id="rId20"/>
    <p:sldId id="291" r:id="rId21"/>
    <p:sldId id="330" r:id="rId22"/>
    <p:sldId id="292" r:id="rId23"/>
    <p:sldId id="309" r:id="rId24"/>
    <p:sldId id="311" r:id="rId25"/>
    <p:sldId id="305" r:id="rId26"/>
    <p:sldId id="324" r:id="rId27"/>
    <p:sldId id="260" r:id="rId28"/>
    <p:sldId id="262" r:id="rId29"/>
    <p:sldId id="261" r:id="rId30"/>
    <p:sldId id="264" r:id="rId31"/>
    <p:sldId id="265" r:id="rId32"/>
    <p:sldId id="266" r:id="rId33"/>
    <p:sldId id="267" r:id="rId34"/>
    <p:sldId id="268" r:id="rId35"/>
    <p:sldId id="269" r:id="rId36"/>
    <p:sldId id="270" r:id="rId37"/>
    <p:sldId id="271" r:id="rId38"/>
    <p:sldId id="272" r:id="rId39"/>
    <p:sldId id="325" r:id="rId40"/>
    <p:sldId id="326" r:id="rId41"/>
    <p:sldId id="327" r:id="rId42"/>
    <p:sldId id="328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941100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/>
    <p:restoredTop sz="94691"/>
  </p:normalViewPr>
  <p:slideViewPr>
    <p:cSldViewPr>
      <p:cViewPr varScale="1">
        <p:scale>
          <a:sx n="103" d="100"/>
          <a:sy n="103" d="100"/>
        </p:scale>
        <p:origin x="140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D0020BB2-7E0B-D52D-5DB7-E0683353CE4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72C66AA9-9FB7-F17A-B184-AB7DC588438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D93062B-15FA-C638-9DB4-BDAAD6A7B12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9029" name="Rectangle 5">
            <a:extLst>
              <a:ext uri="{FF2B5EF4-FFF2-40B4-BE49-F238E27FC236}">
                <a16:creationId xmlns:a16="http://schemas.microsoft.com/office/drawing/2014/main" id="{F3BACABE-C327-DFE8-ACFB-31B8E625C78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29030" name="Rectangle 6">
            <a:extLst>
              <a:ext uri="{FF2B5EF4-FFF2-40B4-BE49-F238E27FC236}">
                <a16:creationId xmlns:a16="http://schemas.microsoft.com/office/drawing/2014/main" id="{383D720F-EEA1-1F19-FCFD-748207F2F3A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29031" name="Rectangle 7">
            <a:extLst>
              <a:ext uri="{FF2B5EF4-FFF2-40B4-BE49-F238E27FC236}">
                <a16:creationId xmlns:a16="http://schemas.microsoft.com/office/drawing/2014/main" id="{14B1E5D2-684C-9FF8-4218-5C81FA3632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BD05251-B0BB-914E-892F-865D79C843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D05251-B0BB-914E-892F-865D79C843B4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361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FDA3D7-A3CC-494E-1E46-59C1F0E7A0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D1D3582-5698-C362-282A-F9BFA637FDF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86F13-C666-6944-9A8A-9F541B53BB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841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2F6381-B8AD-B95D-77C6-6613AF481B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B9BB8E0-57B0-B8AB-C526-13BF4C1914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9242A-0E83-F546-A207-F03CCED0A7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190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AFFC7E7-649A-49FC-48D2-B9A90B7596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C87D3C2-EF9B-F105-BF5A-4720A18AF05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4CF1C-4253-7C4F-94E8-A1B731515A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74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39D90F3-B1DB-30B8-4691-9573F4CC0F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AC7DB00-532C-C125-7BA0-C149AC6AA2F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605A9D-4757-D740-B580-3FC0977394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269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20B698-604D-5BA5-BCED-91831F397A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3C2DB8F-E193-043D-C23F-7EA06D2C5D9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F6C87-DFB0-914C-8BAF-6B7D5702A8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576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23C0D7-5200-2BA4-4EFB-16002FCE4B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C567789-5F25-EF9C-0E97-6A0B7496E2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04583-E207-9A4B-A289-5DF40989E4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47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F20A72B-B457-53B9-E040-59B26CDA3A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D89C07F-57A6-DB08-5771-EF9719C3BF9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C046D-6C5C-2448-962C-D08E9E939E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762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8427258-5301-73DB-F8AE-E391146484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51B4166-1C27-CFAE-F3D4-F46AF6F3C64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C7C76-9C47-484C-8109-A312B9D154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994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24DBD70-3696-D350-D070-D106F24903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3D28010-0B36-BBEB-668A-441E526A289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88C2C-E592-9A44-BA01-EC72D41725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5118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E4E401-E38C-4011-13CA-84E5819125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341191B-5984-49A1-E03C-7421F28DD2D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8B601-8316-554C-8E3D-BB9F08763B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6136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223979-FE3C-4A2B-09A9-1A61D0DFC3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3CDF6CD-74D3-CE75-C118-5BCF0BE2C49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B30B2A-4ACB-1641-8E37-4BB43E8CDB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714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478B284-93FE-314E-C619-F7CF059FCB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E90B3EE-3AF2-3BA9-CBDB-3B7B1B0547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487F1DA-963C-8D29-6979-ADD1224A54E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4941001-F067-3B42-5187-1BAC3053ABF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BAB25216-149A-424C-A055-99A27EEB91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A6A58AE4-0F36-899B-B6A4-D99F6A0952C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400" dirty="0"/>
              <a:t>Discrete Structure</a:t>
            </a:r>
            <a:br>
              <a:rPr lang="en-US" altLang="en-US" dirty="0"/>
            </a:br>
            <a:r>
              <a:rPr lang="en-AU"/>
              <a:t>Implications and </a:t>
            </a:r>
            <a:r>
              <a:rPr lang="en-US" altLang="en-US" dirty="0"/>
              <a:t>Biconditional Logic</a:t>
            </a:r>
          </a:p>
        </p:txBody>
      </p:sp>
      <p:sp>
        <p:nvSpPr>
          <p:cNvPr id="15362" name="Subtitle 2">
            <a:extLst>
              <a:ext uri="{FF2B5EF4-FFF2-40B4-BE49-F238E27FC236}">
                <a16:creationId xmlns:a16="http://schemas.microsoft.com/office/drawing/2014/main" id="{8991B18E-96B9-5E3D-A203-1E80202C7789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dirty="0"/>
              <a:t>Week 3</a:t>
            </a:r>
          </a:p>
          <a:p>
            <a:pPr eaLnBrk="1" hangingPunct="1"/>
            <a:r>
              <a:rPr lang="en-US" altLang="en-US" dirty="0"/>
              <a:t>By </a:t>
            </a:r>
          </a:p>
          <a:p>
            <a:pPr eaLnBrk="1" hangingPunct="1"/>
            <a:r>
              <a:rPr lang="en-US" altLang="en-US" dirty="0"/>
              <a:t>Dr. Rafiullah Khan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Number Placeholder 3">
            <a:extLst>
              <a:ext uri="{FF2B5EF4-FFF2-40B4-BE49-F238E27FC236}">
                <a16:creationId xmlns:a16="http://schemas.microsoft.com/office/drawing/2014/main" id="{9647024B-E2EF-E10D-2CDD-32FEB4E6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21AAC4F-E127-D94E-A137-6EF20DA81A8E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18434" name="Rectangle 5">
            <a:extLst>
              <a:ext uri="{FF2B5EF4-FFF2-40B4-BE49-F238E27FC236}">
                <a16:creationId xmlns:a16="http://schemas.microsoft.com/office/drawing/2014/main" id="{D48B5537-845D-9E05-3E97-B4CC58876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chemeClr val="tx2"/>
                </a:solidFill>
                <a:cs typeface="Arial" panose="020B0604020202020204" pitchFamily="34" charset="0"/>
              </a:rPr>
              <a:t>Exercise – 11a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18435" name="Picture 4">
            <a:extLst>
              <a:ext uri="{FF2B5EF4-FFF2-40B4-BE49-F238E27FC236}">
                <a16:creationId xmlns:a16="http://schemas.microsoft.com/office/drawing/2014/main" id="{E18BFEDB-6293-4C34-AD7B-73617BCB2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7200"/>
            <a:ext cx="91440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Number Placeholder 3">
            <a:extLst>
              <a:ext uri="{FF2B5EF4-FFF2-40B4-BE49-F238E27FC236}">
                <a16:creationId xmlns:a16="http://schemas.microsoft.com/office/drawing/2014/main" id="{22C13E15-9346-C72C-36AA-6CDB81D5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21AAC4F-E127-D94E-A137-6EF20DA81A8E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19458" name="Rectangle 5">
            <a:extLst>
              <a:ext uri="{FF2B5EF4-FFF2-40B4-BE49-F238E27FC236}">
                <a16:creationId xmlns:a16="http://schemas.microsoft.com/office/drawing/2014/main" id="{2A2742E8-B686-4FCE-7BCE-BCC2419F9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146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>
                <a:solidFill>
                  <a:schemeClr val="tx2"/>
                </a:solidFill>
                <a:cs typeface="Arial" panose="020B0604020202020204" pitchFamily="34" charset="0"/>
              </a:rPr>
              <a:t>Translating English Sentences to Symbols - 12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19459" name="Picture 4">
            <a:extLst>
              <a:ext uri="{FF2B5EF4-FFF2-40B4-BE49-F238E27FC236}">
                <a16:creationId xmlns:a16="http://schemas.microsoft.com/office/drawing/2014/main" id="{D7659FCF-4327-BDCE-7A82-F9B0087B4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9600"/>
            <a:ext cx="9144000" cy="685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3">
            <a:extLst>
              <a:ext uri="{FF2B5EF4-FFF2-40B4-BE49-F238E27FC236}">
                <a16:creationId xmlns:a16="http://schemas.microsoft.com/office/drawing/2014/main" id="{3AD34F8F-8DAE-A395-466D-82058F885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21AAC4F-E127-D94E-A137-6EF20DA81A8E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20482" name="Rectangle 5">
            <a:extLst>
              <a:ext uri="{FF2B5EF4-FFF2-40B4-BE49-F238E27FC236}">
                <a16:creationId xmlns:a16="http://schemas.microsoft.com/office/drawing/2014/main" id="{9BE00672-063D-FF83-DDC8-7A6E80C18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778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>
                <a:solidFill>
                  <a:schemeClr val="tx2"/>
                </a:solidFill>
                <a:cs typeface="Arial" panose="020B0604020202020204" pitchFamily="34" charset="0"/>
              </a:rPr>
              <a:t>Translating English Sentences to Symbols – 12a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20483" name="Picture 4">
            <a:extLst>
              <a:ext uri="{FF2B5EF4-FFF2-40B4-BE49-F238E27FC236}">
                <a16:creationId xmlns:a16="http://schemas.microsoft.com/office/drawing/2014/main" id="{7B4A0D41-F19E-7B95-856D-6B129942B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3400"/>
            <a:ext cx="91440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3">
            <a:extLst>
              <a:ext uri="{FF2B5EF4-FFF2-40B4-BE49-F238E27FC236}">
                <a16:creationId xmlns:a16="http://schemas.microsoft.com/office/drawing/2014/main" id="{D7BA99E2-13D6-69A4-DF73-AEF5F3C0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21AAC4F-E127-D94E-A137-6EF20DA81A8E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21506" name="Rectangle 5">
            <a:extLst>
              <a:ext uri="{FF2B5EF4-FFF2-40B4-BE49-F238E27FC236}">
                <a16:creationId xmlns:a16="http://schemas.microsoft.com/office/drawing/2014/main" id="{8CB3F92D-77CF-F51B-E038-23C4DE3DF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51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>
                <a:solidFill>
                  <a:schemeClr val="tx2"/>
                </a:solidFill>
                <a:cs typeface="Arial" panose="020B0604020202020204" pitchFamily="34" charset="0"/>
              </a:rPr>
              <a:t>Translating English Sentences to Symbols – 12b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21507" name="Picture 4">
            <a:extLst>
              <a:ext uri="{FF2B5EF4-FFF2-40B4-BE49-F238E27FC236}">
                <a16:creationId xmlns:a16="http://schemas.microsoft.com/office/drawing/2014/main" id="{F6848468-E528-B047-A56D-6DF5D7A4E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960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3">
            <a:extLst>
              <a:ext uri="{FF2B5EF4-FFF2-40B4-BE49-F238E27FC236}">
                <a16:creationId xmlns:a16="http://schemas.microsoft.com/office/drawing/2014/main" id="{1C0FBA11-CAC3-EB29-5310-F3554DC71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21AAC4F-E127-D94E-A137-6EF20DA81A8E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23554" name="Rectangle 5">
            <a:extLst>
              <a:ext uri="{FF2B5EF4-FFF2-40B4-BE49-F238E27FC236}">
                <a16:creationId xmlns:a16="http://schemas.microsoft.com/office/drawing/2014/main" id="{FDC036A2-F279-83AF-AF70-608A92D4A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>
                <a:solidFill>
                  <a:schemeClr val="tx2"/>
                </a:solidFill>
                <a:cs typeface="Arial" panose="020B0604020202020204" pitchFamily="34" charset="0"/>
              </a:rPr>
              <a:t>Translating Symbolic Propositions to English – 13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23555" name="Picture 4">
            <a:extLst>
              <a:ext uri="{FF2B5EF4-FFF2-40B4-BE49-F238E27FC236}">
                <a16:creationId xmlns:a16="http://schemas.microsoft.com/office/drawing/2014/main" id="{27F07337-02FE-493E-27DD-B5D2DBBE8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8163"/>
            <a:ext cx="9144000" cy="686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3">
            <a:extLst>
              <a:ext uri="{FF2B5EF4-FFF2-40B4-BE49-F238E27FC236}">
                <a16:creationId xmlns:a16="http://schemas.microsoft.com/office/drawing/2014/main" id="{5E369525-BC6A-92DE-58CE-7FE860D5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21AAC4F-E127-D94E-A137-6EF20DA81A8E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24578" name="Rectangle 6">
            <a:extLst>
              <a:ext uri="{FF2B5EF4-FFF2-40B4-BE49-F238E27FC236}">
                <a16:creationId xmlns:a16="http://schemas.microsoft.com/office/drawing/2014/main" id="{0A7BDAAE-13F8-5AC8-86D9-D38CEBA30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>
                <a:solidFill>
                  <a:schemeClr val="tx2"/>
                </a:solidFill>
                <a:cs typeface="Arial" panose="020B0604020202020204" pitchFamily="34" charset="0"/>
              </a:rPr>
              <a:t>Translating Symbolic Propositions to English – 13a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24579" name="Picture 4">
            <a:extLst>
              <a:ext uri="{FF2B5EF4-FFF2-40B4-BE49-F238E27FC236}">
                <a16:creationId xmlns:a16="http://schemas.microsoft.com/office/drawing/2014/main" id="{F5AA6FD6-24FE-DE86-FE5B-A7FA9B9A5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9600"/>
            <a:ext cx="9144000" cy="686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Number Placeholder 3">
            <a:extLst>
              <a:ext uri="{FF2B5EF4-FFF2-40B4-BE49-F238E27FC236}">
                <a16:creationId xmlns:a16="http://schemas.microsoft.com/office/drawing/2014/main" id="{EDF81E77-D50C-7E75-C351-FEC37323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21AAC4F-E127-D94E-A137-6EF20DA81A8E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25602" name="Rectangle 5">
            <a:extLst>
              <a:ext uri="{FF2B5EF4-FFF2-40B4-BE49-F238E27FC236}">
                <a16:creationId xmlns:a16="http://schemas.microsoft.com/office/drawing/2014/main" id="{9B034A63-D171-F4CC-1C85-2186062BF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>
                <a:solidFill>
                  <a:schemeClr val="tx2"/>
                </a:solidFill>
                <a:cs typeface="Arial" panose="020B0604020202020204" pitchFamily="34" charset="0"/>
              </a:rPr>
              <a:t>Translating Symbolic Propositions to English – 13b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25603" name="Picture 4">
            <a:extLst>
              <a:ext uri="{FF2B5EF4-FFF2-40B4-BE49-F238E27FC236}">
                <a16:creationId xmlns:a16="http://schemas.microsoft.com/office/drawing/2014/main" id="{2C0E836C-7BC2-7868-8B6B-D9C9A3EB6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9600"/>
            <a:ext cx="9144000" cy="686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3">
            <a:extLst>
              <a:ext uri="{FF2B5EF4-FFF2-40B4-BE49-F238E27FC236}">
                <a16:creationId xmlns:a16="http://schemas.microsoft.com/office/drawing/2014/main" id="{C66D6CBD-3A21-6612-485A-AFC176D0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21AAC4F-E127-D94E-A137-6EF20DA81A8E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33794" name="Rectangle 5">
            <a:extLst>
              <a:ext uri="{FF2B5EF4-FFF2-40B4-BE49-F238E27FC236}">
                <a16:creationId xmlns:a16="http://schemas.microsoft.com/office/drawing/2014/main" id="{E614A95A-CA2A-26A1-D205-2188AAD9E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03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chemeClr val="tx2"/>
                </a:solidFill>
                <a:cs typeface="Arial" panose="020B0604020202020204" pitchFamily="34" charset="0"/>
              </a:rPr>
              <a:t>Implication Law – 23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33795" name="Picture 4">
            <a:extLst>
              <a:ext uri="{FF2B5EF4-FFF2-40B4-BE49-F238E27FC236}">
                <a16:creationId xmlns:a16="http://schemas.microsoft.com/office/drawing/2014/main" id="{5DDD2232-A42C-8E24-003B-8962F0770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9600"/>
            <a:ext cx="9144000" cy="688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496AAF4-3259-030D-EFA4-F00801CC6076}"/>
              </a:ext>
            </a:extLst>
          </p:cNvPr>
          <p:cNvSpPr/>
          <p:nvPr/>
        </p:nvSpPr>
        <p:spPr>
          <a:xfrm>
            <a:off x="1066800" y="1676400"/>
            <a:ext cx="7010400" cy="3505200"/>
          </a:xfrm>
          <a:prstGeom prst="rect">
            <a:avLst/>
          </a:prstGeom>
          <a:solidFill>
            <a:srgbClr val="9452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Prove that </a:t>
            </a:r>
          </a:p>
          <a:p>
            <a:pPr algn="ctr"/>
            <a:r>
              <a:rPr lang="en-US" sz="3600" dirty="0"/>
              <a:t>Using Truth Table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2A6E2-C78B-2EF9-3091-E6FCF5820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3">
            <a:extLst>
              <a:ext uri="{FF2B5EF4-FFF2-40B4-BE49-F238E27FC236}">
                <a16:creationId xmlns:a16="http://schemas.microsoft.com/office/drawing/2014/main" id="{CFB6DAD4-1C70-4D2D-921D-B2FC6FB1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21AAC4F-E127-D94E-A137-6EF20DA81A8E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33794" name="Rectangle 5">
            <a:extLst>
              <a:ext uri="{FF2B5EF4-FFF2-40B4-BE49-F238E27FC236}">
                <a16:creationId xmlns:a16="http://schemas.microsoft.com/office/drawing/2014/main" id="{2775A7BB-A3D0-B382-A0FF-BE2FA9A8A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03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chemeClr val="tx2"/>
                </a:solidFill>
                <a:cs typeface="Arial" panose="020B0604020202020204" pitchFamily="34" charset="0"/>
              </a:rPr>
              <a:t>Implication Law – 23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33795" name="Picture 4">
            <a:extLst>
              <a:ext uri="{FF2B5EF4-FFF2-40B4-BE49-F238E27FC236}">
                <a16:creationId xmlns:a16="http://schemas.microsoft.com/office/drawing/2014/main" id="{6F1529D0-3654-35F4-30BB-47EB5A481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9600"/>
            <a:ext cx="9144000" cy="688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8855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3">
            <a:extLst>
              <a:ext uri="{FF2B5EF4-FFF2-40B4-BE49-F238E27FC236}">
                <a16:creationId xmlns:a16="http://schemas.microsoft.com/office/drawing/2014/main" id="{572E39AA-D8AC-0A13-3D6D-0E0C8F1D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21AAC4F-E127-D94E-A137-6EF20DA81A8E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34818" name="Rectangle 5">
            <a:extLst>
              <a:ext uri="{FF2B5EF4-FFF2-40B4-BE49-F238E27FC236}">
                <a16:creationId xmlns:a16="http://schemas.microsoft.com/office/drawing/2014/main" id="{D75DCB6C-32A1-3B4A-1F10-AF0483993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>
                <a:solidFill>
                  <a:schemeClr val="tx2"/>
                </a:solidFill>
                <a:cs typeface="Arial" panose="020B0604020202020204" pitchFamily="34" charset="0"/>
              </a:rPr>
              <a:t>Negation of a Conditional Statement - 15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34819" name="Picture 4">
            <a:extLst>
              <a:ext uri="{FF2B5EF4-FFF2-40B4-BE49-F238E27FC236}">
                <a16:creationId xmlns:a16="http://schemas.microsoft.com/office/drawing/2014/main" id="{17C1DF14-23AB-08BE-9FDD-6F9CB7D9B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960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9879E-9A55-63B2-3EBE-07E2D0F8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Implications (→)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8D5FA-DBA8-8B34-F319-06544709E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494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Consider the statement:</a:t>
            </a:r>
            <a:endParaRPr lang="en-AU" sz="2400" dirty="0"/>
          </a:p>
          <a:p>
            <a:pPr lvl="1"/>
            <a:r>
              <a:rPr lang="en-US" sz="2000" dirty="0"/>
              <a:t>"</a:t>
            </a:r>
            <a:r>
              <a:rPr lang="en-US" sz="2000" b="1" dirty="0"/>
              <a:t>If you earn an A in Math, then I'll buy you a computer</a:t>
            </a:r>
            <a:r>
              <a:rPr lang="en-US" sz="2000" dirty="0"/>
              <a:t>." </a:t>
            </a:r>
            <a:endParaRPr lang="en-AU" sz="20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statement is made up of two simpler statements: </a:t>
            </a:r>
            <a:endParaRPr lang="en-AU" sz="2400" dirty="0"/>
          </a:p>
          <a:p>
            <a:pPr lvl="1"/>
            <a:r>
              <a:rPr lang="en-US" sz="2000" b="1" dirty="0"/>
              <a:t>p: "You earn an A in Math,"</a:t>
            </a:r>
            <a:r>
              <a:rPr lang="en-US" sz="2000" dirty="0"/>
              <a:t> and </a:t>
            </a:r>
            <a:endParaRPr lang="en-AU" sz="2000" dirty="0"/>
          </a:p>
          <a:p>
            <a:pPr lvl="1"/>
            <a:r>
              <a:rPr lang="en-US" sz="2000" b="1" dirty="0"/>
              <a:t>q: "I will buy you a computer."</a:t>
            </a:r>
            <a:r>
              <a:rPr lang="en-US" sz="2000" dirty="0"/>
              <a:t> </a:t>
            </a:r>
            <a:endParaRPr lang="en-AU" sz="20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2400" dirty="0"/>
              <a:t>The original statement is then saying:</a:t>
            </a:r>
            <a:endParaRPr lang="en-AU" sz="2400" dirty="0"/>
          </a:p>
          <a:p>
            <a:pPr marL="0" indent="0">
              <a:buNone/>
            </a:pPr>
            <a:r>
              <a:rPr lang="en-US" sz="2400" i="1" dirty="0"/>
              <a:t>if p is true, then q is true,</a:t>
            </a:r>
            <a:r>
              <a:rPr lang="en-US" sz="2400" dirty="0"/>
              <a:t> or, more simply, </a:t>
            </a:r>
            <a:r>
              <a:rPr lang="en-US" sz="2400" b="1" dirty="0"/>
              <a:t>if</a:t>
            </a:r>
            <a:r>
              <a:rPr lang="en-US" sz="2400" dirty="0"/>
              <a:t> p, </a:t>
            </a:r>
            <a:r>
              <a:rPr lang="en-US" sz="2400" b="1" dirty="0"/>
              <a:t>then</a:t>
            </a:r>
            <a:r>
              <a:rPr lang="en-US" sz="2400" dirty="0"/>
              <a:t> q.</a:t>
            </a:r>
            <a:endParaRPr lang="en-AU" sz="2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400" dirty="0"/>
              <a:t>We can also phrase this as p </a:t>
            </a:r>
            <a:r>
              <a:rPr lang="en-US" sz="2400" b="1" dirty="0"/>
              <a:t>implies</a:t>
            </a:r>
            <a:r>
              <a:rPr lang="en-US" sz="2400" dirty="0"/>
              <a:t> q, or simply </a:t>
            </a:r>
            <a:r>
              <a:rPr lang="en-US" sz="2400" b="1" dirty="0"/>
              <a:t>p </a:t>
            </a:r>
            <a:r>
              <a:rPr lang="en-US" sz="2400" b="1" dirty="0">
                <a:sym typeface="Symbol" pitchFamily="2" charset="2"/>
              </a:rPr>
              <a:t></a:t>
            </a:r>
            <a:r>
              <a:rPr lang="en-US" sz="2400" b="1" dirty="0"/>
              <a:t> q</a:t>
            </a:r>
            <a:r>
              <a:rPr lang="en-US" sz="2400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96F91-D087-C585-C536-B2572DD87A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605A9D-4757-D740-B580-3FC09773942B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1630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3">
            <a:extLst>
              <a:ext uri="{FF2B5EF4-FFF2-40B4-BE49-F238E27FC236}">
                <a16:creationId xmlns:a16="http://schemas.microsoft.com/office/drawing/2014/main" id="{1DAEA0F0-E8B0-3DAA-8F06-959A62D20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21AAC4F-E127-D94E-A137-6EF20DA81A8E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37890" name="Rectangle 5">
            <a:extLst>
              <a:ext uri="{FF2B5EF4-FFF2-40B4-BE49-F238E27FC236}">
                <a16:creationId xmlns:a16="http://schemas.microsoft.com/office/drawing/2014/main" id="{CFE7490B-9E74-7B73-A050-38463FA9E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67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>
                <a:solidFill>
                  <a:schemeClr val="tx2"/>
                </a:solidFill>
                <a:cs typeface="Arial" panose="020B0604020202020204" pitchFamily="34" charset="0"/>
              </a:rPr>
              <a:t>Inverse of a Conditional Statement - 24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37891" name="Picture 4">
            <a:extLst>
              <a:ext uri="{FF2B5EF4-FFF2-40B4-BE49-F238E27FC236}">
                <a16:creationId xmlns:a16="http://schemas.microsoft.com/office/drawing/2014/main" id="{D5667FBE-AA16-D07F-BC49-1DA5FA7C5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9600"/>
            <a:ext cx="9144000" cy="687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551CC-9CE3-C2AA-C3EA-3CFA28D92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that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51329-4742-0D13-61BF-45D7D9DAE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p →q </a:t>
            </a:r>
            <a:r>
              <a:rPr lang="en-US" sz="4400" dirty="0">
                <a:solidFill>
                  <a:srgbClr val="FF0000"/>
                </a:solidFill>
              </a:rPr>
              <a:t>=</a:t>
            </a:r>
            <a:r>
              <a:rPr lang="en-US" sz="4400" dirty="0"/>
              <a:t> ~p → ~q</a:t>
            </a:r>
          </a:p>
          <a:p>
            <a:pPr marL="0" indent="0" algn="ctr">
              <a:buNone/>
            </a:pPr>
            <a:r>
              <a:rPr lang="en-US" sz="4400" dirty="0"/>
              <a:t>or </a:t>
            </a:r>
          </a:p>
          <a:p>
            <a:pPr marL="0" indent="0" algn="ctr">
              <a:buNone/>
            </a:pPr>
            <a:r>
              <a:rPr lang="en-US" sz="4400" dirty="0"/>
              <a:t>p →q </a:t>
            </a:r>
            <a:r>
              <a:rPr lang="en-US" sz="4400" dirty="0">
                <a:solidFill>
                  <a:srgbClr val="FF0000"/>
                </a:solidFill>
              </a:rPr>
              <a:t>≠</a:t>
            </a:r>
            <a:r>
              <a:rPr lang="en-US" sz="4400" dirty="0"/>
              <a:t> ~p → ~q</a:t>
            </a:r>
          </a:p>
          <a:p>
            <a:pPr marL="0" indent="0" algn="ctr">
              <a:buNone/>
            </a:pPr>
            <a:endParaRPr lang="en-US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ACEF0-7D0F-BCEF-45F6-274068035E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605A9D-4757-D740-B580-3FC09773942B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783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3">
            <a:extLst>
              <a:ext uri="{FF2B5EF4-FFF2-40B4-BE49-F238E27FC236}">
                <a16:creationId xmlns:a16="http://schemas.microsoft.com/office/drawing/2014/main" id="{EF2C0A45-113D-5CC1-99E5-FAEAE68E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21AAC4F-E127-D94E-A137-6EF20DA81A8E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38914" name="Rectangle 6">
            <a:extLst>
              <a:ext uri="{FF2B5EF4-FFF2-40B4-BE49-F238E27FC236}">
                <a16:creationId xmlns:a16="http://schemas.microsoft.com/office/drawing/2014/main" id="{60C820C9-CCE2-5C92-C923-8E4A336EC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987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>
                <a:solidFill>
                  <a:schemeClr val="tx2"/>
                </a:solidFill>
                <a:cs typeface="Arial" panose="020B0604020202020204" pitchFamily="34" charset="0"/>
              </a:rPr>
              <a:t>p </a:t>
            </a:r>
            <a:r>
              <a:rPr lang="en-US" altLang="en-US" sz="4000">
                <a:solidFill>
                  <a:schemeClr val="tx2"/>
                </a:solidFill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altLang="en-US" sz="4000">
                <a:solidFill>
                  <a:schemeClr val="tx2"/>
                </a:solidFill>
                <a:cs typeface="Arial" panose="020B0604020202020204" pitchFamily="34" charset="0"/>
              </a:rPr>
              <a:t> q is not equivalent to ~p </a:t>
            </a:r>
            <a:r>
              <a:rPr lang="en-US" altLang="en-US" sz="4000">
                <a:solidFill>
                  <a:schemeClr val="tx2"/>
                </a:solidFill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altLang="en-US" sz="4000">
                <a:solidFill>
                  <a:schemeClr val="tx2"/>
                </a:solidFill>
                <a:cs typeface="Arial" panose="020B0604020202020204" pitchFamily="34" charset="0"/>
              </a:rPr>
              <a:t> ~q – (3 – 25)</a:t>
            </a:r>
            <a:endParaRPr lang="en-US" altLang="en-US" sz="4000">
              <a:solidFill>
                <a:schemeClr val="tx2"/>
              </a:solidFill>
              <a:cs typeface="Arial" panose="020B0604020202020204" pitchFamily="34" charset="0"/>
              <a:sym typeface="Wingdings" pitchFamily="2" charset="2"/>
            </a:endParaRPr>
          </a:p>
        </p:txBody>
      </p:sp>
      <p:pic>
        <p:nvPicPr>
          <p:cNvPr id="38915" name="Picture 4">
            <a:extLst>
              <a:ext uri="{FF2B5EF4-FFF2-40B4-BE49-F238E27FC236}">
                <a16:creationId xmlns:a16="http://schemas.microsoft.com/office/drawing/2014/main" id="{517CA5ED-116A-BBA2-2CB2-5E9D53044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3400"/>
            <a:ext cx="91440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3E493-105E-B841-B783-E91A1319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Law of Contradiction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99188D-C2BA-0BE6-8DF6-AB1BA93005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sz="2800" b="1" dirty="0"/>
                  <a:t>Statement</a:t>
                </a:r>
                <a:r>
                  <a:rPr lang="en-AU" sz="2800" dirty="0"/>
                  <a:t>: "A contradiction implies any statement."</a:t>
                </a:r>
              </a:p>
              <a:p>
                <a:pPr lvl="1"/>
                <a:r>
                  <a:rPr lang="en-AU" sz="2400" b="1" dirty="0"/>
                  <a:t>Formal Expression</a:t>
                </a:r>
                <a:r>
                  <a:rPr lang="en-AU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ur-P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r-PK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ur-PK" sz="2400">
                            <a:latin typeface="Cambria Math" panose="02040503050406030204" pitchFamily="18" charset="0"/>
                          </a:rPr>
                          <m:t>∧¬</m:t>
                        </m:r>
                        <m:r>
                          <a:rPr lang="ur-PK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ur-PK" sz="2400">
                        <a:latin typeface="Cambria Math" panose="02040503050406030204" pitchFamily="18" charset="0"/>
                      </a:rPr>
                      <m:t>→</m:t>
                    </m:r>
                    <m:r>
                      <a:rPr lang="ur-PK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ur-PK" sz="2400" dirty="0"/>
              </a:p>
              <a:p>
                <a:r>
                  <a:rPr lang="en-AU" sz="2800" b="1" dirty="0"/>
                  <a:t>Meaning</a:t>
                </a:r>
                <a:r>
                  <a:rPr lang="en-AU" sz="2800" dirty="0"/>
                  <a:t>: If you can prove a contradiction, you can logically deduce any proposition.</a:t>
                </a:r>
              </a:p>
              <a:p>
                <a:r>
                  <a:rPr lang="en-AU" sz="2800" b="1" dirty="0"/>
                  <a:t>Example</a:t>
                </a:r>
                <a:r>
                  <a:rPr lang="en-AU" sz="2800" dirty="0"/>
                  <a:t>:</a:t>
                </a:r>
              </a:p>
              <a:p>
                <a:r>
                  <a:rPr lang="en-AU" sz="2800" dirty="0"/>
                  <a:t>If we assume both "It is raining" and "It is not raining," we can deduce any statement, like "The moon is made of cheese."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99188D-C2BA-0BE6-8DF6-AB1BA9300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 t="-1681" r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2897B-D2AB-6244-6EC3-B1EAF7415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3291FE5D-ED3C-0A4D-918F-5116AF3607A7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1941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8DFA3-59C3-4258-D155-55EE9AB5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AU" dirty="0"/>
              <a:t>Law of Implication (Transitivity of Implication)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7C3431-0AB2-ED90-0320-F1CC332AB8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103437"/>
                <a:ext cx="8229600" cy="4525963"/>
              </a:xfrm>
            </p:spPr>
            <p:txBody>
              <a:bodyPr/>
              <a:lstStyle/>
              <a:p>
                <a:r>
                  <a:rPr lang="en-AU" sz="2800" b="1" dirty="0"/>
                  <a:t>Statement</a:t>
                </a:r>
                <a:r>
                  <a:rPr lang="en-AU" sz="2800" dirty="0"/>
                  <a:t>: "If A implies B, and B implies C, then A implies C."</a:t>
                </a:r>
              </a:p>
              <a:p>
                <a:pPr lvl="1"/>
                <a:r>
                  <a:rPr lang="en-AU" sz="2400" b="1" dirty="0"/>
                  <a:t>Formal Expression</a:t>
                </a:r>
                <a:r>
                  <a:rPr lang="en-AU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ur-P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r-PK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ur-PK" sz="240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ur-PK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ur-PK" sz="240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ur-P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r-PK" sz="2400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ur-PK" sz="240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ur-PK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ur-PK" sz="240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ur-PK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ur-PK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ur-PK" sz="240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ur-PK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ur-PK" sz="2400" dirty="0"/>
              </a:p>
              <a:p>
                <a:r>
                  <a:rPr lang="en-AU" sz="2800" b="1" dirty="0"/>
                  <a:t>Meaning</a:t>
                </a:r>
                <a:r>
                  <a:rPr lang="en-AU" sz="2800" dirty="0"/>
                  <a:t>: If A implies B, and B implies C, then A must also imply C.</a:t>
                </a:r>
              </a:p>
              <a:p>
                <a:r>
                  <a:rPr lang="en-AU" sz="2800" b="1" dirty="0"/>
                  <a:t>Example</a:t>
                </a:r>
                <a:r>
                  <a:rPr lang="en-AU" sz="2800" dirty="0"/>
                  <a:t>:</a:t>
                </a:r>
              </a:p>
              <a:p>
                <a:pPr lvl="1"/>
                <a:r>
                  <a:rPr lang="en-AU" sz="2400" dirty="0"/>
                  <a:t>If "If it rains, the ground will be wet" and "If the ground is wet, there will be puddles," then "If it rains, there will be puddles."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7C3431-0AB2-ED90-0320-F1CC332AB8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103437"/>
                <a:ext cx="8229600" cy="4525963"/>
              </a:xfrm>
              <a:blipFill>
                <a:blip r:embed="rId2"/>
                <a:stretch>
                  <a:fillRect l="-1389" t="-1397" r="-2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54053-D39E-8BDA-D1E0-F2909410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3291FE5D-ED3C-0A4D-918F-5116AF3607A7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0482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7164D-9683-DEE9-1A7A-718F50B1D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Biconditional Logic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5EF9F3-D7EF-9BC9-CA09-2FB40CBFC5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8736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AU" sz="2800" b="1" dirty="0"/>
                  <a:t>Definition: Biconditional</a:t>
                </a:r>
                <a:r>
                  <a:rPr lang="en-AU" sz="2800" dirty="0"/>
                  <a:t> (also called </a:t>
                </a:r>
                <a:r>
                  <a:rPr lang="en-AU" sz="2800" b="1" dirty="0"/>
                  <a:t>Material Equivalence</a:t>
                </a:r>
                <a:r>
                  <a:rPr lang="en-AU" sz="2800" dirty="0"/>
                  <a:t>) is a logical connective between two statements,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AU" sz="2800" dirty="0"/>
                  <a:t> and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AU" sz="2800" dirty="0"/>
                  <a:t>, that is true if both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AU" sz="2800" dirty="0"/>
                  <a:t>and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AU" sz="2800" dirty="0"/>
                  <a:t> have the same truth value (both true or both false).</a:t>
                </a:r>
              </a:p>
              <a:p>
                <a:pPr marL="0" indent="0">
                  <a:buNone/>
                </a:pPr>
                <a:endParaRPr lang="en-AU" sz="2800" b="1" dirty="0"/>
              </a:p>
              <a:p>
                <a:pPr marL="0" indent="0">
                  <a:buNone/>
                </a:pPr>
                <a:r>
                  <a:rPr lang="en-AU" sz="2800" b="1" dirty="0"/>
                  <a:t>Symbol:</a:t>
                </a:r>
                <a:r>
                  <a:rPr lang="en-AU" sz="2800" dirty="0"/>
                  <a:t>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sz="280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AU" sz="28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AU" sz="2800" dirty="0"/>
                  <a:t>, which means "P if and only if Q."</a:t>
                </a:r>
              </a:p>
              <a:p>
                <a:pPr marL="0" indent="0">
                  <a:buNone/>
                </a:pPr>
                <a:endParaRPr lang="en-AU" sz="2800" b="1" dirty="0"/>
              </a:p>
              <a:p>
                <a:pPr marL="0" indent="0">
                  <a:buNone/>
                </a:pPr>
                <a:r>
                  <a:rPr lang="en-AU" sz="2800" b="1" dirty="0"/>
                  <a:t>Explanation:</a:t>
                </a:r>
                <a:endParaRPr lang="en-AU" sz="2800" dirty="0"/>
              </a:p>
              <a:p>
                <a:pPr lvl="1"/>
                <a:r>
                  <a:rPr lang="en-AU" sz="2400" b="1" dirty="0"/>
                  <a:t>True</a:t>
                </a:r>
                <a:r>
                  <a:rPr lang="en-AU" sz="2400" dirty="0"/>
                  <a:t> if both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AU" sz="2400" dirty="0"/>
                  <a:t> and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AU" sz="2400" dirty="0"/>
                  <a:t> are either true or both false.</a:t>
                </a:r>
              </a:p>
              <a:p>
                <a:pPr lvl="1"/>
                <a:r>
                  <a:rPr lang="en-AU" sz="2400" b="1" dirty="0"/>
                  <a:t>False</a:t>
                </a:r>
                <a:r>
                  <a:rPr lang="en-AU" sz="2400" dirty="0"/>
                  <a:t> if one is true and the other is false.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5EF9F3-D7EF-9BC9-CA09-2FB40CBFC5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873625"/>
              </a:xfrm>
              <a:blipFill>
                <a:blip r:embed="rId2"/>
                <a:stretch>
                  <a:fillRect l="-1698" t="-1563" r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4F2BC-0A14-6D4A-75BB-5F8140A6AE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605A9D-4757-D740-B580-3FC09773942B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5425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0D86-57D7-6D19-C436-48B66241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Biconditional Logic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B72D0-2E6A-68A1-97C1-13EACAA04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You can enter the party </a:t>
            </a:r>
            <a:r>
              <a:rPr lang="en-AU" b="1" dirty="0"/>
              <a:t>if and only if</a:t>
            </a:r>
            <a:r>
              <a:rPr lang="en-AU" dirty="0"/>
              <a:t> you have an invitation.</a:t>
            </a:r>
          </a:p>
          <a:p>
            <a:endParaRPr lang="en-AU" dirty="0"/>
          </a:p>
          <a:p>
            <a:r>
              <a:rPr lang="en-AU" dirty="0"/>
              <a:t>A number is </a:t>
            </a:r>
            <a:r>
              <a:rPr lang="en-AU" b="1" dirty="0"/>
              <a:t>even if and only if</a:t>
            </a:r>
            <a:r>
              <a:rPr lang="en-AU" dirty="0"/>
              <a:t> it is divisible by 2.”</a:t>
            </a:r>
          </a:p>
          <a:p>
            <a:endParaRPr lang="en-AU" dirty="0"/>
          </a:p>
          <a:p>
            <a:r>
              <a:rPr lang="en-AU" dirty="0"/>
              <a:t>The light is on </a:t>
            </a:r>
            <a:r>
              <a:rPr lang="en-AU" b="1" dirty="0"/>
              <a:t>if and only if</a:t>
            </a:r>
            <a:r>
              <a:rPr lang="en-AU" dirty="0"/>
              <a:t> the switch is up.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40616-86B5-F6CE-59BE-8FBD3005BF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605A9D-4757-D740-B580-3FC09773942B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0497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Slide Number Placeholder 3">
            <a:extLst>
              <a:ext uri="{FF2B5EF4-FFF2-40B4-BE49-F238E27FC236}">
                <a16:creationId xmlns:a16="http://schemas.microsoft.com/office/drawing/2014/main" id="{2D37817C-8D1F-79C5-47D1-48AF54FAB8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22F006-051D-A74E-A6F5-C5423982F2E7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074" name="Rectangle 5">
            <a:extLst>
              <a:ext uri="{FF2B5EF4-FFF2-40B4-BE49-F238E27FC236}">
                <a16:creationId xmlns:a16="http://schemas.microsoft.com/office/drawing/2014/main" id="{8B28F409-625F-1675-6A13-2F75FC317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46088"/>
            <a:ext cx="7772400" cy="147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rgbClr val="000000"/>
                </a:solidFill>
                <a:cs typeface="Arial" panose="020B0604020202020204" pitchFamily="34" charset="0"/>
              </a:rPr>
              <a:t>Biconditional - 2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3075" name="Object 4">
            <a:extLst>
              <a:ext uri="{FF2B5EF4-FFF2-40B4-BE49-F238E27FC236}">
                <a16:creationId xmlns:a16="http://schemas.microsoft.com/office/drawing/2014/main" id="{E527EEDD-48A8-85AC-C821-C378D729C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3400"/>
            <a:ext cx="91440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Slide Number Placeholder 3">
            <a:extLst>
              <a:ext uri="{FF2B5EF4-FFF2-40B4-BE49-F238E27FC236}">
                <a16:creationId xmlns:a16="http://schemas.microsoft.com/office/drawing/2014/main" id="{5A680838-3C5E-E510-56DE-22CB49603B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B9E28F-A2F9-7147-9516-3A798715A623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5122" name="Rectangle 6">
            <a:extLst>
              <a:ext uri="{FF2B5EF4-FFF2-40B4-BE49-F238E27FC236}">
                <a16:creationId xmlns:a16="http://schemas.microsoft.com/office/drawing/2014/main" id="{9E7B8271-D6AF-30D4-BE2E-DDB8CE6D8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chemeClr val="tx2"/>
                </a:solidFill>
                <a:cs typeface="Arial" panose="020B0604020202020204" pitchFamily="34" charset="0"/>
              </a:rPr>
              <a:t>Examples – 4a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5123" name="Object 4">
            <a:extLst>
              <a:ext uri="{FF2B5EF4-FFF2-40B4-BE49-F238E27FC236}">
                <a16:creationId xmlns:a16="http://schemas.microsoft.com/office/drawing/2014/main" id="{D9BE91A5-9010-2855-71BB-45528DB63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960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Slide Number Placeholder 3">
            <a:extLst>
              <a:ext uri="{FF2B5EF4-FFF2-40B4-BE49-F238E27FC236}">
                <a16:creationId xmlns:a16="http://schemas.microsoft.com/office/drawing/2014/main" id="{84399E5E-D6FC-A513-3BDE-D3F98DAC53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BD92EC-CF40-7B43-9FB3-20C04576127A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4098" name="Rectangle 5">
            <a:extLst>
              <a:ext uri="{FF2B5EF4-FFF2-40B4-BE49-F238E27FC236}">
                <a16:creationId xmlns:a16="http://schemas.microsoft.com/office/drawing/2014/main" id="{82AFF0B2-E6F8-948C-9883-D5055B647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67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chemeClr val="tx2"/>
                </a:solidFill>
                <a:cs typeface="Arial" panose="020B0604020202020204" pitchFamily="34" charset="0"/>
              </a:rPr>
              <a:t>Truth Table for p &lt;--&gt; - 3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4099" name="Object 4">
            <a:extLst>
              <a:ext uri="{FF2B5EF4-FFF2-40B4-BE49-F238E27FC236}">
                <a16:creationId xmlns:a16="http://schemas.microsoft.com/office/drawing/2014/main" id="{804B2D4D-3261-48C9-CBEE-F3723E6CA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3400"/>
            <a:ext cx="91440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359C-D511-BFB3-64E9-6A17B7E5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Implications (→)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777F32-B476-C307-E899-4FC80E083B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AU" sz="2400" b="1" dirty="0"/>
                  <a:t>Definition</a:t>
                </a:r>
                <a:r>
                  <a:rPr lang="en-AU" sz="2400" dirty="0"/>
                  <a:t>: An implication is a logical relationship where one statement (the antecedent) implies another (the consequent). It is false only when the antecedent is true and the consequent is false.</a:t>
                </a:r>
              </a:p>
              <a:p>
                <a:pPr lvl="1">
                  <a:buFont typeface="Wingdings" pitchFamily="2" charset="2"/>
                  <a:buChar char="v"/>
                </a:pPr>
                <a:r>
                  <a:rPr lang="en-AU" sz="2000" b="1" dirty="0"/>
                  <a:t>Symbol</a:t>
                </a:r>
                <a:r>
                  <a:rPr lang="en-AU" sz="2000" dirty="0"/>
                  <a:t>: 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sz="200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AU" sz="2000" dirty="0"/>
              </a:p>
              <a:p>
                <a:pPr marL="0" indent="0">
                  <a:buNone/>
                </a:pPr>
                <a:r>
                  <a:rPr lang="en-AU" sz="2400" b="1" dirty="0"/>
                  <a:t>Explanation</a:t>
                </a:r>
                <a:r>
                  <a:rPr lang="en-AU" sz="2400" dirty="0"/>
                  <a:t>:</a:t>
                </a:r>
              </a:p>
              <a:p>
                <a:pPr lvl="1">
                  <a:buFont typeface="Wingdings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sz="200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AU" sz="2000" dirty="0"/>
                  <a:t> means "If P is true, then Q is true."</a:t>
                </a:r>
              </a:p>
              <a:p>
                <a:pPr lvl="1">
                  <a:buFont typeface="Wingdings" pitchFamily="2" charset="2"/>
                  <a:buChar char="v"/>
                </a:pPr>
                <a:r>
                  <a:rPr lang="en-AU" sz="2000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It is </a:t>
                </a:r>
                <a:r>
                  <a:rPr lang="en-AU" sz="2000" b="1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false</a:t>
                </a:r>
                <a:r>
                  <a:rPr lang="en-AU" sz="2000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 only when </a:t>
                </a:r>
                <a14:m>
                  <m:oMath xmlns:m="http://schemas.openxmlformats.org/officeDocument/2006/math">
                    <m:r>
                      <a:rPr lang="en-AU" sz="2000" i="1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AU" sz="2000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 is true and </a:t>
                </a:r>
                <a14:m>
                  <m:oMath xmlns:m="http://schemas.openxmlformats.org/officeDocument/2006/math">
                    <m:r>
                      <a:rPr lang="en-AU" sz="2000" i="1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AU" sz="2000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 is false.</a:t>
                </a:r>
              </a:p>
              <a:p>
                <a:pPr marL="0" indent="0">
                  <a:buNone/>
                </a:pPr>
                <a:r>
                  <a:rPr lang="en-AU" sz="2400" b="1" dirty="0"/>
                  <a:t>Example</a:t>
                </a:r>
                <a:r>
                  <a:rPr lang="en-AU" sz="2400" dirty="0"/>
                  <a:t>:</a:t>
                </a:r>
              </a:p>
              <a:p>
                <a:pPr lvl="1"/>
                <a:r>
                  <a:rPr lang="en-AU" sz="2000" dirty="0"/>
                  <a:t>"If it rains, the ground will be wet" (</a:t>
                </a:r>
                <a14:m>
                  <m:oMath xmlns:m="http://schemas.openxmlformats.org/officeDocument/2006/math">
                    <m:r>
                      <a:rPr lang="en-AU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sz="200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AU" sz="2000" dirty="0"/>
                  <a:t>). It is false only if it rains and the ground does not get wet.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777F32-B476-C307-E899-4FC80E083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35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D755B-8DC2-893D-C3B2-E70C082A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3291FE5D-ED3C-0A4D-918F-5116AF3607A7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8784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lide Number Placeholder 3">
            <a:extLst>
              <a:ext uri="{FF2B5EF4-FFF2-40B4-BE49-F238E27FC236}">
                <a16:creationId xmlns:a16="http://schemas.microsoft.com/office/drawing/2014/main" id="{DC86908B-3B02-25E0-77D4-4AED676642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885ACE-110D-404F-822B-6A6CA198B1E4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6146" name="Rectangle 10">
            <a:extLst>
              <a:ext uri="{FF2B5EF4-FFF2-40B4-BE49-F238E27FC236}">
                <a16:creationId xmlns:a16="http://schemas.microsoft.com/office/drawing/2014/main" id="{BA92782D-DA1A-0F67-5C9A-1A7937D83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chemeClr val="tx2"/>
                </a:solidFill>
                <a:cs typeface="Arial" panose="020B0604020202020204" pitchFamily="34" charset="0"/>
              </a:rPr>
              <a:t>p     q = (p    q)  (q    p) – 5a</a:t>
            </a:r>
            <a:endParaRPr lang="en-US" altLang="en-US" sz="4400">
              <a:solidFill>
                <a:schemeClr val="tx2"/>
              </a:solidFill>
            </a:endParaRPr>
          </a:p>
        </p:txBody>
      </p:sp>
      <p:sp>
        <p:nvSpPr>
          <p:cNvPr id="6147" name="Text Box 9">
            <a:extLst>
              <a:ext uri="{FF2B5EF4-FFF2-40B4-BE49-F238E27FC236}">
                <a16:creationId xmlns:a16="http://schemas.microsoft.com/office/drawing/2014/main" id="{BC37407B-9498-42E5-A59F-A00749427D40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4724400" y="411163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>
                <a:cs typeface="Arial" panose="020B0604020202020204" pitchFamily="34" charset="0"/>
              </a:rPr>
              <a:t>v</a:t>
            </a:r>
            <a:endParaRPr lang="en-US" altLang="en-US"/>
          </a:p>
        </p:txBody>
      </p:sp>
      <p:sp>
        <p:nvSpPr>
          <p:cNvPr id="6148" name="Line 8">
            <a:extLst>
              <a:ext uri="{FF2B5EF4-FFF2-40B4-BE49-F238E27FC236}">
                <a16:creationId xmlns:a16="http://schemas.microsoft.com/office/drawing/2014/main" id="{42545372-F17B-7C4E-E095-599074D7AD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71596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" name="Line 7">
            <a:extLst>
              <a:ext uri="{FF2B5EF4-FFF2-40B4-BE49-F238E27FC236}">
                <a16:creationId xmlns:a16="http://schemas.microsoft.com/office/drawing/2014/main" id="{9E4A298D-C0F7-9F6F-A337-D4548836D8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71596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0" name="Line 6">
            <a:extLst>
              <a:ext uri="{FF2B5EF4-FFF2-40B4-BE49-F238E27FC236}">
                <a16:creationId xmlns:a16="http://schemas.microsoft.com/office/drawing/2014/main" id="{1F16C0F5-4E14-01D0-F78C-424269DF7C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715963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151" name="Object 4">
            <a:extLst>
              <a:ext uri="{FF2B5EF4-FFF2-40B4-BE49-F238E27FC236}">
                <a16:creationId xmlns:a16="http://schemas.microsoft.com/office/drawing/2014/main" id="{5C540BEA-99A6-2ACB-684F-E8C21B011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7200"/>
            <a:ext cx="91440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Number Placeholder 3">
            <a:extLst>
              <a:ext uri="{FF2B5EF4-FFF2-40B4-BE49-F238E27FC236}">
                <a16:creationId xmlns:a16="http://schemas.microsoft.com/office/drawing/2014/main" id="{83D9BE68-ED6D-FBBF-674E-42B784E413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C3DAF08-7FA0-7647-A0EB-1573DDD9CD8E}" type="slidenum">
              <a:rPr lang="en-US" altLang="en-US"/>
              <a:pPr/>
              <a:t>31</a:t>
            </a:fld>
            <a:endParaRPr lang="en-US" altLang="en-US"/>
          </a:p>
        </p:txBody>
      </p:sp>
      <p:grpSp>
        <p:nvGrpSpPr>
          <p:cNvPr id="7170" name="Group 5">
            <a:extLst>
              <a:ext uri="{FF2B5EF4-FFF2-40B4-BE49-F238E27FC236}">
                <a16:creationId xmlns:a16="http://schemas.microsoft.com/office/drawing/2014/main" id="{FB82A9BC-B303-94D8-359C-C0E532366E0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65088"/>
            <a:ext cx="8229600" cy="1143000"/>
            <a:chOff x="288" y="912"/>
            <a:chExt cx="5184" cy="720"/>
          </a:xfrm>
        </p:grpSpPr>
        <p:sp>
          <p:nvSpPr>
            <p:cNvPr id="7172" name="Rectangle 10">
              <a:extLst>
                <a:ext uri="{FF2B5EF4-FFF2-40B4-BE49-F238E27FC236}">
                  <a16:creationId xmlns:a16="http://schemas.microsoft.com/office/drawing/2014/main" id="{0040D39F-3E4E-90A0-D834-0F1AAFA394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912"/>
              <a:ext cx="5184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4400">
                  <a:solidFill>
                    <a:schemeClr val="tx2"/>
                  </a:solidFill>
                  <a:cs typeface="Arial" panose="020B0604020202020204" pitchFamily="34" charset="0"/>
                </a:rPr>
                <a:t>p     q = (p    q)  (q    p) – 5b</a:t>
              </a:r>
              <a:endParaRPr lang="en-US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7173" name="Text Box 9">
              <a:extLst>
                <a:ext uri="{FF2B5EF4-FFF2-40B4-BE49-F238E27FC236}">
                  <a16:creationId xmlns:a16="http://schemas.microsoft.com/office/drawing/2014/main" id="{A5DD9F3C-2A20-E93B-98DB-15ED1455A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2976" y="1123"/>
              <a:ext cx="2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4000">
                  <a:cs typeface="Arial" panose="020B0604020202020204" pitchFamily="34" charset="0"/>
                </a:rPr>
                <a:t>v</a:t>
              </a:r>
              <a:endParaRPr lang="en-US" altLang="en-US"/>
            </a:p>
          </p:txBody>
        </p:sp>
        <p:sp>
          <p:nvSpPr>
            <p:cNvPr id="7174" name="Line 8">
              <a:extLst>
                <a:ext uri="{FF2B5EF4-FFF2-40B4-BE49-F238E27FC236}">
                  <a16:creationId xmlns:a16="http://schemas.microsoft.com/office/drawing/2014/main" id="{7B639BC0-A268-AEB3-1237-4EF9E21429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31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5" name="Line 7">
              <a:extLst>
                <a:ext uri="{FF2B5EF4-FFF2-40B4-BE49-F238E27FC236}">
                  <a16:creationId xmlns:a16="http://schemas.microsoft.com/office/drawing/2014/main" id="{40B47E24-3BA4-C043-76F6-C5289A4E9D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31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76" name="Line 6">
              <a:extLst>
                <a:ext uri="{FF2B5EF4-FFF2-40B4-BE49-F238E27FC236}">
                  <a16:creationId xmlns:a16="http://schemas.microsoft.com/office/drawing/2014/main" id="{6239AE6D-EC88-45D6-63A3-34DF2D7820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31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7171" name="Object 4">
            <a:extLst>
              <a:ext uri="{FF2B5EF4-FFF2-40B4-BE49-F238E27FC236}">
                <a16:creationId xmlns:a16="http://schemas.microsoft.com/office/drawing/2014/main" id="{FF8CC758-C730-06D5-DE1A-B94DE8CF5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9600"/>
            <a:ext cx="9144000" cy="688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Number Placeholder 3">
            <a:extLst>
              <a:ext uri="{FF2B5EF4-FFF2-40B4-BE49-F238E27FC236}">
                <a16:creationId xmlns:a16="http://schemas.microsoft.com/office/drawing/2014/main" id="{6F1E20DA-E299-A404-D0A3-9EE184936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02026A-82D7-A848-864D-DD9B6860231C}" type="slidenum">
              <a:rPr lang="en-US" altLang="en-US"/>
              <a:pPr/>
              <a:t>32</a:t>
            </a:fld>
            <a:endParaRPr lang="en-US" altLang="en-US"/>
          </a:p>
        </p:txBody>
      </p:sp>
      <p:grpSp>
        <p:nvGrpSpPr>
          <p:cNvPr id="8194" name="Group 7">
            <a:extLst>
              <a:ext uri="{FF2B5EF4-FFF2-40B4-BE49-F238E27FC236}">
                <a16:creationId xmlns:a16="http://schemas.microsoft.com/office/drawing/2014/main" id="{BD44D388-2029-ADB8-4159-D6E32789E10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65088"/>
            <a:ext cx="8229600" cy="1143000"/>
            <a:chOff x="288" y="912"/>
            <a:chExt cx="5184" cy="720"/>
          </a:xfrm>
        </p:grpSpPr>
        <p:sp>
          <p:nvSpPr>
            <p:cNvPr id="8197" name="Rectangle 12">
              <a:extLst>
                <a:ext uri="{FF2B5EF4-FFF2-40B4-BE49-F238E27FC236}">
                  <a16:creationId xmlns:a16="http://schemas.microsoft.com/office/drawing/2014/main" id="{B22857A8-EDA3-E514-7D1C-9B0CEDF93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912"/>
              <a:ext cx="5184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4400">
                  <a:solidFill>
                    <a:schemeClr val="tx2"/>
                  </a:solidFill>
                  <a:cs typeface="Arial" panose="020B0604020202020204" pitchFamily="34" charset="0"/>
                </a:rPr>
                <a:t>p     q = (p    q)  (q    p) – 5c</a:t>
              </a:r>
              <a:endParaRPr lang="en-US" altLang="en-US" sz="4400">
                <a:solidFill>
                  <a:schemeClr val="tx2"/>
                </a:solidFill>
              </a:endParaRPr>
            </a:p>
          </p:txBody>
        </p:sp>
        <p:sp>
          <p:nvSpPr>
            <p:cNvPr id="8198" name="Text Box 11">
              <a:extLst>
                <a:ext uri="{FF2B5EF4-FFF2-40B4-BE49-F238E27FC236}">
                  <a16:creationId xmlns:a16="http://schemas.microsoft.com/office/drawing/2014/main" id="{C757FA1A-3825-9ED8-80A7-9FF391EBD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V="1">
              <a:off x="2976" y="1123"/>
              <a:ext cx="27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4000">
                  <a:cs typeface="Arial" panose="020B0604020202020204" pitchFamily="34" charset="0"/>
                </a:rPr>
                <a:t>v</a:t>
              </a:r>
              <a:endParaRPr lang="en-US" altLang="en-US"/>
            </a:p>
          </p:txBody>
        </p:sp>
        <p:sp>
          <p:nvSpPr>
            <p:cNvPr id="8199" name="Line 10">
              <a:extLst>
                <a:ext uri="{FF2B5EF4-FFF2-40B4-BE49-F238E27FC236}">
                  <a16:creationId xmlns:a16="http://schemas.microsoft.com/office/drawing/2014/main" id="{5B8D6D02-C4B1-C8D0-70C0-121CD8E5C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31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0" name="Line 9">
              <a:extLst>
                <a:ext uri="{FF2B5EF4-FFF2-40B4-BE49-F238E27FC236}">
                  <a16:creationId xmlns:a16="http://schemas.microsoft.com/office/drawing/2014/main" id="{6F96C719-7A1E-C323-DA5E-06F660E2F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31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01" name="Line 8">
              <a:extLst>
                <a:ext uri="{FF2B5EF4-FFF2-40B4-BE49-F238E27FC236}">
                  <a16:creationId xmlns:a16="http://schemas.microsoft.com/office/drawing/2014/main" id="{C76D873C-768C-BFE8-570D-AF31C7FF45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31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195" name="Rectangle 5">
            <a:extLst>
              <a:ext uri="{FF2B5EF4-FFF2-40B4-BE49-F238E27FC236}">
                <a16:creationId xmlns:a16="http://schemas.microsoft.com/office/drawing/2014/main" id="{992D39DB-4E91-9135-85A6-C182892ED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7488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chemeClr val="tx2"/>
                </a:solidFill>
                <a:cs typeface="Arial" panose="020B0604020202020204" pitchFamily="34" charset="0"/>
              </a:rPr>
              <a:t>– 5c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8196" name="Object 4">
            <a:extLst>
              <a:ext uri="{FF2B5EF4-FFF2-40B4-BE49-F238E27FC236}">
                <a16:creationId xmlns:a16="http://schemas.microsoft.com/office/drawing/2014/main" id="{921D739B-1A6D-672B-7BE0-22DB47152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7200"/>
            <a:ext cx="91440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Number Placeholder 3">
            <a:extLst>
              <a:ext uri="{FF2B5EF4-FFF2-40B4-BE49-F238E27FC236}">
                <a16:creationId xmlns:a16="http://schemas.microsoft.com/office/drawing/2014/main" id="{1ECDF405-A2AA-375D-C94E-10EC0D24A3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677909-DB9C-AE4A-B74E-C9BEAF5D5B46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9218" name="Text Box 10">
            <a:extLst>
              <a:ext uri="{FF2B5EF4-FFF2-40B4-BE49-F238E27FC236}">
                <a16:creationId xmlns:a16="http://schemas.microsoft.com/office/drawing/2014/main" id="{011ED571-70C2-1203-6341-F3852D2B07FC}"/>
              </a:ext>
            </a:extLst>
          </p:cNvPr>
          <p:cNvSpPr txBox="1">
            <a:spLocks noChangeArrowheads="1"/>
          </p:cNvSpPr>
          <p:nvPr/>
        </p:nvSpPr>
        <p:spPr bwMode="auto">
          <a:xfrm flipV="1">
            <a:off x="4895850" y="609600"/>
            <a:ext cx="43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>
                <a:cs typeface="Arial" panose="020B0604020202020204" pitchFamily="34" charset="0"/>
              </a:rPr>
              <a:t>v</a:t>
            </a:r>
            <a:endParaRPr lang="en-US" altLang="en-US"/>
          </a:p>
        </p:txBody>
      </p:sp>
      <p:sp>
        <p:nvSpPr>
          <p:cNvPr id="9219" name="Line 9">
            <a:extLst>
              <a:ext uri="{FF2B5EF4-FFF2-40B4-BE49-F238E27FC236}">
                <a16:creationId xmlns:a16="http://schemas.microsoft.com/office/drawing/2014/main" id="{C20E165A-4F51-3878-8C5D-89FF7A086C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91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" name="Line 8">
            <a:extLst>
              <a:ext uri="{FF2B5EF4-FFF2-40B4-BE49-F238E27FC236}">
                <a16:creationId xmlns:a16="http://schemas.microsoft.com/office/drawing/2014/main" id="{FC6E91C8-3B88-87FC-0ED5-AD9A1EA7E4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91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1" name="Line 7">
            <a:extLst>
              <a:ext uri="{FF2B5EF4-FFF2-40B4-BE49-F238E27FC236}">
                <a16:creationId xmlns:a16="http://schemas.microsoft.com/office/drawing/2014/main" id="{02285C7F-DC81-9E32-ECDA-B458A6D12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914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2" name="Rectangle 5">
            <a:extLst>
              <a:ext uri="{FF2B5EF4-FFF2-40B4-BE49-F238E27FC236}">
                <a16:creationId xmlns:a16="http://schemas.microsoft.com/office/drawing/2014/main" id="{F5196C4C-5EC7-9222-B4AF-BFCC98C57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chemeClr val="tx2"/>
                </a:solidFill>
                <a:cs typeface="Arial" panose="020B0604020202020204" pitchFamily="34" charset="0"/>
              </a:rPr>
              <a:t>p     q = (p    q)  (q    p) – 5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9223" name="Object 4">
            <a:extLst>
              <a:ext uri="{FF2B5EF4-FFF2-40B4-BE49-F238E27FC236}">
                <a16:creationId xmlns:a16="http://schemas.microsoft.com/office/drawing/2014/main" id="{CAB589C6-1E91-554F-9D7D-5DD7E8900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960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3">
            <a:extLst>
              <a:ext uri="{FF2B5EF4-FFF2-40B4-BE49-F238E27FC236}">
                <a16:creationId xmlns:a16="http://schemas.microsoft.com/office/drawing/2014/main" id="{E6C5541B-2EAB-5971-351D-6B1A7F1C2D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C543F3-C389-084C-89FF-0935A2AF73FC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0242" name="Rectangle 6">
            <a:extLst>
              <a:ext uri="{FF2B5EF4-FFF2-40B4-BE49-F238E27FC236}">
                <a16:creationId xmlns:a16="http://schemas.microsoft.com/office/drawing/2014/main" id="{11DA7871-AC8F-508B-B89F-9A64C4B48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>
                <a:solidFill>
                  <a:schemeClr val="tx2"/>
                </a:solidFill>
                <a:cs typeface="Arial" panose="020B0604020202020204" pitchFamily="34" charset="0"/>
              </a:rPr>
              <a:t>Rephrasing Biconditional - 6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10243" name="Object 4">
            <a:extLst>
              <a:ext uri="{FF2B5EF4-FFF2-40B4-BE49-F238E27FC236}">
                <a16:creationId xmlns:a16="http://schemas.microsoft.com/office/drawing/2014/main" id="{8414E97F-7241-DA3E-6060-229347959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3400"/>
            <a:ext cx="91440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Number Placeholder 3">
            <a:extLst>
              <a:ext uri="{FF2B5EF4-FFF2-40B4-BE49-F238E27FC236}">
                <a16:creationId xmlns:a16="http://schemas.microsoft.com/office/drawing/2014/main" id="{B735727F-C931-9A93-7E49-E3797DFA21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1B8DAC-A637-B748-9E6D-C546EA1717B9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1266" name="Rectangle 6">
            <a:extLst>
              <a:ext uri="{FF2B5EF4-FFF2-40B4-BE49-F238E27FC236}">
                <a16:creationId xmlns:a16="http://schemas.microsoft.com/office/drawing/2014/main" id="{89A176FE-9C88-6518-5511-D85B534DB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>
                <a:solidFill>
                  <a:schemeClr val="tx2"/>
                </a:solidFill>
                <a:cs typeface="Arial" panose="020B0604020202020204" pitchFamily="34" charset="0"/>
              </a:rPr>
              <a:t>Examples – 9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11267" name="Object 4">
            <a:extLst>
              <a:ext uri="{FF2B5EF4-FFF2-40B4-BE49-F238E27FC236}">
                <a16:creationId xmlns:a16="http://schemas.microsoft.com/office/drawing/2014/main" id="{E27B5291-3443-A7E5-F2F2-138FB991E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3400"/>
            <a:ext cx="91440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Number Placeholder 3">
            <a:extLst>
              <a:ext uri="{FF2B5EF4-FFF2-40B4-BE49-F238E27FC236}">
                <a16:creationId xmlns:a16="http://schemas.microsoft.com/office/drawing/2014/main" id="{096B539D-DCAC-E6BB-470C-0980BBCD50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32D9B1-7055-A14E-AD22-C7954353B839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2290" name="Rectangle 5">
            <a:extLst>
              <a:ext uri="{FF2B5EF4-FFF2-40B4-BE49-F238E27FC236}">
                <a16:creationId xmlns:a16="http://schemas.microsoft.com/office/drawing/2014/main" id="{282125FF-F390-A3FA-5648-910ADCA14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>
                <a:solidFill>
                  <a:schemeClr val="tx2"/>
                </a:solidFill>
                <a:cs typeface="Arial" panose="020B0604020202020204" pitchFamily="34" charset="0"/>
              </a:rPr>
              <a:t>Examples – 9a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12291" name="Object 4">
            <a:extLst>
              <a:ext uri="{FF2B5EF4-FFF2-40B4-BE49-F238E27FC236}">
                <a16:creationId xmlns:a16="http://schemas.microsoft.com/office/drawing/2014/main" id="{F5865C8C-B438-6CD2-0E3D-447E782A1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3400"/>
            <a:ext cx="91440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Number Placeholder 3">
            <a:extLst>
              <a:ext uri="{FF2B5EF4-FFF2-40B4-BE49-F238E27FC236}">
                <a16:creationId xmlns:a16="http://schemas.microsoft.com/office/drawing/2014/main" id="{45B0205F-89C9-0D15-FAF0-0614E1801C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49A543-366B-EE4C-AEF2-5868CADFC026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3314" name="Rectangle 5">
            <a:extLst>
              <a:ext uri="{FF2B5EF4-FFF2-40B4-BE49-F238E27FC236}">
                <a16:creationId xmlns:a16="http://schemas.microsoft.com/office/drawing/2014/main" id="{FE3244DA-0105-A38B-3F07-37E881DFB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>
                <a:solidFill>
                  <a:schemeClr val="tx2"/>
                </a:solidFill>
                <a:cs typeface="Arial" panose="020B0604020202020204" pitchFamily="34" charset="0"/>
              </a:rPr>
              <a:t>Examples – 9b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13315" name="Object 4">
            <a:extLst>
              <a:ext uri="{FF2B5EF4-FFF2-40B4-BE49-F238E27FC236}">
                <a16:creationId xmlns:a16="http://schemas.microsoft.com/office/drawing/2014/main" id="{A4D869B8-F1DC-9B29-9B4E-5833FEFAE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3400"/>
            <a:ext cx="91440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Number Placeholder 3">
            <a:extLst>
              <a:ext uri="{FF2B5EF4-FFF2-40B4-BE49-F238E27FC236}">
                <a16:creationId xmlns:a16="http://schemas.microsoft.com/office/drawing/2014/main" id="{8238F851-2D72-D9C5-0617-C8F695223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B77A28-89AE-B148-80C6-C377DD8D9A24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4338" name="Rectangle 6">
            <a:extLst>
              <a:ext uri="{FF2B5EF4-FFF2-40B4-BE49-F238E27FC236}">
                <a16:creationId xmlns:a16="http://schemas.microsoft.com/office/drawing/2014/main" id="{DEFA30A3-DA94-CDB8-B0E7-F17488594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667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>
                <a:solidFill>
                  <a:schemeClr val="tx2"/>
                </a:solidFill>
                <a:cs typeface="Arial" panose="020B0604020202020204" pitchFamily="34" charset="0"/>
              </a:rPr>
              <a:t>Examples – 9c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14339" name="Object 4">
            <a:extLst>
              <a:ext uri="{FF2B5EF4-FFF2-40B4-BE49-F238E27FC236}">
                <a16:creationId xmlns:a16="http://schemas.microsoft.com/office/drawing/2014/main" id="{85D627E9-FD3C-188D-3525-AC0C1DB75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3400"/>
            <a:ext cx="91440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6D894B-8ED1-6895-D8F1-506EABFA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that </a:t>
            </a:r>
            <a:r>
              <a:rPr lang="en-US" b="1" dirty="0"/>
              <a:t>~</a:t>
            </a:r>
            <a:r>
              <a:rPr lang="en-US" b="1" dirty="0" err="1"/>
              <a:t>p</a:t>
            </a:r>
            <a:r>
              <a:rPr lang="en-US" b="1" dirty="0" err="1">
                <a:sym typeface="Symbol" pitchFamily="2" charset="2"/>
              </a:rPr>
              <a:t></a:t>
            </a:r>
            <a:r>
              <a:rPr lang="en-US" b="1" dirty="0" err="1"/>
              <a:t>q</a:t>
            </a:r>
            <a:r>
              <a:rPr lang="en-US" dirty="0"/>
              <a:t> and </a:t>
            </a:r>
            <a:r>
              <a:rPr lang="en-US" b="1" dirty="0"/>
              <a:t>p</a:t>
            </a:r>
            <a:r>
              <a:rPr lang="en-US" b="1" dirty="0">
                <a:sym typeface="Symbol" pitchFamily="2" charset="2"/>
              </a:rPr>
              <a:t></a:t>
            </a:r>
            <a:r>
              <a:rPr lang="en-US" b="1" dirty="0"/>
              <a:t>~q</a:t>
            </a:r>
            <a:r>
              <a:rPr lang="en-US" dirty="0"/>
              <a:t> are logically equivalent</a:t>
            </a:r>
            <a:r>
              <a:rPr lang="en-AU" dirty="0"/>
              <a:t> 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04B0746-FEA5-5135-2C3C-6120B26DE0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9A288C2C-E592-9A44-BA01-EC72D41725AE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B0E8C8-518C-EE57-FDDA-36E423F631D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66800" y="1981200"/>
            <a:ext cx="7543800" cy="3574324"/>
            <a:chOff x="1008" y="3024"/>
            <a:chExt cx="2016" cy="95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8BB83F-633D-B808-1F0C-6C8907EE251F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544" y="3788"/>
              <a:ext cx="480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F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85BDAB2-183F-3615-B871-AC616514375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112" y="3788"/>
              <a:ext cx="432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F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FEACC4F-BDE6-EE9F-10D0-24D67080677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824" y="3788"/>
              <a:ext cx="288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T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64B3B4-051E-BC9B-C6F3-327E4E84DB0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488" y="3788"/>
              <a:ext cx="336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T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AFEB344-501D-2A57-CCE2-8DF7027C280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248" y="3788"/>
              <a:ext cx="240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F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FA76C23-F0A3-D453-6421-37E34FF0D1E2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008" y="3788"/>
              <a:ext cx="240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F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915418-A49C-331A-6110-1B75FBC91582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544" y="3597"/>
              <a:ext cx="480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T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CE93EF-90B7-D06B-BA4E-30463AD08CC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112" y="3597"/>
              <a:ext cx="432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T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DE7A5B7-85E5-A8B8-E4BC-844E9D0275B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824" y="3597"/>
              <a:ext cx="288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F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4BFFAB6-4D31-C5B1-CE7E-76B3BC50CE6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488" y="3597"/>
              <a:ext cx="336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T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7221622-D449-CA12-F943-F770A370540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248" y="3597"/>
              <a:ext cx="240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T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ABDE33-39D4-1A5E-391A-A67AB6A665DD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008" y="3597"/>
              <a:ext cx="240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F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FF878A-038D-EE91-1136-BA6754DF8A3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544" y="3406"/>
              <a:ext cx="480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T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2EAB98A-D478-1708-649B-1077824AFEE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112" y="3406"/>
              <a:ext cx="432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T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825398F-57BA-5939-04DF-57E86105B13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824" y="3406"/>
              <a:ext cx="288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T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F447409-5792-8BAA-E91C-2DA26DF6EA9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488" y="3406"/>
              <a:ext cx="336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F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271DF1C-944D-6387-88BB-541A016AA2E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248" y="3406"/>
              <a:ext cx="240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F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BF89556-72D4-882F-84C3-82E94852BE38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008" y="3406"/>
              <a:ext cx="240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T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6FE3B0C-B4DF-7E02-0D9D-64589C605F7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544" y="3215"/>
              <a:ext cx="480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F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5F883FE-ABD6-468C-792B-56E406C43D1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112" y="3215"/>
              <a:ext cx="432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F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A4ADAE8-6518-E20A-CE1D-F113D87EAC89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824" y="3215"/>
              <a:ext cx="288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F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FE1D649-10C1-9D66-EB27-282EE448E1E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488" y="3215"/>
              <a:ext cx="336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F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8CD65B-8679-9DE9-368E-9FF4111ED08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248" y="3215"/>
              <a:ext cx="240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T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11C452B-88B6-301E-9585-34B7AFAF88E5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008" y="3215"/>
              <a:ext cx="240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T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97367A4-28D8-1287-2C73-73128123D88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544" y="3024"/>
              <a:ext cx="480" cy="19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p</a:t>
              </a: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  <a:sym typeface="Symbol" pitchFamily="2" charset="2"/>
                </a:rPr>
                <a:t></a:t>
              </a: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~q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99D5BDC-0F8A-9065-E771-8AEAD837160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2112" y="3024"/>
              <a:ext cx="432" cy="19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~p</a:t>
              </a: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  <a:sym typeface="Symbol" pitchFamily="2" charset="2"/>
                </a:rPr>
                <a:t></a:t>
              </a: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q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B808A68-B058-4DD3-A005-193B77E3B2D9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824" y="3024"/>
              <a:ext cx="288" cy="19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~q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22A2BD-AF2B-611C-F280-526DEA52400D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488" y="3024"/>
              <a:ext cx="336" cy="19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~p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AB839F6-8CFD-A9FB-93F0-BB18AD35B520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248" y="3024"/>
              <a:ext cx="240" cy="19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q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D23AD5C-C5FC-1A9E-48BC-8DFD2B7C202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008" y="3024"/>
              <a:ext cx="240" cy="19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p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cxnSp>
          <p:nvCxnSpPr>
            <p:cNvPr id="36" name="Line 1070">
              <a:extLst>
                <a:ext uri="{FF2B5EF4-FFF2-40B4-BE49-F238E27FC236}">
                  <a16:creationId xmlns:a16="http://schemas.microsoft.com/office/drawing/2014/main" id="{6CBBCF07-A9FC-B9BA-F312-04657EEE92DB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008" y="3024"/>
              <a:ext cx="2016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7" name="Line 1071">
              <a:extLst>
                <a:ext uri="{FF2B5EF4-FFF2-40B4-BE49-F238E27FC236}">
                  <a16:creationId xmlns:a16="http://schemas.microsoft.com/office/drawing/2014/main" id="{C714B5E9-C303-7F35-5B1A-31D1C6032F34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008" y="3215"/>
              <a:ext cx="20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8" name="Line 1072">
              <a:extLst>
                <a:ext uri="{FF2B5EF4-FFF2-40B4-BE49-F238E27FC236}">
                  <a16:creationId xmlns:a16="http://schemas.microsoft.com/office/drawing/2014/main" id="{BA265EB3-755D-CA53-5496-C058020E2F21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008" y="3406"/>
              <a:ext cx="20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9" name="Line 1073">
              <a:extLst>
                <a:ext uri="{FF2B5EF4-FFF2-40B4-BE49-F238E27FC236}">
                  <a16:creationId xmlns:a16="http://schemas.microsoft.com/office/drawing/2014/main" id="{72CD7E52-EBBD-AB1C-D9BE-88C9765381E1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008" y="3597"/>
              <a:ext cx="20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0" name="Line 1074">
              <a:extLst>
                <a:ext uri="{FF2B5EF4-FFF2-40B4-BE49-F238E27FC236}">
                  <a16:creationId xmlns:a16="http://schemas.microsoft.com/office/drawing/2014/main" id="{306712AC-091E-1766-DB68-DB976FFA1A6C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008" y="3788"/>
              <a:ext cx="201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1" name="Line 1075">
              <a:extLst>
                <a:ext uri="{FF2B5EF4-FFF2-40B4-BE49-F238E27FC236}">
                  <a16:creationId xmlns:a16="http://schemas.microsoft.com/office/drawing/2014/main" id="{E8F31300-7E2D-9542-CD86-9BFB6A686C44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008" y="3979"/>
              <a:ext cx="2016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2" name="Line 1076">
              <a:extLst>
                <a:ext uri="{FF2B5EF4-FFF2-40B4-BE49-F238E27FC236}">
                  <a16:creationId xmlns:a16="http://schemas.microsoft.com/office/drawing/2014/main" id="{DF40742E-18CF-7D46-8133-2495D1DF7BC7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008" y="3024"/>
              <a:ext cx="0" cy="955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3" name="Line 1077">
              <a:extLst>
                <a:ext uri="{FF2B5EF4-FFF2-40B4-BE49-F238E27FC236}">
                  <a16:creationId xmlns:a16="http://schemas.microsoft.com/office/drawing/2014/main" id="{D6B1E8EE-06E3-0142-EDA3-47E41135C716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248" y="3024"/>
              <a:ext cx="0" cy="95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4" name="Line 1078">
              <a:extLst>
                <a:ext uri="{FF2B5EF4-FFF2-40B4-BE49-F238E27FC236}">
                  <a16:creationId xmlns:a16="http://schemas.microsoft.com/office/drawing/2014/main" id="{FB0A9656-EE63-AEFC-1C39-62655A8DA3E4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488" y="3024"/>
              <a:ext cx="0" cy="95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5" name="Line 1079">
              <a:extLst>
                <a:ext uri="{FF2B5EF4-FFF2-40B4-BE49-F238E27FC236}">
                  <a16:creationId xmlns:a16="http://schemas.microsoft.com/office/drawing/2014/main" id="{C5A7AA64-7747-FDF2-7A75-DD983C25D93B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824" y="3024"/>
              <a:ext cx="0" cy="95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6" name="Line 1080">
              <a:extLst>
                <a:ext uri="{FF2B5EF4-FFF2-40B4-BE49-F238E27FC236}">
                  <a16:creationId xmlns:a16="http://schemas.microsoft.com/office/drawing/2014/main" id="{F3DFD11E-F915-5A55-B36C-0CF5400C11AB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2112" y="3024"/>
              <a:ext cx="0" cy="95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7" name="Line 1081">
              <a:extLst>
                <a:ext uri="{FF2B5EF4-FFF2-40B4-BE49-F238E27FC236}">
                  <a16:creationId xmlns:a16="http://schemas.microsoft.com/office/drawing/2014/main" id="{ED01CA87-F764-3416-A896-99A753DF92DB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2544" y="3024"/>
              <a:ext cx="0" cy="95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8" name="Line 1082">
              <a:extLst>
                <a:ext uri="{FF2B5EF4-FFF2-40B4-BE49-F238E27FC236}">
                  <a16:creationId xmlns:a16="http://schemas.microsoft.com/office/drawing/2014/main" id="{8C90E814-98A7-1399-31BC-81806FD3B78A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024" y="3024"/>
              <a:ext cx="0" cy="955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71018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Number Placeholder 3">
            <a:extLst>
              <a:ext uri="{FF2B5EF4-FFF2-40B4-BE49-F238E27FC236}">
                <a16:creationId xmlns:a16="http://schemas.microsoft.com/office/drawing/2014/main" id="{95BC5BFC-4685-B4C4-2915-6B0E83A7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21AAC4F-E127-D94E-A137-6EF20DA81A8E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0242" name="Rectangle 5">
            <a:extLst>
              <a:ext uri="{FF2B5EF4-FFF2-40B4-BE49-F238E27FC236}">
                <a16:creationId xmlns:a16="http://schemas.microsoft.com/office/drawing/2014/main" id="{2132ACDD-AC0C-672D-328F-AE532CE5B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305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chemeClr val="tx2"/>
                </a:solidFill>
                <a:cs typeface="Arial" panose="020B0604020202020204" pitchFamily="34" charset="0"/>
              </a:rPr>
              <a:t>Conditional Statements – 6a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10243" name="Picture 4">
            <a:extLst>
              <a:ext uri="{FF2B5EF4-FFF2-40B4-BE49-F238E27FC236}">
                <a16:creationId xmlns:a16="http://schemas.microsoft.com/office/drawing/2014/main" id="{D7AE4D45-1EDB-36B4-916B-AA5EFD84D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7200"/>
            <a:ext cx="91440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83F5-4CB8-5959-C485-6FD904FB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that </a:t>
            </a:r>
            <a:r>
              <a:rPr lang="en-US" b="1" dirty="0"/>
              <a:t>~(</a:t>
            </a:r>
            <a:r>
              <a:rPr lang="en-US" b="1" dirty="0" err="1"/>
              <a:t>p</a:t>
            </a:r>
            <a:r>
              <a:rPr lang="en-US" b="1" dirty="0" err="1">
                <a:sym typeface="Symbol" pitchFamily="2" charset="2"/>
              </a:rPr>
              <a:t></a:t>
            </a:r>
            <a:r>
              <a:rPr lang="en-US" b="1" dirty="0" err="1"/>
              <a:t>q</a:t>
            </a:r>
            <a:r>
              <a:rPr lang="en-US" b="1" dirty="0"/>
              <a:t>)</a:t>
            </a:r>
            <a:r>
              <a:rPr lang="en-US" dirty="0"/>
              <a:t> and </a:t>
            </a:r>
            <a:r>
              <a:rPr lang="en-US" b="1" dirty="0" err="1"/>
              <a:t>p</a:t>
            </a:r>
            <a:r>
              <a:rPr lang="en-US" b="1" dirty="0" err="1">
                <a:sym typeface="Symbol" pitchFamily="2" charset="2"/>
              </a:rPr>
              <a:t></a:t>
            </a:r>
            <a:r>
              <a:rPr lang="en-US" b="1" dirty="0" err="1"/>
              <a:t>q</a:t>
            </a:r>
            <a:r>
              <a:rPr lang="en-US" dirty="0"/>
              <a:t> are logically equivalent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5366B-5D25-ADAC-D43D-175FED82A2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605A9D-4757-D740-B580-3FC09773942B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606B557-E02A-EE07-51F8-7CA80186F0E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28700" y="2057400"/>
            <a:ext cx="7086600" cy="3615983"/>
            <a:chOff x="144" y="4918"/>
            <a:chExt cx="1872" cy="95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D3D27DD-86EE-8819-0997-81E5084A7FB0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584" y="5682"/>
              <a:ext cx="432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T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BF8A39-0C10-700C-4430-614EF9EC8FA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008" y="5682"/>
              <a:ext cx="576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T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AECD1C3-BC30-FB88-5857-747E15757FEE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76" y="5682"/>
              <a:ext cx="432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F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A3BA322-C629-B056-D316-6332467639D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84" y="5682"/>
              <a:ext cx="192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F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77C0661-1D52-E879-8433-6385A19A87E8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44" y="5682"/>
              <a:ext cx="240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F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D2180C-8117-04B8-0131-4DF661E1F3D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584" y="5491"/>
              <a:ext cx="432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F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13E14FA-1719-D483-E161-AD111814E92C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008" y="5491"/>
              <a:ext cx="576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F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71BE29-F6D1-E15F-3813-AB69CAA6FFA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76" y="5491"/>
              <a:ext cx="432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T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EF68C6B-8272-A201-2180-393C416CD58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84" y="5491"/>
              <a:ext cx="192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T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F005CF-79B5-870F-C5C6-AB0E71E5D65A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44" y="5491"/>
              <a:ext cx="240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F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DC7D30A-2FF9-0DE6-6F88-70EE3687C283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584" y="5300"/>
              <a:ext cx="432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F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C3FAF08-CFC3-383A-A24F-C2972DBB6D98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008" y="5300"/>
              <a:ext cx="576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F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4861842-A3E5-7B1C-CCA9-046C7B9CAEF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76" y="5300"/>
              <a:ext cx="432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T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CEA1A4F-4FDF-65EE-ABC1-728804C80BC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84" y="5300"/>
              <a:ext cx="192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F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A7F74D2-CCE6-B8A3-8161-D1B9E393A47D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44" y="5300"/>
              <a:ext cx="240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T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B5ED477-C937-4478-1AC0-F9913FA8089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584" y="5109"/>
              <a:ext cx="432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T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4220E1A-786D-E916-C3D0-26FC3DDA951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008" y="5109"/>
              <a:ext cx="576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T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6177F53-EDEC-2AB0-B4D1-7EABD86C4291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76" y="5109"/>
              <a:ext cx="432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F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304973C-E752-77D2-7B7D-64699003626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84" y="5109"/>
              <a:ext cx="192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T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13E8323-75EB-BD02-F981-905407690597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44" y="5109"/>
              <a:ext cx="240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T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CA3F961-4631-35AF-4F31-BCCBC9393BCB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584" y="4918"/>
              <a:ext cx="432" cy="19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p</a:t>
              </a: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  <a:sym typeface="Symbol" pitchFamily="2" charset="2"/>
                </a:rPr>
                <a:t></a:t>
              </a: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q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885D9EF-DC86-51DE-FAD7-4F9961D18118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008" y="4918"/>
              <a:ext cx="576" cy="19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~(p</a:t>
              </a: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  <a:sym typeface="Symbol" pitchFamily="2" charset="2"/>
                </a:rPr>
                <a:t></a:t>
              </a: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q)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44BC13B-AFA8-7882-0F1F-DF546FD44CD4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576" y="4918"/>
              <a:ext cx="432" cy="19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p</a:t>
              </a: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  <a:sym typeface="Symbol" pitchFamily="2" charset="2"/>
                </a:rPr>
                <a:t></a:t>
              </a: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q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6FBC40A-0C81-18BA-5741-0D8CF8007A9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384" y="4918"/>
              <a:ext cx="192" cy="19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q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D81C84C-9A13-9D22-F691-28157C9D2D96}"/>
                </a:ext>
              </a:extLst>
            </p:cNvPr>
            <p:cNvSpPr>
              <a:spLocks noChangeAspect="1" noEditPoints="1" noChangeArrowheads="1" noChangeShapeType="1" noTextEdit="1"/>
            </p:cNvSpPr>
            <p:nvPr/>
          </p:nvSpPr>
          <p:spPr bwMode="auto">
            <a:xfrm>
              <a:off x="144" y="4918"/>
              <a:ext cx="240" cy="19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>
                <a:buNone/>
              </a:pPr>
              <a:r>
                <a:rPr lang="en-US" sz="1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MS Mincho" panose="02020609040205080304" pitchFamily="49" charset="-128"/>
                  <a:cs typeface="Arial" panose="020B0604020202020204" pitchFamily="34" charset="0"/>
                </a:rPr>
                <a:t>p</a:t>
              </a:r>
              <a:endParaRPr lang="en-AU" sz="1200">
                <a:effectLst/>
                <a:latin typeface="Times New Roman" panose="02020603050405020304" pitchFamily="18" charset="0"/>
                <a:ea typeface="MS Mincho" panose="02020609040205080304" pitchFamily="49" charset="-128"/>
              </a:endParaRPr>
            </a:p>
          </p:txBody>
        </p:sp>
        <p:cxnSp>
          <p:nvCxnSpPr>
            <p:cNvPr id="31" name="Line 1113">
              <a:extLst>
                <a:ext uri="{FF2B5EF4-FFF2-40B4-BE49-F238E27FC236}">
                  <a16:creationId xmlns:a16="http://schemas.microsoft.com/office/drawing/2014/main" id="{3F47E962-7CEF-F2C0-AC10-288C7D50FA1E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44" y="4918"/>
              <a:ext cx="1872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2" name="Line 1114">
              <a:extLst>
                <a:ext uri="{FF2B5EF4-FFF2-40B4-BE49-F238E27FC236}">
                  <a16:creationId xmlns:a16="http://schemas.microsoft.com/office/drawing/2014/main" id="{A7EDF2F1-E70F-6B63-443B-CCCF2F7FE671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44" y="5109"/>
              <a:ext cx="1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3" name="Line 1115">
              <a:extLst>
                <a:ext uri="{FF2B5EF4-FFF2-40B4-BE49-F238E27FC236}">
                  <a16:creationId xmlns:a16="http://schemas.microsoft.com/office/drawing/2014/main" id="{A94BE2DD-E329-E6B0-58E3-A5237CD973A1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44" y="5300"/>
              <a:ext cx="1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4" name="Line 1116">
              <a:extLst>
                <a:ext uri="{FF2B5EF4-FFF2-40B4-BE49-F238E27FC236}">
                  <a16:creationId xmlns:a16="http://schemas.microsoft.com/office/drawing/2014/main" id="{C907F7CF-2800-EB66-186C-376E40EC9619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44" y="5491"/>
              <a:ext cx="1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5" name="Line 1117">
              <a:extLst>
                <a:ext uri="{FF2B5EF4-FFF2-40B4-BE49-F238E27FC236}">
                  <a16:creationId xmlns:a16="http://schemas.microsoft.com/office/drawing/2014/main" id="{721D7452-17B4-9BBC-D963-3D598CA657C5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44" y="5682"/>
              <a:ext cx="18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6" name="Line 1118">
              <a:extLst>
                <a:ext uri="{FF2B5EF4-FFF2-40B4-BE49-F238E27FC236}">
                  <a16:creationId xmlns:a16="http://schemas.microsoft.com/office/drawing/2014/main" id="{3C04C28A-78F8-2CAD-B555-B16ADB2B9FEA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44" y="5873"/>
              <a:ext cx="1872" cy="0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7" name="Line 1119">
              <a:extLst>
                <a:ext uri="{FF2B5EF4-FFF2-40B4-BE49-F238E27FC236}">
                  <a16:creationId xmlns:a16="http://schemas.microsoft.com/office/drawing/2014/main" id="{AC322055-EEF1-B2ED-0B7D-50AB42451733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44" y="4918"/>
              <a:ext cx="0" cy="955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8" name="Line 1120">
              <a:extLst>
                <a:ext uri="{FF2B5EF4-FFF2-40B4-BE49-F238E27FC236}">
                  <a16:creationId xmlns:a16="http://schemas.microsoft.com/office/drawing/2014/main" id="{C93F7867-4032-1AD6-4FC7-A05CCBBB8E36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384" y="4918"/>
              <a:ext cx="0" cy="95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9" name="Line 1121">
              <a:extLst>
                <a:ext uri="{FF2B5EF4-FFF2-40B4-BE49-F238E27FC236}">
                  <a16:creationId xmlns:a16="http://schemas.microsoft.com/office/drawing/2014/main" id="{531D795F-2669-F466-6064-67C4BFCF08F1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576" y="4918"/>
              <a:ext cx="0" cy="95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0" name="Line 1122">
              <a:extLst>
                <a:ext uri="{FF2B5EF4-FFF2-40B4-BE49-F238E27FC236}">
                  <a16:creationId xmlns:a16="http://schemas.microsoft.com/office/drawing/2014/main" id="{97815A02-A73E-BCC0-6F5D-DBB223ACF456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008" y="4918"/>
              <a:ext cx="0" cy="95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1" name="Line 1123">
              <a:extLst>
                <a:ext uri="{FF2B5EF4-FFF2-40B4-BE49-F238E27FC236}">
                  <a16:creationId xmlns:a16="http://schemas.microsoft.com/office/drawing/2014/main" id="{61ACE12A-795A-C1E3-1A8D-202C211EBEA4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1584" y="4918"/>
              <a:ext cx="0" cy="95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42" name="Line 1124">
              <a:extLst>
                <a:ext uri="{FF2B5EF4-FFF2-40B4-BE49-F238E27FC236}">
                  <a16:creationId xmlns:a16="http://schemas.microsoft.com/office/drawing/2014/main" id="{DC75A86B-D605-1B72-8A65-9C301500F9EF}"/>
                </a:ext>
              </a:extLst>
            </p:cNvPr>
            <p:cNvCxnSpPr>
              <a:cxnSpLocks noChangeAspect="1" noEditPoints="1" noChangeArrowheads="1" noChangeShapeType="1"/>
            </p:cNvCxnSpPr>
            <p:nvPr/>
          </p:nvCxnSpPr>
          <p:spPr bwMode="auto">
            <a:xfrm>
              <a:off x="2016" y="4918"/>
              <a:ext cx="0" cy="955"/>
            </a:xfrm>
            <a:prstGeom prst="line">
              <a:avLst/>
            </a:prstGeom>
            <a:noFill/>
            <a:ln w="28575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327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EB7C-EEB0-4F76-FEA4-CA992805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LAWS OF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B6A3F-A3B2-8469-88FC-4F88F38CA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4949"/>
            <a:ext cx="8229600" cy="4525963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800" dirty="0"/>
              <a:t>Commutative Law : </a:t>
            </a:r>
            <a:r>
              <a:rPr lang="en-US" sz="2800" dirty="0">
                <a:solidFill>
                  <a:srgbClr val="FF0000"/>
                </a:solidFill>
              </a:rPr>
              <a:t>p </a:t>
            </a:r>
            <a:r>
              <a:rPr lang="en-US" sz="2800" dirty="0">
                <a:solidFill>
                  <a:srgbClr val="FF0000"/>
                </a:solidFill>
                <a:sym typeface="Symbol" pitchFamily="2" charset="2"/>
              </a:rPr>
              <a:t></a:t>
            </a:r>
            <a:r>
              <a:rPr lang="en-US" sz="2800" dirty="0">
                <a:solidFill>
                  <a:srgbClr val="FF0000"/>
                </a:solidFill>
              </a:rPr>
              <a:t> q </a:t>
            </a:r>
            <a:r>
              <a:rPr lang="en-US" sz="2800" dirty="0">
                <a:solidFill>
                  <a:srgbClr val="FF0000"/>
                </a:solidFill>
                <a:sym typeface="Symbol" pitchFamily="2" charset="2"/>
              </a:rPr>
              <a:t></a:t>
            </a:r>
            <a:r>
              <a:rPr lang="en-US" sz="2800" dirty="0">
                <a:solidFill>
                  <a:srgbClr val="FF0000"/>
                </a:solidFill>
              </a:rPr>
              <a:t> q </a:t>
            </a:r>
            <a:r>
              <a:rPr lang="en-US" sz="2800" dirty="0">
                <a:solidFill>
                  <a:srgbClr val="FF0000"/>
                </a:solidFill>
                <a:sym typeface="Symbol" pitchFamily="2" charset="2"/>
              </a:rPr>
              <a:t></a:t>
            </a:r>
            <a:r>
              <a:rPr lang="en-US" sz="2800" dirty="0">
                <a:solidFill>
                  <a:srgbClr val="FF0000"/>
                </a:solidFill>
              </a:rPr>
              <a:t> p</a:t>
            </a:r>
          </a:p>
          <a:p>
            <a:pPr marL="514350" indent="-514350">
              <a:buAutoNum type="arabicPeriod"/>
            </a:pPr>
            <a:endParaRPr lang="en-AU" sz="2800" dirty="0"/>
          </a:p>
          <a:p>
            <a:pPr marL="514350" indent="-514350">
              <a:buAutoNum type="arabicPeriod"/>
            </a:pPr>
            <a:r>
              <a:rPr lang="en-US" sz="2800" dirty="0"/>
              <a:t>Implication Laws: </a:t>
            </a:r>
            <a:r>
              <a:rPr lang="en-US" sz="2800" dirty="0">
                <a:solidFill>
                  <a:srgbClr val="FF0000"/>
                </a:solidFill>
              </a:rPr>
              <a:t>p </a:t>
            </a:r>
            <a:r>
              <a:rPr lang="en-US" sz="2800" dirty="0">
                <a:solidFill>
                  <a:srgbClr val="FF0000"/>
                </a:solidFill>
                <a:sym typeface="Symbol" pitchFamily="2" charset="2"/>
              </a:rPr>
              <a:t></a:t>
            </a:r>
            <a:r>
              <a:rPr lang="en-US" sz="2800" dirty="0">
                <a:solidFill>
                  <a:srgbClr val="FF0000"/>
                </a:solidFill>
              </a:rPr>
              <a:t>q </a:t>
            </a:r>
            <a:r>
              <a:rPr lang="en-US" sz="2800" dirty="0">
                <a:solidFill>
                  <a:srgbClr val="FF0000"/>
                </a:solidFill>
                <a:sym typeface="Symbol" pitchFamily="2" charset="2"/>
              </a:rPr>
              <a:t></a:t>
            </a:r>
            <a:r>
              <a:rPr lang="en-US" sz="2800" dirty="0">
                <a:solidFill>
                  <a:srgbClr val="FF0000"/>
                </a:solidFill>
              </a:rPr>
              <a:t> ~p </a:t>
            </a:r>
            <a:r>
              <a:rPr lang="en-US" sz="2800" dirty="0">
                <a:solidFill>
                  <a:srgbClr val="FF0000"/>
                </a:solidFill>
                <a:sym typeface="Symbol" pitchFamily="2" charset="2"/>
              </a:rPr>
              <a:t></a:t>
            </a:r>
            <a:r>
              <a:rPr lang="en-US" sz="2800" dirty="0">
                <a:solidFill>
                  <a:srgbClr val="FF0000"/>
                </a:solidFill>
              </a:rPr>
              <a:t> q </a:t>
            </a:r>
            <a:r>
              <a:rPr lang="en-US" sz="2800" dirty="0">
                <a:solidFill>
                  <a:srgbClr val="FF0000"/>
                </a:solidFill>
                <a:sym typeface="Symbol" pitchFamily="2" charset="2"/>
              </a:rPr>
              <a:t></a:t>
            </a:r>
            <a:r>
              <a:rPr lang="en-US" sz="2800" dirty="0">
                <a:solidFill>
                  <a:srgbClr val="FF0000"/>
                </a:solidFill>
              </a:rPr>
              <a:t> ~(p </a:t>
            </a:r>
            <a:r>
              <a:rPr lang="en-US" sz="2800" dirty="0">
                <a:solidFill>
                  <a:srgbClr val="FF0000"/>
                </a:solidFill>
                <a:sym typeface="Symbol" pitchFamily="2" charset="2"/>
              </a:rPr>
              <a:t></a:t>
            </a:r>
            <a:r>
              <a:rPr lang="en-US" sz="2800" dirty="0">
                <a:solidFill>
                  <a:srgbClr val="FF0000"/>
                </a:solidFill>
              </a:rPr>
              <a:t> ~q)</a:t>
            </a:r>
          </a:p>
          <a:p>
            <a:pPr marL="514350" indent="-514350">
              <a:buAutoNum type="arabicPeriod"/>
            </a:pPr>
            <a:endParaRPr lang="en-AU" sz="2800" dirty="0"/>
          </a:p>
          <a:p>
            <a:pPr marL="514350" indent="-514350">
              <a:buAutoNum type="arabicPeriod"/>
            </a:pPr>
            <a:r>
              <a:rPr lang="en-US" sz="2800" dirty="0"/>
              <a:t>Exportation Law: </a:t>
            </a:r>
            <a:r>
              <a:rPr lang="en-US" sz="2800" dirty="0">
                <a:solidFill>
                  <a:srgbClr val="FF0000"/>
                </a:solidFill>
              </a:rPr>
              <a:t>(p </a:t>
            </a:r>
            <a:r>
              <a:rPr lang="en-US" sz="2800" dirty="0">
                <a:solidFill>
                  <a:srgbClr val="FF0000"/>
                </a:solidFill>
                <a:sym typeface="Symbol" pitchFamily="2" charset="2"/>
              </a:rPr>
              <a:t></a:t>
            </a:r>
            <a:r>
              <a:rPr lang="en-US" sz="2800" dirty="0">
                <a:solidFill>
                  <a:srgbClr val="FF0000"/>
                </a:solidFill>
              </a:rPr>
              <a:t> q)</a:t>
            </a:r>
            <a:r>
              <a:rPr lang="en-US" sz="2800" dirty="0">
                <a:solidFill>
                  <a:srgbClr val="FF0000"/>
                </a:solidFill>
                <a:sym typeface="Symbol" pitchFamily="2" charset="2"/>
              </a:rPr>
              <a:t></a:t>
            </a:r>
            <a:r>
              <a:rPr lang="en-US" sz="2800" dirty="0">
                <a:solidFill>
                  <a:srgbClr val="FF0000"/>
                </a:solidFill>
              </a:rPr>
              <a:t>r </a:t>
            </a:r>
            <a:r>
              <a:rPr lang="en-US" sz="2800" dirty="0">
                <a:solidFill>
                  <a:srgbClr val="FF0000"/>
                </a:solidFill>
                <a:sym typeface="Symbol" pitchFamily="2" charset="2"/>
              </a:rPr>
              <a:t></a:t>
            </a:r>
            <a:r>
              <a:rPr lang="en-US" sz="2800" dirty="0">
                <a:solidFill>
                  <a:srgbClr val="FF0000"/>
                </a:solidFill>
              </a:rPr>
              <a:t> p </a:t>
            </a:r>
            <a:r>
              <a:rPr lang="en-US" sz="2800" dirty="0">
                <a:solidFill>
                  <a:srgbClr val="FF0000"/>
                </a:solidFill>
                <a:sym typeface="Symbol" pitchFamily="2" charset="2"/>
              </a:rPr>
              <a:t></a:t>
            </a:r>
            <a:r>
              <a:rPr lang="en-US" sz="2800" dirty="0">
                <a:solidFill>
                  <a:srgbClr val="FF0000"/>
                </a:solidFill>
              </a:rPr>
              <a:t>(q </a:t>
            </a:r>
            <a:r>
              <a:rPr lang="en-US" sz="2800" dirty="0">
                <a:solidFill>
                  <a:srgbClr val="FF0000"/>
                </a:solidFill>
                <a:sym typeface="Symbol" pitchFamily="2" charset="2"/>
              </a:rPr>
              <a:t></a:t>
            </a:r>
            <a:r>
              <a:rPr lang="en-US" sz="2800" dirty="0">
                <a:solidFill>
                  <a:srgbClr val="FF0000"/>
                </a:solidFill>
              </a:rPr>
              <a:t>r)</a:t>
            </a:r>
          </a:p>
          <a:p>
            <a:pPr marL="514350" indent="-514350">
              <a:buAutoNum type="arabicPeriod"/>
            </a:pPr>
            <a:endParaRPr lang="en-AU" sz="2400" dirty="0"/>
          </a:p>
          <a:p>
            <a:pPr marL="514350" indent="-514350">
              <a:buAutoNum type="arabicPeriod"/>
            </a:pPr>
            <a:r>
              <a:rPr lang="en-US" sz="2800" dirty="0"/>
              <a:t>Equivalence: </a:t>
            </a:r>
            <a:r>
              <a:rPr lang="en-US" sz="2800" dirty="0">
                <a:solidFill>
                  <a:srgbClr val="FF0000"/>
                </a:solidFill>
              </a:rPr>
              <a:t>p </a:t>
            </a:r>
            <a:r>
              <a:rPr lang="en-US" sz="2800" dirty="0">
                <a:solidFill>
                  <a:srgbClr val="FF0000"/>
                </a:solidFill>
                <a:sym typeface="Symbol" pitchFamily="2" charset="2"/>
              </a:rPr>
              <a:t></a:t>
            </a:r>
            <a:r>
              <a:rPr lang="en-US" sz="2800" dirty="0">
                <a:solidFill>
                  <a:srgbClr val="FF0000"/>
                </a:solidFill>
              </a:rPr>
              <a:t> q </a:t>
            </a:r>
            <a:r>
              <a:rPr lang="en-US" sz="2800" dirty="0">
                <a:solidFill>
                  <a:srgbClr val="FF0000"/>
                </a:solidFill>
                <a:sym typeface="Symbol" pitchFamily="2" charset="2"/>
              </a:rPr>
              <a:t></a:t>
            </a:r>
            <a:r>
              <a:rPr lang="en-US" sz="2800" dirty="0">
                <a:solidFill>
                  <a:srgbClr val="FF0000"/>
                </a:solidFill>
              </a:rPr>
              <a:t> (p </a:t>
            </a:r>
            <a:r>
              <a:rPr lang="en-US" sz="2800" dirty="0">
                <a:solidFill>
                  <a:srgbClr val="FF0000"/>
                </a:solidFill>
                <a:sym typeface="Symbol" pitchFamily="2" charset="2"/>
              </a:rPr>
              <a:t></a:t>
            </a:r>
            <a:r>
              <a:rPr lang="en-US" sz="2800" dirty="0">
                <a:solidFill>
                  <a:srgbClr val="FF0000"/>
                </a:solidFill>
              </a:rPr>
              <a:t>q)</a:t>
            </a:r>
            <a:r>
              <a:rPr lang="en-US" sz="2800" dirty="0">
                <a:solidFill>
                  <a:srgbClr val="FF0000"/>
                </a:solidFill>
                <a:sym typeface="Symbol" pitchFamily="2" charset="2"/>
              </a:rPr>
              <a:t></a:t>
            </a:r>
            <a:r>
              <a:rPr lang="en-US" sz="2800" dirty="0">
                <a:solidFill>
                  <a:srgbClr val="FF0000"/>
                </a:solidFill>
              </a:rPr>
              <a:t>(q </a:t>
            </a:r>
            <a:r>
              <a:rPr lang="en-US" sz="2800" dirty="0">
                <a:solidFill>
                  <a:srgbClr val="FF0000"/>
                </a:solidFill>
                <a:sym typeface="Symbol" pitchFamily="2" charset="2"/>
              </a:rPr>
              <a:t></a:t>
            </a:r>
            <a:r>
              <a:rPr lang="en-US" sz="2800" dirty="0">
                <a:solidFill>
                  <a:srgbClr val="FF0000"/>
                </a:solidFill>
              </a:rPr>
              <a:t>p)</a:t>
            </a:r>
          </a:p>
          <a:p>
            <a:pPr marL="514350" indent="-514350">
              <a:buAutoNum type="arabicPeriod"/>
            </a:pPr>
            <a:endParaRPr lang="en-AU" sz="2400" dirty="0"/>
          </a:p>
          <a:p>
            <a:pPr marL="514350" indent="-514350">
              <a:buAutoNum type="arabicPeriod"/>
            </a:pPr>
            <a:r>
              <a:rPr lang="en-US" sz="2800" dirty="0"/>
              <a:t>Reductio ad absurdum: </a:t>
            </a:r>
            <a:r>
              <a:rPr lang="en-US" sz="2800" dirty="0">
                <a:solidFill>
                  <a:srgbClr val="FF0000"/>
                </a:solidFill>
              </a:rPr>
              <a:t>p </a:t>
            </a:r>
            <a:r>
              <a:rPr lang="en-US" sz="2800" dirty="0">
                <a:solidFill>
                  <a:srgbClr val="FF0000"/>
                </a:solidFill>
                <a:sym typeface="Symbol" pitchFamily="2" charset="2"/>
              </a:rPr>
              <a:t></a:t>
            </a:r>
            <a:r>
              <a:rPr lang="en-US" sz="2800" dirty="0">
                <a:solidFill>
                  <a:srgbClr val="FF0000"/>
                </a:solidFill>
              </a:rPr>
              <a:t>q </a:t>
            </a:r>
            <a:r>
              <a:rPr lang="en-US" sz="2800" dirty="0">
                <a:solidFill>
                  <a:srgbClr val="FF0000"/>
                </a:solidFill>
                <a:sym typeface="Symbol" pitchFamily="2" charset="2"/>
              </a:rPr>
              <a:t></a:t>
            </a:r>
            <a:r>
              <a:rPr lang="en-US" sz="2800" dirty="0">
                <a:solidFill>
                  <a:srgbClr val="FF0000"/>
                </a:solidFill>
              </a:rPr>
              <a:t> (p </a:t>
            </a:r>
            <a:r>
              <a:rPr lang="en-US" sz="2800" dirty="0">
                <a:solidFill>
                  <a:srgbClr val="FF0000"/>
                </a:solidFill>
                <a:sym typeface="Symbol" pitchFamily="2" charset="2"/>
              </a:rPr>
              <a:t></a:t>
            </a:r>
            <a:r>
              <a:rPr lang="en-US" sz="2800" dirty="0">
                <a:solidFill>
                  <a:srgbClr val="FF0000"/>
                </a:solidFill>
              </a:rPr>
              <a:t> ~q) </a:t>
            </a:r>
            <a:r>
              <a:rPr lang="en-US" sz="2800" dirty="0">
                <a:solidFill>
                  <a:srgbClr val="FF0000"/>
                </a:solidFill>
                <a:sym typeface="Symbol" pitchFamily="2" charset="2"/>
              </a:rPr>
              <a:t> </a:t>
            </a:r>
            <a:r>
              <a:rPr lang="en-US" sz="2800" dirty="0">
                <a:solidFill>
                  <a:srgbClr val="FF0000"/>
                </a:solidFill>
              </a:rPr>
              <a:t>c </a:t>
            </a:r>
            <a:endParaRPr lang="en-AU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0FE17-3CAB-6C71-8C1D-6B07EEA20A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605A9D-4757-D740-B580-3FC09773942B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34955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1B68-F249-6F64-B498-354A7833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that </a:t>
            </a:r>
            <a:r>
              <a:rPr lang="en-US" b="1" dirty="0"/>
              <a:t>~(</a:t>
            </a:r>
            <a:r>
              <a:rPr lang="en-US" b="1" dirty="0" err="1"/>
              <a:t>p</a:t>
            </a:r>
            <a:r>
              <a:rPr lang="en-US" b="1" dirty="0" err="1">
                <a:sym typeface="Symbol" pitchFamily="2" charset="2"/>
              </a:rPr>
              <a:t></a:t>
            </a:r>
            <a:r>
              <a:rPr lang="en-US" b="1" dirty="0" err="1"/>
              <a:t>q</a:t>
            </a:r>
            <a:r>
              <a:rPr lang="en-US" b="1" dirty="0"/>
              <a:t>) </a:t>
            </a:r>
            <a:r>
              <a:rPr lang="en-US" b="1" dirty="0">
                <a:sym typeface="Symbol" pitchFamily="2" charset="2"/>
              </a:rPr>
              <a:t></a:t>
            </a:r>
            <a:r>
              <a:rPr lang="en-US" b="1" dirty="0"/>
              <a:t> p</a:t>
            </a:r>
            <a:r>
              <a:rPr lang="en-US" dirty="0"/>
              <a:t> is a tautology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DC39C-134F-C278-EF2B-A55DC982B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887" y="1719262"/>
            <a:ext cx="8229600" cy="452596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~(</a:t>
            </a:r>
            <a:r>
              <a:rPr lang="en-US" sz="2400" dirty="0" err="1"/>
              <a:t>p</a:t>
            </a:r>
            <a:r>
              <a:rPr lang="en-US" sz="2400" dirty="0" err="1">
                <a:sym typeface="Symbol" pitchFamily="2" charset="2"/>
              </a:rPr>
              <a:t></a:t>
            </a:r>
            <a:r>
              <a:rPr lang="en-US" sz="2400" dirty="0" err="1"/>
              <a:t>q</a:t>
            </a:r>
            <a:r>
              <a:rPr lang="en-US" sz="2400" dirty="0"/>
              <a:t>) </a:t>
            </a:r>
            <a:r>
              <a:rPr lang="en-US" sz="2400" dirty="0">
                <a:sym typeface="Symbol" pitchFamily="2" charset="2"/>
              </a:rPr>
              <a:t></a:t>
            </a:r>
            <a:r>
              <a:rPr lang="en-US" sz="2400" dirty="0"/>
              <a:t> p	      Given statement form</a:t>
            </a:r>
            <a:endParaRPr lang="en-AU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~[~(p </a:t>
            </a:r>
            <a:r>
              <a:rPr lang="en-US" sz="2400" dirty="0">
                <a:sym typeface="Symbol" pitchFamily="2" charset="2"/>
              </a:rPr>
              <a:t></a:t>
            </a:r>
            <a:r>
              <a:rPr lang="en-US" sz="2400" dirty="0"/>
              <a:t> ~q)] </a:t>
            </a:r>
            <a:r>
              <a:rPr lang="en-US" sz="2400" dirty="0">
                <a:sym typeface="Symbol" pitchFamily="2" charset="2"/>
              </a:rPr>
              <a:t></a:t>
            </a:r>
            <a:r>
              <a:rPr lang="en-US" sz="2400" dirty="0"/>
              <a:t> p	      Implication law   </a:t>
            </a:r>
            <a:r>
              <a:rPr lang="en-US" sz="2400" dirty="0" err="1"/>
              <a:t>p</a:t>
            </a:r>
            <a:r>
              <a:rPr lang="en-US" sz="2400" dirty="0" err="1">
                <a:sym typeface="Symbol" pitchFamily="2" charset="2"/>
              </a:rPr>
              <a:t></a:t>
            </a:r>
            <a:r>
              <a:rPr lang="en-US" sz="2400" dirty="0" err="1"/>
              <a:t>q</a:t>
            </a:r>
            <a:r>
              <a:rPr lang="en-US" sz="2400" dirty="0"/>
              <a:t> </a:t>
            </a:r>
            <a:r>
              <a:rPr lang="en-US" sz="2400" dirty="0">
                <a:sym typeface="Symbol" pitchFamily="2" charset="2"/>
              </a:rPr>
              <a:t></a:t>
            </a:r>
            <a:r>
              <a:rPr lang="en-US" sz="2400" dirty="0"/>
              <a:t> ~(p </a:t>
            </a:r>
            <a:r>
              <a:rPr lang="en-US" sz="2400" dirty="0">
                <a:sym typeface="Symbol" pitchFamily="2" charset="2"/>
              </a:rPr>
              <a:t></a:t>
            </a:r>
            <a:r>
              <a:rPr lang="en-US" sz="2400" dirty="0"/>
              <a:t> ~q)</a:t>
            </a:r>
            <a:endParaRPr lang="en-AU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(p </a:t>
            </a:r>
            <a:r>
              <a:rPr lang="en-US" sz="2400" dirty="0">
                <a:sym typeface="Symbol" pitchFamily="2" charset="2"/>
              </a:rPr>
              <a:t></a:t>
            </a:r>
            <a:r>
              <a:rPr lang="en-US" sz="2400" dirty="0"/>
              <a:t> ~q) </a:t>
            </a:r>
            <a:r>
              <a:rPr lang="en-US" sz="2400" dirty="0">
                <a:sym typeface="Symbol" pitchFamily="2" charset="2"/>
              </a:rPr>
              <a:t></a:t>
            </a:r>
            <a:r>
              <a:rPr lang="en-US" sz="2400" dirty="0"/>
              <a:t> p	      Double negation law</a:t>
            </a:r>
            <a:endParaRPr lang="en-AU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~(p </a:t>
            </a:r>
            <a:r>
              <a:rPr lang="en-US" sz="2400" dirty="0">
                <a:sym typeface="Symbol" pitchFamily="2" charset="2"/>
              </a:rPr>
              <a:t></a:t>
            </a:r>
            <a:r>
              <a:rPr lang="en-US" sz="2400" dirty="0"/>
              <a:t> ~q) </a:t>
            </a:r>
            <a:r>
              <a:rPr lang="en-US" sz="2400" dirty="0">
                <a:sym typeface="Symbol" pitchFamily="2" charset="2"/>
              </a:rPr>
              <a:t></a:t>
            </a:r>
            <a:r>
              <a:rPr lang="en-US" sz="2400" dirty="0"/>
              <a:t> p	      Implication law   </a:t>
            </a:r>
            <a:r>
              <a:rPr lang="en-US" sz="2400" dirty="0" err="1"/>
              <a:t>p</a:t>
            </a:r>
            <a:r>
              <a:rPr lang="en-US" sz="2400" dirty="0" err="1">
                <a:sym typeface="Symbol" pitchFamily="2" charset="2"/>
              </a:rPr>
              <a:t></a:t>
            </a:r>
            <a:r>
              <a:rPr lang="en-US" sz="2400" dirty="0" err="1"/>
              <a:t>q</a:t>
            </a:r>
            <a:r>
              <a:rPr lang="en-US" sz="2400" dirty="0"/>
              <a:t> </a:t>
            </a:r>
            <a:r>
              <a:rPr lang="en-US" sz="2400" dirty="0">
                <a:sym typeface="Symbol" pitchFamily="2" charset="2"/>
              </a:rPr>
              <a:t></a:t>
            </a:r>
            <a:r>
              <a:rPr lang="en-US" sz="2400" dirty="0"/>
              <a:t> ~p </a:t>
            </a:r>
            <a:r>
              <a:rPr lang="en-US" sz="2400" dirty="0">
                <a:sym typeface="Symbol" pitchFamily="2" charset="2"/>
              </a:rPr>
              <a:t></a:t>
            </a:r>
            <a:r>
              <a:rPr lang="en-US" sz="2400" dirty="0"/>
              <a:t> q</a:t>
            </a:r>
            <a:endParaRPr lang="en-AU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(~p </a:t>
            </a:r>
            <a:r>
              <a:rPr lang="en-US" sz="2400" dirty="0">
                <a:sym typeface="Symbol" pitchFamily="2" charset="2"/>
              </a:rPr>
              <a:t></a:t>
            </a:r>
            <a:r>
              <a:rPr lang="en-US" sz="2400" dirty="0"/>
              <a:t> q) </a:t>
            </a:r>
            <a:r>
              <a:rPr lang="en-US" sz="2400" dirty="0">
                <a:sym typeface="Symbol" pitchFamily="2" charset="2"/>
              </a:rPr>
              <a:t></a:t>
            </a:r>
            <a:r>
              <a:rPr lang="en-US" sz="2400" dirty="0"/>
              <a:t> p	      De Morgan’s law</a:t>
            </a:r>
            <a:endParaRPr lang="en-AU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(q </a:t>
            </a:r>
            <a:r>
              <a:rPr lang="en-US" sz="2400" dirty="0">
                <a:sym typeface="Symbol" pitchFamily="2" charset="2"/>
              </a:rPr>
              <a:t></a:t>
            </a:r>
            <a:r>
              <a:rPr lang="en-US" sz="2400" dirty="0"/>
              <a:t> ~p) </a:t>
            </a:r>
            <a:r>
              <a:rPr lang="en-US" sz="2400" dirty="0">
                <a:sym typeface="Symbol" pitchFamily="2" charset="2"/>
              </a:rPr>
              <a:t></a:t>
            </a:r>
            <a:r>
              <a:rPr lang="en-US" sz="2400" dirty="0"/>
              <a:t> p	      Commutative law of  </a:t>
            </a:r>
            <a:r>
              <a:rPr lang="en-US" sz="2400" dirty="0">
                <a:sym typeface="Symbol" pitchFamily="2" charset="2"/>
              </a:rPr>
              <a:t></a:t>
            </a:r>
            <a:endParaRPr lang="en-AU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q </a:t>
            </a:r>
            <a:r>
              <a:rPr lang="en-US" sz="2400" dirty="0">
                <a:sym typeface="Symbol" pitchFamily="2" charset="2"/>
              </a:rPr>
              <a:t></a:t>
            </a:r>
            <a:r>
              <a:rPr lang="en-US" sz="2400" dirty="0"/>
              <a:t> (~p </a:t>
            </a:r>
            <a:r>
              <a:rPr lang="en-US" sz="2400" dirty="0">
                <a:sym typeface="Symbol" pitchFamily="2" charset="2"/>
              </a:rPr>
              <a:t></a:t>
            </a:r>
            <a:r>
              <a:rPr lang="en-US" sz="2400" dirty="0"/>
              <a:t> p)	      Associative law of </a:t>
            </a:r>
            <a:r>
              <a:rPr lang="en-US" sz="2400" dirty="0">
                <a:sym typeface="Symbol" pitchFamily="2" charset="2"/>
              </a:rPr>
              <a:t></a:t>
            </a:r>
            <a:endParaRPr lang="en-AU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q </a:t>
            </a:r>
            <a:r>
              <a:rPr lang="en-US" sz="2400" dirty="0">
                <a:sym typeface="Symbol" pitchFamily="2" charset="2"/>
              </a:rPr>
              <a:t></a:t>
            </a:r>
            <a:r>
              <a:rPr lang="en-US" sz="2400" dirty="0"/>
              <a:t> t		      Negation law</a:t>
            </a:r>
            <a:endParaRPr lang="en-AU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			      Universal bound law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50B38-1132-6D5C-D5B2-DCC4DDFE76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605A9D-4757-D740-B580-3FC09773942B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81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Number Placeholder 3">
            <a:extLst>
              <a:ext uri="{FF2B5EF4-FFF2-40B4-BE49-F238E27FC236}">
                <a16:creationId xmlns:a16="http://schemas.microsoft.com/office/drawing/2014/main" id="{F76338F7-0E8B-582D-52EB-810B50AF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21AAC4F-E127-D94E-A137-6EF20DA81A8E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11266" name="Rectangle 5">
            <a:extLst>
              <a:ext uri="{FF2B5EF4-FFF2-40B4-BE49-F238E27FC236}">
                <a16:creationId xmlns:a16="http://schemas.microsoft.com/office/drawing/2014/main" id="{90C9D7D4-006A-1B01-91F8-DAC0FCE75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03213"/>
            <a:ext cx="8229600" cy="118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chemeClr val="tx2"/>
                </a:solidFill>
                <a:cs typeface="Arial" panose="020B0604020202020204" pitchFamily="34" charset="0"/>
              </a:rPr>
              <a:t>Truth Table for p </a:t>
            </a:r>
            <a:r>
              <a:rPr lang="en-US" altLang="en-US" sz="4400">
                <a:solidFill>
                  <a:schemeClr val="tx2"/>
                </a:solidFill>
                <a:cs typeface="Arial" panose="020B0604020202020204" pitchFamily="34" charset="0"/>
                <a:sym typeface="Wingdings" pitchFamily="2" charset="2"/>
              </a:rPr>
              <a:t></a:t>
            </a:r>
            <a:r>
              <a:rPr lang="en-US" altLang="en-US" sz="4400">
                <a:solidFill>
                  <a:schemeClr val="tx2"/>
                </a:solidFill>
                <a:cs typeface="Arial" panose="020B0604020202020204" pitchFamily="34" charset="0"/>
              </a:rPr>
              <a:t> q - 8</a:t>
            </a:r>
            <a:endParaRPr lang="en-US" altLang="en-US" sz="4400">
              <a:solidFill>
                <a:schemeClr val="tx2"/>
              </a:solidFill>
              <a:cs typeface="Arial" panose="020B0604020202020204" pitchFamily="34" charset="0"/>
              <a:sym typeface="Wingdings" pitchFamily="2" charset="2"/>
            </a:endParaRPr>
          </a:p>
        </p:txBody>
      </p:sp>
      <p:pic>
        <p:nvPicPr>
          <p:cNvPr id="11267" name="Picture 4">
            <a:extLst>
              <a:ext uri="{FF2B5EF4-FFF2-40B4-BE49-F238E27FC236}">
                <a16:creationId xmlns:a16="http://schemas.microsoft.com/office/drawing/2014/main" id="{6C24E968-C051-2667-50A2-C50C684DF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09600"/>
            <a:ext cx="9144000" cy="686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Number Placeholder 3">
            <a:extLst>
              <a:ext uri="{FF2B5EF4-FFF2-40B4-BE49-F238E27FC236}">
                <a16:creationId xmlns:a16="http://schemas.microsoft.com/office/drawing/2014/main" id="{75C89E2A-17EB-043C-D0D3-E8EE1E95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21AAC4F-E127-D94E-A137-6EF20DA81A8E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14338" name="Rectangle 5">
            <a:extLst>
              <a:ext uri="{FF2B5EF4-FFF2-40B4-BE49-F238E27FC236}">
                <a16:creationId xmlns:a16="http://schemas.microsoft.com/office/drawing/2014/main" id="{771CEC33-94B9-A95F-F304-AD6569D11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chemeClr val="tx2"/>
                </a:solidFill>
                <a:cs typeface="Arial" panose="020B0604020202020204" pitchFamily="34" charset="0"/>
              </a:rPr>
              <a:t>Example – 9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14339" name="Picture 4">
            <a:extLst>
              <a:ext uri="{FF2B5EF4-FFF2-40B4-BE49-F238E27FC236}">
                <a16:creationId xmlns:a16="http://schemas.microsoft.com/office/drawing/2014/main" id="{ED717947-42AB-304B-70DE-C83A853E4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7200"/>
            <a:ext cx="91440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Number Placeholder 3">
            <a:extLst>
              <a:ext uri="{FF2B5EF4-FFF2-40B4-BE49-F238E27FC236}">
                <a16:creationId xmlns:a16="http://schemas.microsoft.com/office/drawing/2014/main" id="{B004E036-8D2C-49DB-8B94-813BD648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21AAC4F-E127-D94E-A137-6EF20DA81A8E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15362" name="Rectangle 5">
            <a:extLst>
              <a:ext uri="{FF2B5EF4-FFF2-40B4-BE49-F238E27FC236}">
                <a16:creationId xmlns:a16="http://schemas.microsoft.com/office/drawing/2014/main" id="{7FD4DCD7-B058-1F77-1C39-C4E6F9923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905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000">
                <a:solidFill>
                  <a:schemeClr val="tx2"/>
                </a:solidFill>
                <a:cs typeface="Arial" panose="020B0604020202020204" pitchFamily="34" charset="0"/>
              </a:rPr>
              <a:t>Alternative Ways of Expressing Implications – 10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15363" name="Picture 4">
            <a:extLst>
              <a:ext uri="{FF2B5EF4-FFF2-40B4-BE49-F238E27FC236}">
                <a16:creationId xmlns:a16="http://schemas.microsoft.com/office/drawing/2014/main" id="{67F2D164-36D2-1435-1BBD-1C99F6F04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3400"/>
            <a:ext cx="91440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Number Placeholder 3">
            <a:extLst>
              <a:ext uri="{FF2B5EF4-FFF2-40B4-BE49-F238E27FC236}">
                <a16:creationId xmlns:a16="http://schemas.microsoft.com/office/drawing/2014/main" id="{8D685302-D028-2260-B9CD-A86F15B5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21AAC4F-E127-D94E-A137-6EF20DA81A8E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16386" name="Text Box 5">
            <a:extLst>
              <a:ext uri="{FF2B5EF4-FFF2-40B4-BE49-F238E27FC236}">
                <a16:creationId xmlns:a16="http://schemas.microsoft.com/office/drawing/2014/main" id="{8F2806A5-EC66-26B5-BCC1-279309E19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9263"/>
            <a:ext cx="5251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cs typeface="Arial" panose="020B0604020202020204" pitchFamily="34" charset="0"/>
              </a:rPr>
              <a:t>Alternative Ways of Expressing Implications – 10a</a:t>
            </a:r>
            <a:endParaRPr lang="en-US" altLang="en-US"/>
          </a:p>
        </p:txBody>
      </p:sp>
      <p:pic>
        <p:nvPicPr>
          <p:cNvPr id="16387" name="Picture 4">
            <a:extLst>
              <a:ext uri="{FF2B5EF4-FFF2-40B4-BE49-F238E27FC236}">
                <a16:creationId xmlns:a16="http://schemas.microsoft.com/office/drawing/2014/main" id="{7D252337-EC45-B7B0-409C-741E4291F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3400"/>
            <a:ext cx="91440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>
            <a:extLst>
              <a:ext uri="{FF2B5EF4-FFF2-40B4-BE49-F238E27FC236}">
                <a16:creationId xmlns:a16="http://schemas.microsoft.com/office/drawing/2014/main" id="{F93A5F1F-089D-EF45-93C2-F1D55B41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F21AAC4F-E127-D94E-A137-6EF20DA81A8E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17410" name="Rectangle 5">
            <a:extLst>
              <a:ext uri="{FF2B5EF4-FFF2-40B4-BE49-F238E27FC236}">
                <a16:creationId xmlns:a16="http://schemas.microsoft.com/office/drawing/2014/main" id="{447F3AA2-F015-6EC1-4688-8145E8228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778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>
                <a:solidFill>
                  <a:schemeClr val="tx2"/>
                </a:solidFill>
                <a:cs typeface="Arial" panose="020B0604020202020204" pitchFamily="34" charset="0"/>
              </a:rPr>
              <a:t>Exercise - 11</a:t>
            </a:r>
            <a:endParaRPr lang="en-US" altLang="en-US" sz="4400">
              <a:solidFill>
                <a:schemeClr val="tx2"/>
              </a:solidFill>
            </a:endParaRPr>
          </a:p>
        </p:txBody>
      </p:sp>
      <p:pic>
        <p:nvPicPr>
          <p:cNvPr id="17411" name="Picture 4">
            <a:extLst>
              <a:ext uri="{FF2B5EF4-FFF2-40B4-BE49-F238E27FC236}">
                <a16:creationId xmlns:a16="http://schemas.microsoft.com/office/drawing/2014/main" id="{9F2BA695-4069-DF90-F441-87C587F25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3400"/>
            <a:ext cx="91440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1095</Words>
  <Application>Microsoft Macintosh PowerPoint</Application>
  <PresentationFormat>On-screen Show (4:3)</PresentationFormat>
  <Paragraphs>211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Cambria Math</vt:lpstr>
      <vt:lpstr>Symbol</vt:lpstr>
      <vt:lpstr>Times New Roman</vt:lpstr>
      <vt:lpstr>Wingdings</vt:lpstr>
      <vt:lpstr>Default Design</vt:lpstr>
      <vt:lpstr>Discrete Structure Implications and Biconditional Logic</vt:lpstr>
      <vt:lpstr>Implications (→)</vt:lpstr>
      <vt:lpstr>Implications (→)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Verify that </vt:lpstr>
      <vt:lpstr>PowerPoint Presentation</vt:lpstr>
      <vt:lpstr>Law of Contradiction</vt:lpstr>
      <vt:lpstr>Law of Implication (Transitivity of Implication)</vt:lpstr>
      <vt:lpstr>Biconditional Logic</vt:lpstr>
      <vt:lpstr>Biconditional Logic Examples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Show that ~pq and p~q are logically equivalent </vt:lpstr>
      <vt:lpstr>Show that ~(pq) and pq are logically equivalent</vt:lpstr>
      <vt:lpstr>LAWS OF LOGIC</vt:lpstr>
      <vt:lpstr>Show that ~(pq)  p is a tautology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Muhammad Nazir</dc:creator>
  <cp:lastModifiedBy>rafiullah khan</cp:lastModifiedBy>
  <cp:revision>78</cp:revision>
  <dcterms:created xsi:type="dcterms:W3CDTF">2007-10-11T04:14:34Z</dcterms:created>
  <dcterms:modified xsi:type="dcterms:W3CDTF">2025-09-28T12:36:18Z</dcterms:modified>
</cp:coreProperties>
</file>