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43"/>
    <p:restoredTop sz="94682"/>
  </p:normalViewPr>
  <p:slideViewPr>
    <p:cSldViewPr snapToGrid="0">
      <p:cViewPr varScale="1">
        <p:scale>
          <a:sx n="104" d="100"/>
          <a:sy n="104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19E64-D286-E14E-BDA7-F0A5CA5EB31E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59453-7CBD-8E4C-A1E9-238F6DEB1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4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9453-7CBD-8E4C-A1E9-238F6DEB1A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6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59453-7CBD-8E4C-A1E9-238F6DEB1A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3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7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1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3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8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4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8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9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6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1FA39-E28B-C1FB-F408-A861743F4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Statistical</a:t>
            </a:r>
            <a:r>
              <a:rPr lang="en-US" dirty="0"/>
              <a:t> &amp; </a:t>
            </a:r>
            <a:r>
              <a:rPr lang="en-US" dirty="0">
                <a:solidFill>
                  <a:srgbClr val="0070C0"/>
                </a:solidFill>
              </a:rPr>
              <a:t>Mathematical</a:t>
            </a:r>
            <a:r>
              <a:rPr lang="en-US" dirty="0"/>
              <a:t> Methods for </a:t>
            </a:r>
            <a:r>
              <a:rPr lang="en-US" dirty="0">
                <a:solidFill>
                  <a:srgbClr val="FF0000"/>
                </a:solidFill>
              </a:rPr>
              <a:t>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0C6E2-540F-B37C-9E45-6B6AF22BD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457249"/>
            <a:ext cx="4857857" cy="1157410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</a:p>
          <a:p>
            <a:r>
              <a:rPr lang="en-US" dirty="0"/>
              <a:t>Dr Rafiullah Khan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-up of a network&#10;&#10;AI-generated content may be incorrect.">
            <a:extLst>
              <a:ext uri="{FF2B5EF4-FFF2-40B4-BE49-F238E27FC236}">
                <a16:creationId xmlns:a16="http://schemas.microsoft.com/office/drawing/2014/main" id="{F8378CE4-98F6-D318-B304-0395611241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89" r="5488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9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D601-04C2-6461-DFE9-0C61B69D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53962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AU" dirty="0"/>
              <a:t>Week 1 </a:t>
            </a:r>
            <a:br>
              <a:rPr lang="en-AU" dirty="0"/>
            </a:br>
            <a:r>
              <a:rPr lang="en-AU" dirty="0"/>
              <a:t>Introduction to Data Science</a:t>
            </a:r>
            <a:endParaRPr lang="en-US" dirty="0"/>
          </a:p>
        </p:txBody>
      </p:sp>
      <p:pic>
        <p:nvPicPr>
          <p:cNvPr id="1026" name="Picture 2" descr="Network Science: From Chemistry to Digital Society · Frontiers for Young  Minds">
            <a:extLst>
              <a:ext uri="{FF2B5EF4-FFF2-40B4-BE49-F238E27FC236}">
                <a16:creationId xmlns:a16="http://schemas.microsoft.com/office/drawing/2014/main" id="{73CA1BAE-EEF5-92F1-B0DF-929F5A1D8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91" y="1961804"/>
            <a:ext cx="4926551" cy="398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66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63B3-A792-35F8-F9AD-36B2D40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What is Data Science?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98095-763F-33C2-BF3E-8236794D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5584051" cy="3739896"/>
          </a:xfrm>
        </p:spPr>
        <p:txBody>
          <a:bodyPr/>
          <a:lstStyle/>
          <a:p>
            <a:r>
              <a:rPr lang="en-AU" dirty="0"/>
              <a:t>Data Science is the study of extracting insights and knowledge from data.</a:t>
            </a:r>
          </a:p>
          <a:p>
            <a:r>
              <a:rPr lang="en-AU" dirty="0"/>
              <a:t>Involves statistics, machine learning, and data analysis.</a:t>
            </a:r>
          </a:p>
          <a:p>
            <a:r>
              <a:rPr lang="en-AU" b="1" dirty="0"/>
              <a:t>Example:</a:t>
            </a:r>
            <a:r>
              <a:rPr lang="en-AU" dirty="0"/>
              <a:t> Data Science can be used to predict customer behavior in marketing by </a:t>
            </a:r>
            <a:r>
              <a:rPr lang="en-AU" dirty="0" err="1"/>
              <a:t>analyzing</a:t>
            </a:r>
            <a:r>
              <a:rPr lang="en-AU" dirty="0"/>
              <a:t> historical sales data.</a:t>
            </a:r>
          </a:p>
          <a:p>
            <a:endParaRPr lang="en-US" dirty="0"/>
          </a:p>
        </p:txBody>
      </p:sp>
      <p:pic>
        <p:nvPicPr>
          <p:cNvPr id="1026" name="Picture 2" descr="A New Venn Diagram for Data Science">
            <a:extLst>
              <a:ext uri="{FF2B5EF4-FFF2-40B4-BE49-F238E27FC236}">
                <a16:creationId xmlns:a16="http://schemas.microsoft.com/office/drawing/2014/main" id="{80ABC6D5-72AB-6840-C0DA-6274C1980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06" y="914400"/>
            <a:ext cx="6062798" cy="515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43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C535-ABF6-DCDB-92BC-3CD61553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Types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C09F-9A02-A1C7-CCE0-45B2B3EC5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22" y="1728506"/>
            <a:ext cx="5816278" cy="4215094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Qualitative Data</a:t>
            </a:r>
            <a:r>
              <a:rPr lang="en-AU" dirty="0"/>
              <a:t>: Descriptive data (e.g., color, gender).</a:t>
            </a:r>
          </a:p>
          <a:p>
            <a:r>
              <a:rPr lang="en-AU" b="1" dirty="0"/>
              <a:t>Quantitative Data</a:t>
            </a:r>
            <a:r>
              <a:rPr lang="en-AU" dirty="0"/>
              <a:t>: Numerical data (e.g., height, weight).</a:t>
            </a:r>
          </a:p>
          <a:p>
            <a:r>
              <a:rPr lang="en-AU" b="1" dirty="0"/>
              <a:t>Structured Data</a:t>
            </a:r>
            <a:r>
              <a:rPr lang="en-AU" dirty="0"/>
              <a:t>: Organized data (e.g., spreadsheets, databases).</a:t>
            </a:r>
          </a:p>
          <a:p>
            <a:r>
              <a:rPr lang="en-AU" b="1" dirty="0"/>
              <a:t>Unstructured Data</a:t>
            </a:r>
            <a:r>
              <a:rPr lang="en-AU" dirty="0"/>
              <a:t>: Non-organized data (e.g., text, images, video).</a:t>
            </a:r>
          </a:p>
          <a:p>
            <a:r>
              <a:rPr lang="en-AU" b="1" dirty="0"/>
              <a:t>Example:</a:t>
            </a:r>
            <a:endParaRPr lang="en-AU" dirty="0"/>
          </a:p>
          <a:p>
            <a:pPr lvl="1"/>
            <a:r>
              <a:rPr lang="en-AU" dirty="0"/>
              <a:t>Qualitative: Names of products in a </a:t>
            </a:r>
            <a:r>
              <a:rPr lang="en-AU" dirty="0" err="1"/>
              <a:t>catalog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Quantitative: Prices of products in a </a:t>
            </a:r>
            <a:r>
              <a:rPr lang="en-AU" dirty="0" err="1"/>
              <a:t>catalog</a:t>
            </a:r>
            <a:r>
              <a:rPr lang="en-AU" dirty="0"/>
              <a:t>.</a:t>
            </a:r>
          </a:p>
          <a:p>
            <a:endParaRPr lang="en-AU" dirty="0"/>
          </a:p>
          <a:p>
            <a:endParaRPr lang="en-US" dirty="0"/>
          </a:p>
        </p:txBody>
      </p:sp>
      <p:pic>
        <p:nvPicPr>
          <p:cNvPr id="2050" name="Picture 2" descr="Structured Data vs. Unstructured Data: what are they and why care?">
            <a:extLst>
              <a:ext uri="{FF2B5EF4-FFF2-40B4-BE49-F238E27FC236}">
                <a16:creationId xmlns:a16="http://schemas.microsoft.com/office/drawing/2014/main" id="{EB7DD37C-91F4-2A33-2DC8-E79435D8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68196"/>
            <a:ext cx="5953836" cy="463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8105A-8030-55C2-7BAD-96FC35651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Challenges in Data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DA3EC-3CD5-8F41-3ECA-6D749229F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007" y="2037182"/>
            <a:ext cx="5656622" cy="3801437"/>
          </a:xfrm>
        </p:spPr>
        <p:txBody>
          <a:bodyPr/>
          <a:lstStyle/>
          <a:p>
            <a:r>
              <a:rPr lang="en-AU" b="1" dirty="0"/>
              <a:t>Data Quality Issues</a:t>
            </a:r>
            <a:r>
              <a:rPr lang="en-AU" dirty="0"/>
              <a:t>: Missing or incorrect data.</a:t>
            </a:r>
          </a:p>
          <a:p>
            <a:r>
              <a:rPr lang="en-AU" b="1" dirty="0"/>
              <a:t>Big Data</a:t>
            </a:r>
            <a:r>
              <a:rPr lang="en-AU" dirty="0"/>
              <a:t>: Managing and processing large datasets.</a:t>
            </a:r>
          </a:p>
          <a:p>
            <a:r>
              <a:rPr lang="en-AU" b="1" dirty="0"/>
              <a:t>Data Privacy</a:t>
            </a:r>
            <a:r>
              <a:rPr lang="en-AU" dirty="0"/>
              <a:t>: Ensuring confidentiality and integrity of data.</a:t>
            </a:r>
          </a:p>
          <a:p>
            <a:r>
              <a:rPr lang="en-AU" b="1" dirty="0"/>
              <a:t>Example:</a:t>
            </a:r>
            <a:endParaRPr lang="en-AU" dirty="0"/>
          </a:p>
          <a:p>
            <a:pPr lvl="1"/>
            <a:r>
              <a:rPr lang="en-AU" dirty="0"/>
              <a:t>A data set of customer reviews might contain incomplete or erroneous data.</a:t>
            </a:r>
          </a:p>
        </p:txBody>
      </p:sp>
      <p:pic>
        <p:nvPicPr>
          <p:cNvPr id="3074" name="Picture 2" descr="Big data in healthcare: management, analysis and future prospects | Journal  of Big Data | Full Text">
            <a:extLst>
              <a:ext uri="{FF2B5EF4-FFF2-40B4-BE49-F238E27FC236}">
                <a16:creationId xmlns:a16="http://schemas.microsoft.com/office/drawing/2014/main" id="{4784CE76-2A44-D503-2315-D6EE8C213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37182"/>
            <a:ext cx="5880362" cy="318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39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4726-ACF7-5C67-9364-85280CAD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and Technologies for Data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9511-DDCA-AC17-D1FB-574AB341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64" y="1613045"/>
            <a:ext cx="4277765" cy="3739896"/>
          </a:xfrm>
        </p:spPr>
        <p:txBody>
          <a:bodyPr/>
          <a:lstStyle/>
          <a:p>
            <a:r>
              <a:rPr lang="en-AU" b="1" dirty="0"/>
              <a:t>Programming Languages</a:t>
            </a:r>
            <a:r>
              <a:rPr lang="en-AU" dirty="0"/>
              <a:t>: Python, R, SQL.</a:t>
            </a:r>
          </a:p>
          <a:p>
            <a:r>
              <a:rPr lang="en-AU" b="1" dirty="0"/>
              <a:t>Libraries/Frameworks</a:t>
            </a:r>
            <a:r>
              <a:rPr lang="en-AU" dirty="0"/>
              <a:t>: scikit-learn, TensorFlow, Pandas.</a:t>
            </a:r>
          </a:p>
          <a:p>
            <a:r>
              <a:rPr lang="en-AU" b="1" dirty="0"/>
              <a:t>Big Data Tools</a:t>
            </a:r>
            <a:r>
              <a:rPr lang="en-AU" dirty="0"/>
              <a:t>: Hadoop, Spark.</a:t>
            </a:r>
          </a:p>
          <a:p>
            <a:endParaRPr lang="en-US" dirty="0"/>
          </a:p>
        </p:txBody>
      </p:sp>
      <p:pic>
        <p:nvPicPr>
          <p:cNvPr id="4098" name="Picture 2" descr="Top 7 Python Libraries Used For Data Science in 2025">
            <a:extLst>
              <a:ext uri="{FF2B5EF4-FFF2-40B4-BE49-F238E27FC236}">
                <a16:creationId xmlns:a16="http://schemas.microsoft.com/office/drawing/2014/main" id="{661F662F-9BD6-7A58-6CBB-790618AD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999" y="1568196"/>
            <a:ext cx="5008590" cy="281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roduction to Apache Spark">
            <a:extLst>
              <a:ext uri="{FF2B5EF4-FFF2-40B4-BE49-F238E27FC236}">
                <a16:creationId xmlns:a16="http://schemas.microsoft.com/office/drawing/2014/main" id="{58534E98-C157-BE76-6DAE-904B39C12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730" y="3741553"/>
            <a:ext cx="3075272" cy="220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44712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229</Words>
  <Application>Microsoft Macintosh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Calisto MT</vt:lpstr>
      <vt:lpstr>Univers Condensed</vt:lpstr>
      <vt:lpstr>ChronicleVTI</vt:lpstr>
      <vt:lpstr>Statistical &amp; Mathematical Methods for Data Science</vt:lpstr>
      <vt:lpstr>Week 1  Introduction to Data Science</vt:lpstr>
      <vt:lpstr>What is Data Science?</vt:lpstr>
      <vt:lpstr>Types of Data</vt:lpstr>
      <vt:lpstr>Key Challenges in Data Science</vt:lpstr>
      <vt:lpstr>Tools and Technologies for Data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rafiullah khan</dc:creator>
  <cp:lastModifiedBy>rafiullah khan</cp:lastModifiedBy>
  <cp:revision>26</cp:revision>
  <dcterms:created xsi:type="dcterms:W3CDTF">2025-09-06T17:00:01Z</dcterms:created>
  <dcterms:modified xsi:type="dcterms:W3CDTF">2025-09-08T06:12:24Z</dcterms:modified>
</cp:coreProperties>
</file>