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1"/>
  </p:normalViewPr>
  <p:slideViewPr>
    <p:cSldViewPr snapToGrid="0">
      <p:cViewPr varScale="1">
        <p:scale>
          <a:sx n="103" d="100"/>
          <a:sy n="103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58-6381-FD35-2B59-07327FCD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5C81-6FBA-E403-6914-95F41CC7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0780-4B35-E44B-B20E-7901ACB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1A0-4236-95C9-784C-CA7E497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F2EC-6D72-CD81-2ED7-F8922E6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A746-AAB0-79E4-3F49-3DABF0FA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D9B22-0CBD-F817-3AD6-CB9E3FB1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FF6A-2D64-01B9-5E50-0A3D5CD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97F7-619C-38C3-1527-AB00C9EC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0648-0BD7-91BE-D183-41B1B99C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1C126-645E-D7E9-5316-1E0F8245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BF81-55E2-0FF4-97BB-38A5AA20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FAF-B899-581B-5EF4-9FC4E8CD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1CDF-4A39-0F55-613A-90548BB8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3DC1-9E38-6370-7399-4716A0E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93DD-5E07-6160-0376-B8CF45F9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4A20-3C25-56A8-AE9C-FCFDFD49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8B64-17B6-A33E-D21B-49F834A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45C1-0825-020A-C739-266EF0A1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65A-D312-E6D2-DBCD-DE67B68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936-D318-3823-E1D9-F3D8889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84DF-6983-D0A2-9EFD-E9D6C669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2BC8-093D-3E7D-505C-C5F921C5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6728-FBF5-8E13-8EC0-F14E046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2C88-2227-42F5-2949-A78344B9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3B5-A697-F3B3-41A7-C690E7EB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B7B1-206E-911D-AE8D-D35653AC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38E66-8F89-D6DD-F0B8-48EA546C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0625-6DA0-1C50-C229-59CC0C60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96D7-8EE5-B7DC-FD81-DDDAB00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EF7F-C017-A9FE-7EFC-429E26D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2A0-4B13-5C7A-7F56-FACD0D0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E516-BE94-AA6E-DE8E-DED317C8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A724D-7143-6947-E305-FACEB506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E8BA-BC8B-10BC-FC7E-298E9708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D542-6D2D-EB47-053C-9A48AA85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B6FA0-EC8F-1CA8-D785-40FCAD83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ADA3D-3C7E-FB6D-1B52-DA78ADF0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A1C19-BAD7-5ECB-2C88-9E11ADBE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26E-543F-9F77-8B57-070AA249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71D8-B2ED-25AA-E3AD-4AF68E8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EB4D-A946-1449-2E50-4F834ED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96F2-EB16-420A-AF20-1C1C45F3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629A6-8927-97E8-F4C4-2B98983C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097CF-F3A6-0801-6741-4A74E50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4AB2-D07E-06D7-9CAA-DC4FDF8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3D3-0D55-4C94-2AB0-C39AE972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E28C-F899-23CC-C1B5-DE6969A8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00B2D-7332-6340-FD5C-279C912F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92F0-9F6B-00E1-CB50-B45CC22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F2E8-7039-3FF6-3B0E-C0DB5E9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D50B-E4B9-32EB-6328-E1F030C4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805-FABB-1091-8589-2AB841B7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DB28C-A2C8-6B30-6EE3-17F5968D4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A69C-9FBA-794A-4253-27F2A25A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5196-9611-AD0E-5191-6C9FCC78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FD81-DE07-1F11-87F4-F42B7FBF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B101-D789-AF20-3A6F-5885004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CA15E-3B28-5CBE-CB61-399A9D4A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111F-43B4-A7C5-BAA4-AC2A73F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32C2-1F90-CBCB-D347-60FC1A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2D48-5348-F5CF-08AB-63B7FED5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1CC4-F013-4F78-72F1-F25C6FC1B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fiyz.github.io/courses/Algorithms/algo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7D5D-0AD1-3712-B662-24C5C67DB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and Analysis of Algorithm 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D2DA6-25B9-C648-81CC-551E422ED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sz="3300" b="1" dirty="0"/>
              <a:t>Dr Rafiullah Khan</a:t>
            </a:r>
          </a:p>
          <a:p>
            <a:r>
              <a:rPr lang="en-US" dirty="0"/>
              <a:t>Senior Lecturer ICS/IT</a:t>
            </a:r>
          </a:p>
          <a:p>
            <a:r>
              <a:rPr lang="en-US" dirty="0"/>
              <a:t>The University of Agriculture Peshawar, Pakistan</a:t>
            </a:r>
          </a:p>
          <a:p>
            <a:endParaRPr lang="en-US" dirty="0"/>
          </a:p>
          <a:p>
            <a:r>
              <a:rPr lang="en-US" dirty="0"/>
              <a:t>For resources, please visit: </a:t>
            </a:r>
            <a:r>
              <a:rPr lang="en-US" dirty="0">
                <a:hlinkClick r:id="rId2"/>
              </a:rPr>
              <a:t>https://rafiyz.github.io/courses/Algorithms/algo.htm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CAE2-53DC-347D-C2E0-1FA5BDB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Analyzing</a:t>
            </a:r>
            <a:r>
              <a:rPr lang="en-AU" b="1" dirty="0"/>
              <a:t> an Algorithm: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4EEA-9614-40D0-86A7-5BA2DA15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int main()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("Hello, my name is Al-</a:t>
            </a:r>
            <a:r>
              <a:rPr lang="en-US" dirty="0" err="1"/>
              <a:t>Khawarizmi</a:t>
            </a:r>
            <a:r>
              <a:rPr lang="en-US" dirty="0"/>
              <a:t>!\n");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(”I am the father of Algorithms");</a:t>
            </a:r>
          </a:p>
          <a:p>
            <a:pPr marL="0" indent="0">
              <a:buNone/>
            </a:pPr>
            <a:r>
              <a:rPr lang="en-US" dirty="0"/>
              <a:t>   		return 0; 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07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21B9-B013-5F36-0AB1-7F0B4BB9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 for Week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3747-EBCF-0ADD-9C09-37A148FF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Introduction to Algorithms</a:t>
            </a:r>
            <a:endParaRPr lang="en-AU" dirty="0"/>
          </a:p>
          <a:p>
            <a:pPr lvl="1"/>
            <a:r>
              <a:rPr lang="en-AU" dirty="0"/>
              <a:t>What is an Algorithm?</a:t>
            </a:r>
          </a:p>
          <a:p>
            <a:pPr lvl="1"/>
            <a:r>
              <a:rPr lang="en-AU" dirty="0"/>
              <a:t>Characteristics of Algorithms</a:t>
            </a:r>
          </a:p>
          <a:p>
            <a:pPr lvl="1"/>
            <a:r>
              <a:rPr lang="en-AU" dirty="0"/>
              <a:t>Examples of Algorithms</a:t>
            </a:r>
          </a:p>
          <a:p>
            <a:r>
              <a:rPr lang="en-AU" b="1" dirty="0"/>
              <a:t>Analysis of Algorithms</a:t>
            </a:r>
            <a:endParaRPr lang="en-AU" dirty="0"/>
          </a:p>
          <a:p>
            <a:pPr lvl="1"/>
            <a:r>
              <a:rPr lang="en-AU" dirty="0"/>
              <a:t>Why Analyze Algorithms?</a:t>
            </a:r>
          </a:p>
          <a:p>
            <a:pPr lvl="1"/>
            <a:r>
              <a:rPr lang="en-AU" dirty="0"/>
              <a:t>Time Complexity</a:t>
            </a:r>
          </a:p>
          <a:p>
            <a:pPr lvl="1"/>
            <a:r>
              <a:rPr lang="en-AU" dirty="0"/>
              <a:t>Space Complexity</a:t>
            </a:r>
          </a:p>
          <a:p>
            <a:pPr lvl="1"/>
            <a:r>
              <a:rPr lang="en-AU" dirty="0"/>
              <a:t>Big O Notation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240-7E29-6445-259D-856015D9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an Algorithm?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F4D1-7C1B-57E9-9C57-F1AB41E1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</a:t>
            </a:r>
            <a:r>
              <a:rPr lang="en-AU" b="1" dirty="0"/>
              <a:t>step-by-step procedure</a:t>
            </a:r>
            <a:r>
              <a:rPr lang="en-AU" dirty="0"/>
              <a:t> for solving a problem or performing a task.</a:t>
            </a:r>
          </a:p>
          <a:p>
            <a:r>
              <a:rPr lang="en-AU" dirty="0"/>
              <a:t>Algorithms can be expressed in many ways:</a:t>
            </a:r>
          </a:p>
          <a:p>
            <a:pPr lvl="1"/>
            <a:r>
              <a:rPr lang="en-AU" dirty="0"/>
              <a:t>Natural Language</a:t>
            </a:r>
          </a:p>
          <a:p>
            <a:pPr lvl="1"/>
            <a:r>
              <a:rPr lang="en-AU" dirty="0"/>
              <a:t>Flowcharts</a:t>
            </a:r>
          </a:p>
          <a:p>
            <a:pPr lvl="1"/>
            <a:r>
              <a:rPr lang="en-AU" dirty="0"/>
              <a:t>Pseudocode</a:t>
            </a:r>
          </a:p>
          <a:p>
            <a:r>
              <a:rPr lang="en-AU" b="1" dirty="0"/>
              <a:t>Real-world examples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Sorting numbers</a:t>
            </a:r>
          </a:p>
          <a:p>
            <a:pPr lvl="1"/>
            <a:r>
              <a:rPr lang="en-AU" dirty="0"/>
              <a:t>Finding the shortest path in a map</a:t>
            </a:r>
          </a:p>
        </p:txBody>
      </p:sp>
    </p:spTree>
    <p:extLst>
      <p:ext uri="{BB962C8B-B14F-4D97-AF65-F5344CB8AC3E}">
        <p14:creationId xmlns:p14="http://schemas.microsoft.com/office/powerpoint/2010/main" val="39247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74DC-2AD7-FFE0-9C71-6FDA1574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Characteristics of a Good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4D26-748D-4DBE-9D93-1B2C1755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b="1" dirty="0"/>
              <a:t>Correctness</a:t>
            </a:r>
            <a:r>
              <a:rPr lang="en-AU" dirty="0"/>
              <a:t>: Does it solve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Efficiency</a:t>
            </a:r>
            <a:r>
              <a:rPr lang="en-AU" dirty="0"/>
              <a:t>: How well does it perform?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Finiteness</a:t>
            </a:r>
            <a:r>
              <a:rPr lang="en-AU" dirty="0"/>
              <a:t>: It should stop after a finite number of steps.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Determinism</a:t>
            </a:r>
            <a:r>
              <a:rPr lang="en-AU" dirty="0"/>
              <a:t>: Given the same input, it produces the same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Clarity</a:t>
            </a:r>
            <a:r>
              <a:rPr lang="en-AU" dirty="0"/>
              <a:t>: It should be easy to understand and implement.</a:t>
            </a:r>
          </a:p>
        </p:txBody>
      </p:sp>
    </p:spTree>
    <p:extLst>
      <p:ext uri="{BB962C8B-B14F-4D97-AF65-F5344CB8AC3E}">
        <p14:creationId xmlns:p14="http://schemas.microsoft.com/office/powerpoint/2010/main" val="6587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8B6-B257-7BB5-7C72-B2EB30D6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CE9B-2599-A74D-292E-D259FC94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Divide and Conquer</a:t>
            </a:r>
            <a:r>
              <a:rPr lang="en-AU" dirty="0"/>
              <a:t>: Break down the problem into smaller sub-problems (e.g., Merge Sort).</a:t>
            </a:r>
          </a:p>
          <a:p>
            <a:r>
              <a:rPr lang="en-AU" b="1" dirty="0"/>
              <a:t>Greedy Algorithms</a:t>
            </a:r>
            <a:r>
              <a:rPr lang="en-AU" dirty="0"/>
              <a:t>: Make the best choice at each step (e.g., Dijkstra’s Algorithm).</a:t>
            </a:r>
          </a:p>
          <a:p>
            <a:r>
              <a:rPr lang="en-AU" b="1" dirty="0"/>
              <a:t>Dynamic Programming</a:t>
            </a:r>
            <a:r>
              <a:rPr lang="en-AU" dirty="0"/>
              <a:t>: Solve complex problems by breaking them into simpler sub-problems (e.g., Fibonacci sequence).</a:t>
            </a:r>
          </a:p>
          <a:p>
            <a:r>
              <a:rPr lang="en-AU" b="1" dirty="0"/>
              <a:t>Backtracking</a:t>
            </a:r>
            <a:r>
              <a:rPr lang="en-AU" dirty="0"/>
              <a:t>: Try possible solutions and backtrack if a solution doesn’t work (e.g., N-Queens Problem).</a:t>
            </a:r>
          </a:p>
        </p:txBody>
      </p:sp>
    </p:spTree>
    <p:extLst>
      <p:ext uri="{BB962C8B-B14F-4D97-AF65-F5344CB8AC3E}">
        <p14:creationId xmlns:p14="http://schemas.microsoft.com/office/powerpoint/2010/main" val="24798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721F-74D9-9FCD-5C06-3CF79FE0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Analyze Algorithms?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5882-A3C4-B7B9-5BC0-028FAF0E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Performance Evaluation</a:t>
            </a:r>
            <a:r>
              <a:rPr lang="en-AU" dirty="0"/>
              <a:t>: To compare different algorithms.</a:t>
            </a:r>
          </a:p>
          <a:p>
            <a:r>
              <a:rPr lang="en-AU" b="1" dirty="0"/>
              <a:t>Optimization</a:t>
            </a:r>
            <a:r>
              <a:rPr lang="en-AU" dirty="0"/>
              <a:t>: Find the most efficient solution.</a:t>
            </a:r>
          </a:p>
          <a:p>
            <a:r>
              <a:rPr lang="en-AU" b="1" dirty="0"/>
              <a:t>Predicting Behavior</a:t>
            </a:r>
            <a:r>
              <a:rPr lang="en-AU" dirty="0"/>
              <a:t>: How does the algorithm perform with increasing input size?</a:t>
            </a:r>
          </a:p>
          <a:p>
            <a:r>
              <a:rPr lang="en-AU" b="1" dirty="0"/>
              <a:t>Resource Management</a:t>
            </a:r>
            <a:r>
              <a:rPr lang="en-AU" dirty="0"/>
              <a:t>: Understand time and space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311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D2B0-9CEC-3F53-EEB9-FDEAAE05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9653B-3786-CE2E-7B46-0F0125EF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Definition</a:t>
                </a:r>
                <a:r>
                  <a:rPr lang="en-AU" dirty="0"/>
                  <a:t>: How the running time of an algorithm increases as the input size increases.</a:t>
                </a:r>
              </a:p>
              <a:p>
                <a:r>
                  <a:rPr lang="en-AU" b="1" dirty="0"/>
                  <a:t>Common Time Complexities</a:t>
                </a:r>
                <a:r>
                  <a:rPr lang="en-AU" dirty="0"/>
                  <a:t>:</a:t>
                </a:r>
              </a:p>
              <a:p>
                <a:pPr lvl="1"/>
                <a:r>
                  <a:rPr lang="en-AU" dirty="0"/>
                  <a:t>Constant time: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Linear time: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Quadratic time: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ur-P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Logarithmic time: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Exponential time: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r-PK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ur-PK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9653B-3786-CE2E-7B46-0F0125EF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5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B080-B3DB-881A-4131-65B2049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02694-2BE2-F6E7-E3E6-2DFCD2903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Definition</a:t>
                </a:r>
                <a:r>
                  <a:rPr lang="en-AU" dirty="0"/>
                  <a:t>: How much memory space an algorithm uses relative to the input size.</a:t>
                </a:r>
              </a:p>
              <a:p>
                <a:r>
                  <a:rPr lang="en-AU" b="1" dirty="0"/>
                  <a:t>Example</a:t>
                </a:r>
                <a:r>
                  <a:rPr lang="en-AU" dirty="0"/>
                  <a:t>: Storing an array, recursion stacks.</a:t>
                </a:r>
              </a:p>
              <a:p>
                <a:r>
                  <a:rPr lang="en-AU" b="1" dirty="0"/>
                  <a:t>Common Space Complexities</a:t>
                </a:r>
                <a:r>
                  <a:rPr lang="en-AU" dirty="0"/>
                  <a:t>:</a:t>
                </a:r>
              </a:p>
              <a:p>
                <a:pPr lvl="1"/>
                <a:r>
                  <a:rPr lang="en-AU" dirty="0"/>
                  <a:t>Constant space: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Linear space: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r-PK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02694-2BE2-F6E7-E3E6-2DFCD290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9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B87E-2397-43C5-8DCB-2F3176B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Big O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1EA6-255F-3F5E-E93C-5ADD69291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Big O</a:t>
                </a:r>
                <a:r>
                  <a:rPr lang="en-AU" dirty="0"/>
                  <a:t> is used to classify algorithms based on their growth rate.</a:t>
                </a:r>
              </a:p>
              <a:p>
                <a:r>
                  <a:rPr lang="en-AU" b="1" dirty="0"/>
                  <a:t>Examples</a:t>
                </a:r>
                <a:r>
                  <a:rPr lang="en-AU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Constant time complexity.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Linear time complexity.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ur-P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Quadratic time complexity.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1EA6-255F-3F5E-E93C-5ADD69291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49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478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Design and Analysis of Algorithm s  1. Introduction</vt:lpstr>
      <vt:lpstr>Agenda for Week 1</vt:lpstr>
      <vt:lpstr>What is an Algorithm?</vt:lpstr>
      <vt:lpstr>Characteristics of a Good Algorithm</vt:lpstr>
      <vt:lpstr>Types of Algorithms</vt:lpstr>
      <vt:lpstr>Why Analyze Algorithms?</vt:lpstr>
      <vt:lpstr>Time Complexity</vt:lpstr>
      <vt:lpstr>Space Complexity</vt:lpstr>
      <vt:lpstr>Big O Notation</vt:lpstr>
      <vt:lpstr>Analyzing an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rafiullah khan</dc:creator>
  <cp:lastModifiedBy>rafiullah khan</cp:lastModifiedBy>
  <cp:revision>17</cp:revision>
  <dcterms:created xsi:type="dcterms:W3CDTF">2025-08-31T14:07:27Z</dcterms:created>
  <dcterms:modified xsi:type="dcterms:W3CDTF">2025-08-31T15:08:00Z</dcterms:modified>
</cp:coreProperties>
</file>