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IMATA\Kecerdasan%20Bisnis\UTSKecerdasanBisnis\UTSRaffl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IMATA\Kecerdasan%20Bisnis\UTSKecerdasanBisnis\UTSRaffl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IMATA\Kecerdasan%20Bisnis\UTSKecerdasanBisnis\UTSRaffl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IMATA\Kecerdasan%20Bisnis\UTSKecerdasanBisnis\UTSRaffl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IMATA\Kecerdasan%20Bisnis\UTSKecerdasanBisnis\UTSRaffl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IMATA\Kecerdasan%20Bisnis\UTSKecerdasanBisnis\UTSRaffl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IMATA\Kecerdasan%20Bisnis\UTSKecerdasanBisnis\UTSRaffl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IMATA\Kecerdasan%20Bisnis\UTSKecerdasanBisnis\UTSRaffl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[UTSRaffli.xlsx]Sheet1!PivotTable1</c:name>
    <c:fmtId val="25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5"/>
                <c:pt idx="0">
                  <c:v>Bekasi</c:v>
                </c:pt>
                <c:pt idx="1">
                  <c:v>Bogor</c:v>
                </c:pt>
                <c:pt idx="2">
                  <c:v>Depok</c:v>
                </c:pt>
                <c:pt idx="3">
                  <c:v>Jakarta</c:v>
                </c:pt>
                <c:pt idx="4">
                  <c:v>Tangerang</c:v>
                </c:pt>
              </c:strCache>
            </c:strRef>
          </c:cat>
          <c:val>
            <c:numRef>
              <c:f>Sheet1!$B$3:$B$8</c:f>
              <c:numCache>
                <c:formatCode>#,##0</c:formatCode>
                <c:ptCount val="5"/>
                <c:pt idx="0">
                  <c:v>123910</c:v>
                </c:pt>
                <c:pt idx="1">
                  <c:v>105693</c:v>
                </c:pt>
                <c:pt idx="2">
                  <c:v>117157</c:v>
                </c:pt>
                <c:pt idx="3">
                  <c:v>114968</c:v>
                </c:pt>
                <c:pt idx="4">
                  <c:v>110451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2C-476C-B3F4-8B0BCBB8A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2074703"/>
        <c:axId val="982073455"/>
      </c:barChart>
      <c:catAx>
        <c:axId val="98207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82073455"/>
        <c:crosses val="autoZero"/>
        <c:auto val="1"/>
        <c:lblAlgn val="ctr"/>
        <c:lblOffset val="100"/>
        <c:noMultiLvlLbl val="0"/>
      </c:catAx>
      <c:valAx>
        <c:axId val="98207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82074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[UTSRaffli.xlsx]Sheet1!PivotTable1</c:name>
    <c:fmtId val="29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9B-48DE-B6C5-ECFCD930D6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9B-48DE-B6C5-ECFCD930D6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9B-48DE-B6C5-ECFCD930D6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A9B-48DE-B6C5-ECFCD930D6E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A9B-48DE-B6C5-ECFCD930D6E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Sheet1!$A$3:$A$8</c:f>
              <c:strCache>
                <c:ptCount val="5"/>
                <c:pt idx="0">
                  <c:v>Bekasi</c:v>
                </c:pt>
                <c:pt idx="1">
                  <c:v>Bogor</c:v>
                </c:pt>
                <c:pt idx="2">
                  <c:v>Depok</c:v>
                </c:pt>
                <c:pt idx="3">
                  <c:v>Jakarta</c:v>
                </c:pt>
                <c:pt idx="4">
                  <c:v>Tangerang</c:v>
                </c:pt>
              </c:strCache>
            </c:strRef>
          </c:cat>
          <c:val>
            <c:numRef>
              <c:f>Sheet1!$B$3:$B$8</c:f>
              <c:numCache>
                <c:formatCode>#,##0</c:formatCode>
                <c:ptCount val="5"/>
                <c:pt idx="0">
                  <c:v>123910</c:v>
                </c:pt>
                <c:pt idx="1">
                  <c:v>105693</c:v>
                </c:pt>
                <c:pt idx="2">
                  <c:v>117157</c:v>
                </c:pt>
                <c:pt idx="3">
                  <c:v>114968</c:v>
                </c:pt>
                <c:pt idx="4">
                  <c:v>110451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B-48DE-B6C5-ECFCD930D6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[UTSRaffli.xlsx]Sheet2!PivotTable6</c:name>
    <c:fmtId val="2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Sheet2!$A$3:$A$18</c:f>
              <c:multiLvlStrCache>
                <c:ptCount val="10"/>
                <c:lvl>
                  <c:pt idx="0">
                    <c:v>Laki-laki</c:v>
                  </c:pt>
                  <c:pt idx="1">
                    <c:v>Perempuan</c:v>
                  </c:pt>
                  <c:pt idx="2">
                    <c:v>Laki-laki</c:v>
                  </c:pt>
                  <c:pt idx="3">
                    <c:v>Perempuan</c:v>
                  </c:pt>
                  <c:pt idx="4">
                    <c:v>Laki-laki</c:v>
                  </c:pt>
                  <c:pt idx="5">
                    <c:v>Perempuan</c:v>
                  </c:pt>
                  <c:pt idx="6">
                    <c:v>Laki-laki</c:v>
                  </c:pt>
                  <c:pt idx="7">
                    <c:v>Perempuan</c:v>
                  </c:pt>
                  <c:pt idx="8">
                    <c:v>Laki-laki</c:v>
                  </c:pt>
                  <c:pt idx="9">
                    <c:v>Perempuan</c:v>
                  </c:pt>
                </c:lvl>
                <c:lvl>
                  <c:pt idx="0">
                    <c:v>Bekasi</c:v>
                  </c:pt>
                  <c:pt idx="2">
                    <c:v>Bogor</c:v>
                  </c:pt>
                  <c:pt idx="4">
                    <c:v>Depok</c:v>
                  </c:pt>
                  <c:pt idx="6">
                    <c:v>Jakarta</c:v>
                  </c:pt>
                  <c:pt idx="8">
                    <c:v>Tangerang</c:v>
                  </c:pt>
                </c:lvl>
              </c:multiLvlStrCache>
            </c:multiLvlStrRef>
          </c:cat>
          <c:val>
            <c:numRef>
              <c:f>Sheet2!$B$3:$B$18</c:f>
              <c:numCache>
                <c:formatCode>#,##0</c:formatCode>
                <c:ptCount val="10"/>
                <c:pt idx="0">
                  <c:v>116</c:v>
                </c:pt>
                <c:pt idx="1">
                  <c:v>100</c:v>
                </c:pt>
                <c:pt idx="2">
                  <c:v>86</c:v>
                </c:pt>
                <c:pt idx="3">
                  <c:v>98</c:v>
                </c:pt>
                <c:pt idx="4">
                  <c:v>99</c:v>
                </c:pt>
                <c:pt idx="5">
                  <c:v>106</c:v>
                </c:pt>
                <c:pt idx="6">
                  <c:v>80</c:v>
                </c:pt>
                <c:pt idx="7">
                  <c:v>122</c:v>
                </c:pt>
                <c:pt idx="8">
                  <c:v>106</c:v>
                </c:pt>
                <c:pt idx="9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A-472E-B371-518961C2A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531103"/>
        <c:axId val="573529023"/>
      </c:barChart>
      <c:catAx>
        <c:axId val="57353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73529023"/>
        <c:crosses val="autoZero"/>
        <c:auto val="1"/>
        <c:lblAlgn val="ctr"/>
        <c:lblOffset val="100"/>
        <c:noMultiLvlLbl val="0"/>
      </c:catAx>
      <c:valAx>
        <c:axId val="57352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7353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[UTSRaffli.xlsx]Sheet2!PivotTable6</c:name>
    <c:fmtId val="24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B3C-468D-98B3-D36E78D6AC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B3C-468D-98B3-D36E78D6A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3C-468D-98B3-D36E78D6AC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B3C-468D-98B3-D36E78D6ACD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B3C-468D-98B3-D36E78D6ACD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B3C-468D-98B3-D36E78D6ACD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B3C-468D-98B3-D36E78D6ACD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B3C-468D-98B3-D36E78D6ACD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B3C-468D-98B3-D36E78D6ACD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B3C-468D-98B3-D36E78D6AC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Sheet2!$A$3:$A$18</c:f>
              <c:multiLvlStrCache>
                <c:ptCount val="10"/>
                <c:lvl>
                  <c:pt idx="0">
                    <c:v>Laki-laki</c:v>
                  </c:pt>
                  <c:pt idx="1">
                    <c:v>Perempuan</c:v>
                  </c:pt>
                  <c:pt idx="2">
                    <c:v>Laki-laki</c:v>
                  </c:pt>
                  <c:pt idx="3">
                    <c:v>Perempuan</c:v>
                  </c:pt>
                  <c:pt idx="4">
                    <c:v>Laki-laki</c:v>
                  </c:pt>
                  <c:pt idx="5">
                    <c:v>Perempuan</c:v>
                  </c:pt>
                  <c:pt idx="6">
                    <c:v>Laki-laki</c:v>
                  </c:pt>
                  <c:pt idx="7">
                    <c:v>Perempuan</c:v>
                  </c:pt>
                  <c:pt idx="8">
                    <c:v>Laki-laki</c:v>
                  </c:pt>
                  <c:pt idx="9">
                    <c:v>Perempuan</c:v>
                  </c:pt>
                </c:lvl>
                <c:lvl>
                  <c:pt idx="0">
                    <c:v>Bekasi</c:v>
                  </c:pt>
                  <c:pt idx="2">
                    <c:v>Bogor</c:v>
                  </c:pt>
                  <c:pt idx="4">
                    <c:v>Depok</c:v>
                  </c:pt>
                  <c:pt idx="6">
                    <c:v>Jakarta</c:v>
                  </c:pt>
                  <c:pt idx="8">
                    <c:v>Tangerang</c:v>
                  </c:pt>
                </c:lvl>
              </c:multiLvlStrCache>
            </c:multiLvlStrRef>
          </c:cat>
          <c:val>
            <c:numRef>
              <c:f>Sheet2!$B$3:$B$18</c:f>
              <c:numCache>
                <c:formatCode>#,##0</c:formatCode>
                <c:ptCount val="10"/>
                <c:pt idx="0">
                  <c:v>116</c:v>
                </c:pt>
                <c:pt idx="1">
                  <c:v>100</c:v>
                </c:pt>
                <c:pt idx="2">
                  <c:v>86</c:v>
                </c:pt>
                <c:pt idx="3">
                  <c:v>98</c:v>
                </c:pt>
                <c:pt idx="4">
                  <c:v>99</c:v>
                </c:pt>
                <c:pt idx="5">
                  <c:v>106</c:v>
                </c:pt>
                <c:pt idx="6">
                  <c:v>80</c:v>
                </c:pt>
                <c:pt idx="7">
                  <c:v>122</c:v>
                </c:pt>
                <c:pt idx="8">
                  <c:v>106</c:v>
                </c:pt>
                <c:pt idx="9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B3C-468D-98B3-D36E78D6ACD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[UTSRaffli.xlsx]Sheet3!PivotTable3</c:name>
    <c:fmtId val="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Sheet3!$A$3:$A$20</c:f>
              <c:strCache>
                <c:ptCount val="17"/>
                <c:pt idx="0">
                  <c:v>AMPLOP</c:v>
                </c:pt>
                <c:pt idx="1">
                  <c:v>LAMINATING</c:v>
                </c:pt>
                <c:pt idx="2">
                  <c:v>LEM</c:v>
                </c:pt>
                <c:pt idx="3">
                  <c:v>LETTER TRAY</c:v>
                </c:pt>
                <c:pt idx="4">
                  <c:v>NAME CARD CASE HOLDER</c:v>
                </c:pt>
                <c:pt idx="5">
                  <c:v>ODNER, BOX FILE</c:v>
                </c:pt>
                <c:pt idx="6">
                  <c:v>PEMBOLONG KERTAS DAN PERPORATO</c:v>
                </c:pt>
                <c:pt idx="7">
                  <c:v>PENGGARIS</c:v>
                </c:pt>
                <c:pt idx="8">
                  <c:v>PENGHAPUS</c:v>
                </c:pt>
                <c:pt idx="9">
                  <c:v>PENSIL</c:v>
                </c:pt>
                <c:pt idx="10">
                  <c:v>POST IT</c:v>
                </c:pt>
                <c:pt idx="11">
                  <c:v>SERUTAN</c:v>
                </c:pt>
                <c:pt idx="12">
                  <c:v>SPIDOL</c:v>
                </c:pt>
                <c:pt idx="13">
                  <c:v>STABILO</c:v>
                </c:pt>
                <c:pt idx="14">
                  <c:v>STAPLER</c:v>
                </c:pt>
                <c:pt idx="15">
                  <c:v>TINTA TONER</c:v>
                </c:pt>
                <c:pt idx="16">
                  <c:v>WHITEBOARD</c:v>
                </c:pt>
              </c:strCache>
            </c:strRef>
          </c:cat>
          <c:val>
            <c:numRef>
              <c:f>Sheet3!$B$3:$B$20</c:f>
              <c:numCache>
                <c:formatCode>#,##0</c:formatCode>
                <c:ptCount val="17"/>
                <c:pt idx="0">
                  <c:v>283502</c:v>
                </c:pt>
                <c:pt idx="1">
                  <c:v>13630</c:v>
                </c:pt>
                <c:pt idx="2">
                  <c:v>36395</c:v>
                </c:pt>
                <c:pt idx="3">
                  <c:v>21205</c:v>
                </c:pt>
                <c:pt idx="4">
                  <c:v>103245</c:v>
                </c:pt>
                <c:pt idx="5">
                  <c:v>31437</c:v>
                </c:pt>
                <c:pt idx="6">
                  <c:v>28981</c:v>
                </c:pt>
                <c:pt idx="7">
                  <c:v>21428</c:v>
                </c:pt>
                <c:pt idx="8">
                  <c:v>7418</c:v>
                </c:pt>
                <c:pt idx="9">
                  <c:v>27609</c:v>
                </c:pt>
                <c:pt idx="10">
                  <c:v>15385</c:v>
                </c:pt>
                <c:pt idx="11">
                  <c:v>33176</c:v>
                </c:pt>
                <c:pt idx="12">
                  <c:v>23511</c:v>
                </c:pt>
                <c:pt idx="13">
                  <c:v>25323</c:v>
                </c:pt>
                <c:pt idx="14">
                  <c:v>44733</c:v>
                </c:pt>
                <c:pt idx="15">
                  <c:v>70348</c:v>
                </c:pt>
                <c:pt idx="16">
                  <c:v>278474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56-457B-A14B-3E297FB5F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5595119"/>
        <c:axId val="895596367"/>
      </c:barChart>
      <c:catAx>
        <c:axId val="895595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95596367"/>
        <c:crosses val="autoZero"/>
        <c:auto val="1"/>
        <c:lblAlgn val="ctr"/>
        <c:lblOffset val="100"/>
        <c:noMultiLvlLbl val="0"/>
      </c:catAx>
      <c:valAx>
        <c:axId val="895596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95595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[UTSRaffli.xlsx]Sheet4!PivotTable4</c:name>
    <c:fmtId val="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3"/>
                <c:lvl>
                  <c:pt idx="0">
                    <c:v>Feb</c:v>
                  </c:pt>
                  <c:pt idx="1">
                    <c:v>Jan</c:v>
                  </c:pt>
                  <c:pt idx="2">
                    <c:v>Mar</c:v>
                  </c:pt>
                </c:lvl>
                <c:lvl>
                  <c:pt idx="0">
                    <c:v>2016</c:v>
                  </c:pt>
                </c:lvl>
              </c:multiLvlStrCache>
            </c:multiLvlStrRef>
          </c:cat>
          <c:val>
            <c:numRef>
              <c:f>Sheet4!$B$3:$B$7</c:f>
              <c:numCache>
                <c:formatCode>#,##0</c:formatCode>
                <c:ptCount val="3"/>
                <c:pt idx="0">
                  <c:v>259013</c:v>
                </c:pt>
                <c:pt idx="1">
                  <c:v>294061</c:v>
                </c:pt>
                <c:pt idx="2">
                  <c:v>19105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CF-4298-BCEF-42FEF6BD9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436639"/>
        <c:axId val="901438719"/>
      </c:barChart>
      <c:catAx>
        <c:axId val="9014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01438719"/>
        <c:crosses val="autoZero"/>
        <c:auto val="1"/>
        <c:lblAlgn val="ctr"/>
        <c:lblOffset val="100"/>
        <c:noMultiLvlLbl val="0"/>
      </c:catAx>
      <c:valAx>
        <c:axId val="90143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014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[UTSRaffli.xlsx]Sheet4!PivotTable4</c:name>
    <c:fmtId val="10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49-4C5E-BC9A-4754EA6F6B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49-4C5E-BC9A-4754EA6F6B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49-4C5E-BC9A-4754EA6F6B28}"/>
              </c:ext>
            </c:extLst>
          </c:dPt>
          <c:cat>
            <c:multiLvlStrRef>
              <c:f>Sheet4!$A$3:$A$7</c:f>
              <c:multiLvlStrCache>
                <c:ptCount val="3"/>
                <c:lvl>
                  <c:pt idx="0">
                    <c:v>Feb</c:v>
                  </c:pt>
                  <c:pt idx="1">
                    <c:v>Jan</c:v>
                  </c:pt>
                  <c:pt idx="2">
                    <c:v>Mar</c:v>
                  </c:pt>
                </c:lvl>
                <c:lvl>
                  <c:pt idx="0">
                    <c:v>2016</c:v>
                  </c:pt>
                </c:lvl>
              </c:multiLvlStrCache>
            </c:multiLvlStrRef>
          </c:cat>
          <c:val>
            <c:numRef>
              <c:f>Sheet4!$B$3:$B$7</c:f>
              <c:numCache>
                <c:formatCode>#,##0</c:formatCode>
                <c:ptCount val="3"/>
                <c:pt idx="0">
                  <c:v>259013</c:v>
                </c:pt>
                <c:pt idx="1">
                  <c:v>294061</c:v>
                </c:pt>
                <c:pt idx="2">
                  <c:v>19105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49-4C5E-BC9A-4754EA6F6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[UTSRaffli.xlsx]Sheet5!PivotTable5</c:name>
    <c:fmtId val="15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Sheet5!$A$3:$A$54</c:f>
              <c:multiLvlStrCache>
                <c:ptCount val="34"/>
                <c:lvl>
                  <c:pt idx="0">
                    <c:v>Laki-laki</c:v>
                  </c:pt>
                  <c:pt idx="1">
                    <c:v>Perempuan</c:v>
                  </c:pt>
                  <c:pt idx="2">
                    <c:v>Laki-laki</c:v>
                  </c:pt>
                  <c:pt idx="3">
                    <c:v>Perempuan</c:v>
                  </c:pt>
                  <c:pt idx="4">
                    <c:v>Laki-laki</c:v>
                  </c:pt>
                  <c:pt idx="5">
                    <c:v>Perempuan</c:v>
                  </c:pt>
                  <c:pt idx="6">
                    <c:v>Laki-laki</c:v>
                  </c:pt>
                  <c:pt idx="7">
                    <c:v>Perempuan</c:v>
                  </c:pt>
                  <c:pt idx="8">
                    <c:v>Laki-laki</c:v>
                  </c:pt>
                  <c:pt idx="9">
                    <c:v>Perempuan</c:v>
                  </c:pt>
                  <c:pt idx="10">
                    <c:v>Laki-laki</c:v>
                  </c:pt>
                  <c:pt idx="11">
                    <c:v>Perempuan</c:v>
                  </c:pt>
                  <c:pt idx="12">
                    <c:v>Laki-laki</c:v>
                  </c:pt>
                  <c:pt idx="13">
                    <c:v>Perempuan</c:v>
                  </c:pt>
                  <c:pt idx="14">
                    <c:v>Laki-laki</c:v>
                  </c:pt>
                  <c:pt idx="15">
                    <c:v>Perempuan</c:v>
                  </c:pt>
                  <c:pt idx="16">
                    <c:v>Laki-laki</c:v>
                  </c:pt>
                  <c:pt idx="17">
                    <c:v>Perempuan</c:v>
                  </c:pt>
                  <c:pt idx="18">
                    <c:v>Laki-laki</c:v>
                  </c:pt>
                  <c:pt idx="19">
                    <c:v>Perempuan</c:v>
                  </c:pt>
                  <c:pt idx="20">
                    <c:v>Laki-laki</c:v>
                  </c:pt>
                  <c:pt idx="21">
                    <c:v>Perempuan</c:v>
                  </c:pt>
                  <c:pt idx="22">
                    <c:v>Laki-laki</c:v>
                  </c:pt>
                  <c:pt idx="23">
                    <c:v>Perempuan</c:v>
                  </c:pt>
                  <c:pt idx="24">
                    <c:v>Laki-laki</c:v>
                  </c:pt>
                  <c:pt idx="25">
                    <c:v>Perempuan</c:v>
                  </c:pt>
                  <c:pt idx="26">
                    <c:v>Laki-laki</c:v>
                  </c:pt>
                  <c:pt idx="27">
                    <c:v>Perempuan</c:v>
                  </c:pt>
                  <c:pt idx="28">
                    <c:v>Laki-laki</c:v>
                  </c:pt>
                  <c:pt idx="29">
                    <c:v>Perempuan</c:v>
                  </c:pt>
                  <c:pt idx="30">
                    <c:v>Laki-laki</c:v>
                  </c:pt>
                  <c:pt idx="31">
                    <c:v>Perempuan</c:v>
                  </c:pt>
                  <c:pt idx="32">
                    <c:v>Laki-laki</c:v>
                  </c:pt>
                  <c:pt idx="33">
                    <c:v>Perempuan</c:v>
                  </c:pt>
                </c:lvl>
                <c:lvl>
                  <c:pt idx="0">
                    <c:v>AMPLOP</c:v>
                  </c:pt>
                  <c:pt idx="2">
                    <c:v>LAMINATING</c:v>
                  </c:pt>
                  <c:pt idx="4">
                    <c:v>LEM</c:v>
                  </c:pt>
                  <c:pt idx="6">
                    <c:v>LETTER TRAY</c:v>
                  </c:pt>
                  <c:pt idx="8">
                    <c:v>NAME CARD CASE HOLDER</c:v>
                  </c:pt>
                  <c:pt idx="10">
                    <c:v>ODNER, BOX FILE</c:v>
                  </c:pt>
                  <c:pt idx="12">
                    <c:v>PEMBOLONG KERTAS DAN PERPORATO</c:v>
                  </c:pt>
                  <c:pt idx="14">
                    <c:v>PENGGARIS</c:v>
                  </c:pt>
                  <c:pt idx="16">
                    <c:v>PENGHAPUS</c:v>
                  </c:pt>
                  <c:pt idx="18">
                    <c:v>PENSIL</c:v>
                  </c:pt>
                  <c:pt idx="20">
                    <c:v>POST IT</c:v>
                  </c:pt>
                  <c:pt idx="22">
                    <c:v>SERUTAN</c:v>
                  </c:pt>
                  <c:pt idx="24">
                    <c:v>SPIDOL</c:v>
                  </c:pt>
                  <c:pt idx="26">
                    <c:v>STABILO</c:v>
                  </c:pt>
                  <c:pt idx="28">
                    <c:v>STAPLER</c:v>
                  </c:pt>
                  <c:pt idx="30">
                    <c:v>TINTA TONER</c:v>
                  </c:pt>
                  <c:pt idx="32">
                    <c:v>WHITEBOARD</c:v>
                  </c:pt>
                </c:lvl>
              </c:multiLvlStrCache>
            </c:multiLvlStrRef>
          </c:cat>
          <c:val>
            <c:numRef>
              <c:f>Sheet5!$B$3:$B$54</c:f>
              <c:numCache>
                <c:formatCode>#,##0</c:formatCode>
                <c:ptCount val="34"/>
                <c:pt idx="0">
                  <c:v>74311</c:v>
                </c:pt>
                <c:pt idx="1">
                  <c:v>77748</c:v>
                </c:pt>
                <c:pt idx="2">
                  <c:v>3625</c:v>
                </c:pt>
                <c:pt idx="3">
                  <c:v>3688</c:v>
                </c:pt>
                <c:pt idx="4">
                  <c:v>9574</c:v>
                </c:pt>
                <c:pt idx="5">
                  <c:v>10039</c:v>
                </c:pt>
                <c:pt idx="6">
                  <c:v>5618</c:v>
                </c:pt>
                <c:pt idx="7">
                  <c:v>5831</c:v>
                </c:pt>
                <c:pt idx="8">
                  <c:v>27065</c:v>
                </c:pt>
                <c:pt idx="9">
                  <c:v>28197</c:v>
                </c:pt>
                <c:pt idx="10">
                  <c:v>8135</c:v>
                </c:pt>
                <c:pt idx="11">
                  <c:v>8697</c:v>
                </c:pt>
                <c:pt idx="12">
                  <c:v>7630</c:v>
                </c:pt>
                <c:pt idx="13">
                  <c:v>7949</c:v>
                </c:pt>
                <c:pt idx="14">
                  <c:v>5590</c:v>
                </c:pt>
                <c:pt idx="15">
                  <c:v>5901</c:v>
                </c:pt>
                <c:pt idx="16">
                  <c:v>1918</c:v>
                </c:pt>
                <c:pt idx="17">
                  <c:v>2096</c:v>
                </c:pt>
                <c:pt idx="18">
                  <c:v>7141</c:v>
                </c:pt>
                <c:pt idx="19">
                  <c:v>7627</c:v>
                </c:pt>
                <c:pt idx="20">
                  <c:v>4124</c:v>
                </c:pt>
                <c:pt idx="21">
                  <c:v>4148</c:v>
                </c:pt>
                <c:pt idx="22">
                  <c:v>8645</c:v>
                </c:pt>
                <c:pt idx="23">
                  <c:v>9129</c:v>
                </c:pt>
                <c:pt idx="24">
                  <c:v>6058</c:v>
                </c:pt>
                <c:pt idx="25">
                  <c:v>6486</c:v>
                </c:pt>
                <c:pt idx="26">
                  <c:v>6640</c:v>
                </c:pt>
                <c:pt idx="27">
                  <c:v>6964</c:v>
                </c:pt>
                <c:pt idx="28">
                  <c:v>11678</c:v>
                </c:pt>
                <c:pt idx="29">
                  <c:v>12436</c:v>
                </c:pt>
                <c:pt idx="30">
                  <c:v>18280</c:v>
                </c:pt>
                <c:pt idx="31">
                  <c:v>19521</c:v>
                </c:pt>
                <c:pt idx="32">
                  <c:v>72932</c:v>
                </c:pt>
                <c:pt idx="33">
                  <c:v>76758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B-4B7E-96DD-BF62951CA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5598863"/>
        <c:axId val="895600111"/>
      </c:barChart>
      <c:catAx>
        <c:axId val="89559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95600111"/>
        <c:crosses val="autoZero"/>
        <c:auto val="1"/>
        <c:lblAlgn val="ctr"/>
        <c:lblOffset val="100"/>
        <c:noMultiLvlLbl val="0"/>
      </c:catAx>
      <c:valAx>
        <c:axId val="89560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95598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Penjelasan UTS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Raffli firmansyah</a:t>
            </a:r>
          </a:p>
          <a:p>
            <a:r>
              <a:rPr lang="id-ID" dirty="0" smtClean="0"/>
              <a:t>20.51.0015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97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Jumlah Transaksi Tiap Kota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927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8620742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173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Jumlah Pelanggan Berdasarkan Jenis Kelamin di tiap Kota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3833193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9852211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7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Jumlah Penjualan di masing-masing Kategori Barang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25377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87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Jumlah Penjualan/ Tranksaksi di masing-masing </a:t>
            </a:r>
            <a:r>
              <a:rPr lang="id-ID" dirty="0" smtClean="0"/>
              <a:t>bulan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4807492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5887924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852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dirty="0"/>
              <a:t>Jumlah Pembelian per masing-masing Kategori berdasarkan Jenis Kelamin</a:t>
            </a:r>
            <a:br>
              <a:rPr lang="id-ID" sz="3600" dirty="0"/>
            </a:br>
            <a:r>
              <a:rPr lang="id-ID" sz="3600" dirty="0"/>
              <a:t>Pelanggan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5276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8786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46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Penjelasan UTS</vt:lpstr>
      <vt:lpstr>Jumlah Transaksi Tiap Kota</vt:lpstr>
      <vt:lpstr>Jumlah Pelanggan Berdasarkan Jenis Kelamin di tiap Kota</vt:lpstr>
      <vt:lpstr>Jumlah Penjualan di masing-masing Kategori Barang</vt:lpstr>
      <vt:lpstr>Jumlah Penjualan/ Tranksaksi di masing-masing bulan</vt:lpstr>
      <vt:lpstr>Jumlah Pembelian per masing-masing Kategori berdasarkan Jenis Kelamin Pelanggan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Penjelasan UTS</dc:title>
  <dc:creator>Raffli Firmansyah</dc:creator>
  <cp:lastModifiedBy>Raffli Firmansyah</cp:lastModifiedBy>
  <cp:revision>2</cp:revision>
  <dcterms:created xsi:type="dcterms:W3CDTF">2023-11-10T10:32:20Z</dcterms:created>
  <dcterms:modified xsi:type="dcterms:W3CDTF">2023-11-10T10:38:23Z</dcterms:modified>
</cp:coreProperties>
</file>