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Inter Bold" charset="1" panose="020B0802030000000004"/>
      <p:regular r:id="rId17"/>
    </p:embeddedFont>
    <p:embeddedFont>
      <p:font typeface="Inter" charset="1" panose="020B0502030000000004"/>
      <p:regular r:id="rId18"/>
    </p:embeddedFont>
    <p:embeddedFont>
      <p:font typeface="Anton" charset="1" panose="00000500000000000000"/>
      <p:regular r:id="rId19"/>
    </p:embeddedFont>
    <p:embeddedFont>
      <p:font typeface="More Sugar" charset="1" panose="00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VAEAv_hZ2cQ.mp4" Type="http://schemas.openxmlformats.org/officeDocument/2006/relationships/video"/><Relationship Id="rId4" Target="../media/VAEAv_hZ2cQ.mp4" Type="http://schemas.microsoft.com/office/2007/relationships/media"/></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VAEAv_hZ2cQ.mp4" Type="http://schemas.openxmlformats.org/officeDocument/2006/relationships/video"/><Relationship Id="rId4" Target="../media/VAEAv_hZ2cQ.mp4" Type="http://schemas.microsoft.com/office/2007/relationships/media"/><Relationship Id="rId5" Target="../media/image2.png" Type="http://schemas.openxmlformats.org/officeDocument/2006/relationships/image"/><Relationship Id="rId6" Target="../media/image3.svg" Type="http://schemas.openxmlformats.org/officeDocument/2006/relationships/image"/><Relationship Id="rId7"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VAEAv_hZ2cQ.mp4" Type="http://schemas.openxmlformats.org/officeDocument/2006/relationships/video"/><Relationship Id="rId4" Target="../media/VAEAv_hZ2cQ.mp4" Type="http://schemas.microsoft.com/office/2007/relationships/media"/></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VAEAv_hZ2cQ.mp4" Type="http://schemas.openxmlformats.org/officeDocument/2006/relationships/video"/><Relationship Id="rId4" Target="../media/VAEAv_hZ2cQ.mp4" Type="http://schemas.microsoft.com/office/2007/relationships/media"/><Relationship Id="rId5" Target="../media/image2.png" Type="http://schemas.openxmlformats.org/officeDocument/2006/relationships/image"/><Relationship Id="rId6"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VAEAv_hZ2cQ.mp4" Type="http://schemas.openxmlformats.org/officeDocument/2006/relationships/video"/><Relationship Id="rId4" Target="../media/VAEAv_hZ2cQ.mp4" Type="http://schemas.microsoft.com/office/2007/relationships/media"/><Relationship Id="rId5" Target="../media/image2.png" Type="http://schemas.openxmlformats.org/officeDocument/2006/relationships/image"/><Relationship Id="rId6"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VAEAv_hZ2cQ.mp4" Type="http://schemas.openxmlformats.org/officeDocument/2006/relationships/video"/><Relationship Id="rId4" Target="../media/VAEAv_hZ2cQ.mp4" Type="http://schemas.microsoft.com/office/2007/relationships/media"/><Relationship Id="rId5" Target="../media/image2.png" Type="http://schemas.openxmlformats.org/officeDocument/2006/relationships/image"/><Relationship Id="rId6" Target="../media/image3.svg" Type="http://schemas.openxmlformats.org/officeDocument/2006/relationships/image"/><Relationship Id="rId7"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VAEAv_hZ2cQ.mp4" Type="http://schemas.openxmlformats.org/officeDocument/2006/relationships/video"/><Relationship Id="rId4" Target="../media/VAEAv_hZ2cQ.mp4" Type="http://schemas.microsoft.com/office/2007/relationships/media"/><Relationship Id="rId5" Target="../media/image2.png" Type="http://schemas.openxmlformats.org/officeDocument/2006/relationships/image"/><Relationship Id="rId6" Target="../media/image3.svg" Type="http://schemas.openxmlformats.org/officeDocument/2006/relationships/image"/><Relationship Id="rId7"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a:hlinkClick action="ppaction://media"/>
          </p:cNvPr>
          <p:cNvPicPr>
            <a:picLocks noChangeAspect="true"/>
          </p:cNvPicPr>
          <p:nvPr>
            <a:videoFile r:link="rId3"/>
            <p:extLst>
              <p:ext uri="{DAA4B4D4-6D71-4841-9C94-3DE7FCFB9230}">
                <p14:media xmlns:p14="http://schemas.microsoft.com/office/powerpoint/2010/main" r:embed="rId4"/>
              </p:ext>
            </p:extLst>
          </p:nvPr>
        </p:nvPicPr>
        <p:blipFill>
          <a:blip r:embed="rId2"/>
          <a:srcRect l="0" t="21875" r="0" b="21875"/>
          <a:stretch>
            <a:fillRect/>
          </a:stretch>
        </p:blipFill>
        <p:spPr>
          <a:xfrm flipH="false" flipV="false">
            <a:off x="0" y="0"/>
            <a:ext cx="18288000" cy="10287000"/>
          </a:xfrm>
          <a:prstGeom prst="rect">
            <a:avLst/>
          </a:prstGeom>
        </p:spPr>
      </p:pic>
      <p:grpSp>
        <p:nvGrpSpPr>
          <p:cNvPr name="Group 3" id="3"/>
          <p:cNvGrpSpPr/>
          <p:nvPr/>
        </p:nvGrpSpPr>
        <p:grpSpPr>
          <a:xfrm rot="0">
            <a:off x="2973289" y="2985221"/>
            <a:ext cx="12341422" cy="4316559"/>
            <a:chOff x="0" y="0"/>
            <a:chExt cx="16455229" cy="5755412"/>
          </a:xfrm>
        </p:grpSpPr>
        <p:sp>
          <p:nvSpPr>
            <p:cNvPr name="TextBox 4" id="4"/>
            <p:cNvSpPr txBox="true"/>
            <p:nvPr/>
          </p:nvSpPr>
          <p:spPr>
            <a:xfrm rot="0">
              <a:off x="0" y="85725"/>
              <a:ext cx="16455229" cy="3743213"/>
            </a:xfrm>
            <a:prstGeom prst="rect">
              <a:avLst/>
            </a:prstGeom>
          </p:spPr>
          <p:txBody>
            <a:bodyPr anchor="t" rtlCol="false" tIns="0" lIns="0" bIns="0" rIns="0">
              <a:spAutoFit/>
            </a:bodyPr>
            <a:lstStyle/>
            <a:p>
              <a:pPr algn="ctr">
                <a:lnSpc>
                  <a:spcPts val="10855"/>
                </a:lnSpc>
              </a:pPr>
              <a:r>
                <a:rPr lang="en-US" b="true" sz="9868">
                  <a:solidFill>
                    <a:srgbClr val="FEFFFD"/>
                  </a:solidFill>
                  <a:latin typeface="Inter Bold"/>
                  <a:ea typeface="Inter Bold"/>
                  <a:cs typeface="Inter Bold"/>
                  <a:sym typeface="Inter Bold"/>
                </a:rPr>
                <a:t>ANALISIS MODEL NEURAL NETWORK</a:t>
              </a:r>
            </a:p>
          </p:txBody>
        </p:sp>
        <p:sp>
          <p:nvSpPr>
            <p:cNvPr name="TextBox 5" id="5"/>
            <p:cNvSpPr txBox="true"/>
            <p:nvPr/>
          </p:nvSpPr>
          <p:spPr>
            <a:xfrm rot="0">
              <a:off x="1990035" y="4981770"/>
              <a:ext cx="12475159" cy="773642"/>
            </a:xfrm>
            <a:prstGeom prst="rect">
              <a:avLst/>
            </a:prstGeom>
          </p:spPr>
          <p:txBody>
            <a:bodyPr anchor="t" rtlCol="false" tIns="0" lIns="0" bIns="0" rIns="0">
              <a:spAutoFit/>
            </a:bodyPr>
            <a:lstStyle/>
            <a:p>
              <a:pPr algn="ctr">
                <a:lnSpc>
                  <a:spcPts val="4899"/>
                </a:lnSpc>
              </a:pPr>
              <a:r>
                <a:rPr lang="en-US" sz="3499">
                  <a:solidFill>
                    <a:srgbClr val="FEFFFD"/>
                  </a:solidFill>
                  <a:latin typeface="Inter"/>
                  <a:ea typeface="Inter"/>
                  <a:cs typeface="Inter"/>
                  <a:sym typeface="Inter"/>
                </a:rPr>
                <a:t>CIFAR-10 Datasets</a:t>
              </a:r>
            </a:p>
          </p:txBody>
        </p:sp>
      </p:grpSp>
    </p:spTree>
  </p:cSld>
  <p:clrMapOvr>
    <a:masterClrMapping/>
  </p:clrMapOvr>
  <p:timing>
    <p:tnLst>
      <p:par>
        <p:cTn dur="indefinite" restart="never" nodeType="tmRoot">
          <p:childTnLst>
            <p:video>
              <p:cMediaNode vol="100000">
                <p:cTn fill="hold" display="false">
                  <p:stCondLst>
                    <p:cond delay="indefinite"/>
                  </p:stCondLst>
                </p:cTn>
                <p:tgtEl>
                  <p:spTgt spid="2"/>
                </p:tgtEl>
              </p:cMediaNode>
            </p:video>
          </p:childTnLst>
        </p:cTn>
      </p:par>
    </p:tnLst>
  </p:timing>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a:hlinkClick action="ppaction://media"/>
          </p:cNvPr>
          <p:cNvPicPr>
            <a:picLocks noChangeAspect="true"/>
          </p:cNvPicPr>
          <p:nvPr>
            <a:videoFile r:link="rId3"/>
            <p:extLst>
              <p:ext uri="{DAA4B4D4-6D71-4841-9C94-3DE7FCFB9230}">
                <p14:media xmlns:p14="http://schemas.microsoft.com/office/powerpoint/2010/main" r:embed="rId4"/>
              </p:ext>
            </p:extLst>
          </p:nvPr>
        </p:nvPicPr>
        <p:blipFill>
          <a:blip r:embed="rId2"/>
          <a:srcRect l="0" t="21875" r="0" b="21875"/>
          <a:stretch>
            <a:fillRect/>
          </a:stretch>
        </p:blipFill>
        <p:spPr>
          <a:xfrm flipH="false" flipV="false">
            <a:off x="0" y="0"/>
            <a:ext cx="18288000" cy="10287000"/>
          </a:xfrm>
          <a:prstGeom prst="rect">
            <a:avLst/>
          </a:prstGeom>
        </p:spPr>
      </p:pic>
      <p:sp>
        <p:nvSpPr>
          <p:cNvPr name="Freeform 3" id="3"/>
          <p:cNvSpPr/>
          <p:nvPr/>
        </p:nvSpPr>
        <p:spPr>
          <a:xfrm flipH="false" flipV="false" rot="2390486">
            <a:off x="15879260" y="7200900"/>
            <a:ext cx="2057400" cy="4114800"/>
          </a:xfrm>
          <a:custGeom>
            <a:avLst/>
            <a:gdLst/>
            <a:ahLst/>
            <a:cxnLst/>
            <a:rect r="r" b="b" t="t" l="l"/>
            <a:pathLst>
              <a:path h="4114800" w="2057400">
                <a:moveTo>
                  <a:pt x="0" y="0"/>
                </a:moveTo>
                <a:lnTo>
                  <a:pt x="2057400" y="0"/>
                </a:lnTo>
                <a:lnTo>
                  <a:pt x="20574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8422741">
            <a:off x="-165431" y="-1028700"/>
            <a:ext cx="2057400" cy="4114800"/>
          </a:xfrm>
          <a:custGeom>
            <a:avLst/>
            <a:gdLst/>
            <a:ahLst/>
            <a:cxnLst/>
            <a:rect r="r" b="b" t="t" l="l"/>
            <a:pathLst>
              <a:path h="4114800" w="2057400">
                <a:moveTo>
                  <a:pt x="0" y="0"/>
                </a:moveTo>
                <a:lnTo>
                  <a:pt x="2057400" y="0"/>
                </a:lnTo>
                <a:lnTo>
                  <a:pt x="20574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9144000" y="3931541"/>
            <a:ext cx="8614416" cy="1779504"/>
          </a:xfrm>
          <a:custGeom>
            <a:avLst/>
            <a:gdLst/>
            <a:ahLst/>
            <a:cxnLst/>
            <a:rect r="r" b="b" t="t" l="l"/>
            <a:pathLst>
              <a:path h="1779504" w="8614416">
                <a:moveTo>
                  <a:pt x="0" y="0"/>
                </a:moveTo>
                <a:lnTo>
                  <a:pt x="8614416" y="0"/>
                </a:lnTo>
                <a:lnTo>
                  <a:pt x="8614416" y="1779503"/>
                </a:lnTo>
                <a:lnTo>
                  <a:pt x="0" y="1779503"/>
                </a:lnTo>
                <a:lnTo>
                  <a:pt x="0" y="0"/>
                </a:lnTo>
                <a:close/>
              </a:path>
            </a:pathLst>
          </a:custGeom>
          <a:blipFill>
            <a:blip r:embed="rId7"/>
            <a:stretch>
              <a:fillRect l="0" t="0" r="0" b="0"/>
            </a:stretch>
          </a:blipFill>
        </p:spPr>
      </p:sp>
      <p:sp>
        <p:nvSpPr>
          <p:cNvPr name="TextBox 6" id="6"/>
          <p:cNvSpPr txBox="true"/>
          <p:nvPr/>
        </p:nvSpPr>
        <p:spPr>
          <a:xfrm rot="0">
            <a:off x="6585551" y="5856661"/>
            <a:ext cx="4725874" cy="639445"/>
          </a:xfrm>
          <a:prstGeom prst="rect">
            <a:avLst/>
          </a:prstGeom>
        </p:spPr>
        <p:txBody>
          <a:bodyPr anchor="t" rtlCol="false" tIns="0" lIns="0" bIns="0" rIns="0">
            <a:spAutoFit/>
          </a:bodyPr>
          <a:lstStyle/>
          <a:p>
            <a:pPr algn="l">
              <a:lnSpc>
                <a:spcPts val="5179"/>
              </a:lnSpc>
            </a:pPr>
          </a:p>
        </p:txBody>
      </p:sp>
      <p:sp>
        <p:nvSpPr>
          <p:cNvPr name="TextBox 7" id="7"/>
          <p:cNvSpPr txBox="true"/>
          <p:nvPr/>
        </p:nvSpPr>
        <p:spPr>
          <a:xfrm rot="0">
            <a:off x="5707460" y="1904666"/>
            <a:ext cx="6873080" cy="1364816"/>
          </a:xfrm>
          <a:prstGeom prst="rect">
            <a:avLst/>
          </a:prstGeom>
        </p:spPr>
        <p:txBody>
          <a:bodyPr anchor="t" rtlCol="false" tIns="0" lIns="0" bIns="0" rIns="0">
            <a:spAutoFit/>
          </a:bodyPr>
          <a:lstStyle/>
          <a:p>
            <a:pPr algn="ctr">
              <a:lnSpc>
                <a:spcPts val="5373"/>
              </a:lnSpc>
            </a:pPr>
            <a:r>
              <a:rPr lang="en-US" b="true" sz="4477">
                <a:solidFill>
                  <a:srgbClr val="FEFFFD"/>
                </a:solidFill>
                <a:latin typeface="Inter Bold"/>
                <a:ea typeface="Inter Bold"/>
                <a:cs typeface="Inter Bold"/>
                <a:sym typeface="Inter Bold"/>
              </a:rPr>
              <a:t>Jumlah Total Bobot (Weight)</a:t>
            </a:r>
          </a:p>
        </p:txBody>
      </p:sp>
      <p:sp>
        <p:nvSpPr>
          <p:cNvPr name="TextBox 8" id="8"/>
          <p:cNvSpPr txBox="true"/>
          <p:nvPr/>
        </p:nvSpPr>
        <p:spPr>
          <a:xfrm rot="0">
            <a:off x="863269" y="3874391"/>
            <a:ext cx="8280731" cy="4059790"/>
          </a:xfrm>
          <a:prstGeom prst="rect">
            <a:avLst/>
          </a:prstGeom>
        </p:spPr>
        <p:txBody>
          <a:bodyPr anchor="t" rtlCol="false" tIns="0" lIns="0" bIns="0" rIns="0">
            <a:spAutoFit/>
          </a:bodyPr>
          <a:lstStyle/>
          <a:p>
            <a:pPr algn="l">
              <a:lnSpc>
                <a:spcPts val="3628"/>
              </a:lnSpc>
              <a:spcBef>
                <a:spcPct val="0"/>
              </a:spcBef>
            </a:pPr>
            <a:r>
              <a:rPr lang="en-US" sz="2591">
                <a:solidFill>
                  <a:srgbClr val="FEFFFD"/>
                </a:solidFill>
                <a:latin typeface="Inter"/>
                <a:ea typeface="Inter"/>
                <a:cs typeface="Inter"/>
                <a:sym typeface="Inter"/>
              </a:rPr>
              <a:t>Jumlah total bobot (weight) dalam model ini adalah 122,570. Bobot ini mencakup parameter yang dipelajari selama pelatihan, yang terdiri dari bobot pada lapisan konvolusi (Conv2D), lapisan fully connected (Dense), dan bias yang terkait dengan setiap neuron. Sebagian besar bobot ini terdapat pada lapisan Dense, yang memiliki 65,600 bobot, sementara sisanya tersebar pada lapisan konvolusi dan pooling.</a:t>
            </a:r>
          </a:p>
        </p:txBody>
      </p:sp>
    </p:spTree>
  </p:cSld>
  <p:clrMapOvr>
    <a:masterClrMapping/>
  </p:clrMapOvr>
  <p:timing>
    <p:tnLst>
      <p:par>
        <p:cTn dur="indefinite" restart="never" nodeType="tmRoot">
          <p:childTnLst>
            <p:video>
              <p:cMediaNode vol="100000">
                <p:cTn fill="hold" display="false">
                  <p:stCondLst>
                    <p:cond delay="indefinite"/>
                  </p:stCondLst>
                </p:cTn>
                <p:tgtEl>
                  <p:spTgt spid="2"/>
                </p:tgtEl>
              </p:cMediaNode>
            </p:video>
          </p:childTnLst>
        </p:cTn>
      </p:par>
    </p:tnLst>
  </p:timing>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a:hlinkClick action="ppaction://media"/>
          </p:cNvPr>
          <p:cNvPicPr>
            <a:picLocks noChangeAspect="true"/>
          </p:cNvPicPr>
          <p:nvPr>
            <a:videoFile r:link="rId3"/>
            <p:extLst>
              <p:ext uri="{DAA4B4D4-6D71-4841-9C94-3DE7FCFB9230}">
                <p14:media xmlns:p14="http://schemas.microsoft.com/office/powerpoint/2010/main" r:embed="rId4"/>
              </p:ext>
            </p:extLst>
          </p:nvPr>
        </p:nvPicPr>
        <p:blipFill>
          <a:blip r:embed="rId2"/>
          <a:srcRect l="0" t="21875" r="0" b="21875"/>
          <a:stretch>
            <a:fillRect/>
          </a:stretch>
        </p:blipFill>
        <p:spPr>
          <a:xfrm flipH="false" flipV="false">
            <a:off x="0" y="0"/>
            <a:ext cx="18288000" cy="10287000"/>
          </a:xfrm>
          <a:prstGeom prst="rect">
            <a:avLst/>
          </a:prstGeom>
        </p:spPr>
      </p:pic>
      <p:sp>
        <p:nvSpPr>
          <p:cNvPr name="TextBox 3" id="3"/>
          <p:cNvSpPr txBox="true"/>
          <p:nvPr/>
        </p:nvSpPr>
        <p:spPr>
          <a:xfrm rot="0">
            <a:off x="5604924" y="6101814"/>
            <a:ext cx="7078152" cy="863600"/>
          </a:xfrm>
          <a:prstGeom prst="rect">
            <a:avLst/>
          </a:prstGeom>
        </p:spPr>
        <p:txBody>
          <a:bodyPr anchor="t" rtlCol="false" tIns="0" lIns="0" bIns="0" rIns="0">
            <a:spAutoFit/>
          </a:bodyPr>
          <a:lstStyle/>
          <a:p>
            <a:pPr algn="ctr">
              <a:lnSpc>
                <a:spcPts val="7000"/>
              </a:lnSpc>
            </a:pPr>
            <a:r>
              <a:rPr lang="en-US" sz="5000">
                <a:solidFill>
                  <a:srgbClr val="FEFFFD"/>
                </a:solidFill>
                <a:latin typeface="Anton"/>
                <a:ea typeface="Anton"/>
                <a:cs typeface="Anton"/>
                <a:sym typeface="Anton"/>
              </a:rPr>
              <a:t>Signed : Rafli Afriza Nugraha</a:t>
            </a:r>
          </a:p>
        </p:txBody>
      </p:sp>
      <p:sp>
        <p:nvSpPr>
          <p:cNvPr name="TextBox 4" id="4"/>
          <p:cNvSpPr txBox="true"/>
          <p:nvPr/>
        </p:nvSpPr>
        <p:spPr>
          <a:xfrm rot="0">
            <a:off x="3296642" y="3611734"/>
            <a:ext cx="11694716" cy="2066925"/>
          </a:xfrm>
          <a:prstGeom prst="rect">
            <a:avLst/>
          </a:prstGeom>
        </p:spPr>
        <p:txBody>
          <a:bodyPr anchor="t" rtlCol="false" tIns="0" lIns="0" bIns="0" rIns="0">
            <a:spAutoFit/>
          </a:bodyPr>
          <a:lstStyle/>
          <a:p>
            <a:pPr algn="ctr">
              <a:lnSpc>
                <a:spcPts val="16800"/>
              </a:lnSpc>
            </a:pPr>
            <a:r>
              <a:rPr lang="en-US" sz="12000">
                <a:solidFill>
                  <a:srgbClr val="FEFFFD"/>
                </a:solidFill>
                <a:latin typeface="More Sugar"/>
                <a:ea typeface="More Sugar"/>
                <a:cs typeface="More Sugar"/>
                <a:sym typeface="More Sugar"/>
              </a:rPr>
              <a:t>TERIMA KASIH</a:t>
            </a:r>
          </a:p>
        </p:txBody>
      </p:sp>
    </p:spTree>
  </p:cSld>
  <p:clrMapOvr>
    <a:masterClrMapping/>
  </p:clrMapOvr>
  <p:timing>
    <p:tnLst>
      <p:par>
        <p:cTn dur="indefinite" restart="never" nodeType="tmRoot">
          <p:childTnLst>
            <p:video>
              <p:cMediaNode vol="100000">
                <p:cTn fill="hold" display="false">
                  <p:stCondLst>
                    <p:cond delay="indefinite"/>
                  </p:stCondLst>
                </p:cTn>
                <p:tgtEl>
                  <p:spTgt spid="2"/>
                </p:tgtEl>
              </p:cMediaNode>
            </p:video>
          </p:childTnLst>
        </p:cTn>
      </p:par>
    </p:tnLst>
  </p:timing>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a:hlinkClick action="ppaction://media"/>
          </p:cNvPr>
          <p:cNvPicPr>
            <a:picLocks noChangeAspect="true"/>
          </p:cNvPicPr>
          <p:nvPr>
            <a:videoFile r:link="rId3"/>
            <p:extLst>
              <p:ext uri="{DAA4B4D4-6D71-4841-9C94-3DE7FCFB9230}">
                <p14:media xmlns:p14="http://schemas.microsoft.com/office/powerpoint/2010/main" r:embed="rId4"/>
              </p:ext>
            </p:extLst>
          </p:nvPr>
        </p:nvPicPr>
        <p:blipFill>
          <a:blip r:embed="rId2"/>
          <a:srcRect l="0" t="21875" r="0" b="21875"/>
          <a:stretch>
            <a:fillRect/>
          </a:stretch>
        </p:blipFill>
        <p:spPr>
          <a:xfrm flipH="false" flipV="false">
            <a:off x="0" y="0"/>
            <a:ext cx="18288000" cy="10287000"/>
          </a:xfrm>
          <a:prstGeom prst="rect">
            <a:avLst/>
          </a:prstGeom>
        </p:spPr>
      </p:pic>
      <p:sp>
        <p:nvSpPr>
          <p:cNvPr name="Freeform 3" id="3"/>
          <p:cNvSpPr/>
          <p:nvPr/>
        </p:nvSpPr>
        <p:spPr>
          <a:xfrm flipH="false" flipV="false" rot="-8283283">
            <a:off x="0" y="-1202501"/>
            <a:ext cx="2057400" cy="4114800"/>
          </a:xfrm>
          <a:custGeom>
            <a:avLst/>
            <a:gdLst/>
            <a:ahLst/>
            <a:cxnLst/>
            <a:rect r="r" b="b" t="t" l="l"/>
            <a:pathLst>
              <a:path h="4114800" w="2057400">
                <a:moveTo>
                  <a:pt x="0" y="0"/>
                </a:moveTo>
                <a:lnTo>
                  <a:pt x="2057400" y="0"/>
                </a:lnTo>
                <a:lnTo>
                  <a:pt x="20574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0">
            <a:off x="1236856" y="2736570"/>
            <a:ext cx="14364058" cy="3859530"/>
            <a:chOff x="0" y="0"/>
            <a:chExt cx="19152077" cy="5146040"/>
          </a:xfrm>
        </p:grpSpPr>
        <p:sp>
          <p:nvSpPr>
            <p:cNvPr name="TextBox 5" id="5"/>
            <p:cNvSpPr txBox="true"/>
            <p:nvPr/>
          </p:nvSpPr>
          <p:spPr>
            <a:xfrm rot="0">
              <a:off x="0" y="-9525"/>
              <a:ext cx="19152077" cy="1228725"/>
            </a:xfrm>
            <a:prstGeom prst="rect">
              <a:avLst/>
            </a:prstGeom>
          </p:spPr>
          <p:txBody>
            <a:bodyPr anchor="t" rtlCol="false" tIns="0" lIns="0" bIns="0" rIns="0">
              <a:spAutoFit/>
            </a:bodyPr>
            <a:lstStyle/>
            <a:p>
              <a:pPr algn="l">
                <a:lnSpc>
                  <a:spcPts val="7200"/>
                </a:lnSpc>
              </a:pPr>
              <a:r>
                <a:rPr lang="en-US" sz="6000" b="true">
                  <a:solidFill>
                    <a:srgbClr val="FEFFFD"/>
                  </a:solidFill>
                  <a:latin typeface="Inter Bold"/>
                  <a:ea typeface="Inter Bold"/>
                  <a:cs typeface="Inter Bold"/>
                  <a:sym typeface="Inter Bold"/>
                </a:rPr>
                <a:t>Jenis Kasus</a:t>
              </a:r>
            </a:p>
          </p:txBody>
        </p:sp>
        <p:sp>
          <p:nvSpPr>
            <p:cNvPr name="TextBox 6" id="6"/>
            <p:cNvSpPr txBox="true"/>
            <p:nvPr/>
          </p:nvSpPr>
          <p:spPr>
            <a:xfrm rot="0">
              <a:off x="0" y="2030307"/>
              <a:ext cx="17688506" cy="3456093"/>
            </a:xfrm>
            <a:prstGeom prst="rect">
              <a:avLst/>
            </a:prstGeom>
          </p:spPr>
          <p:txBody>
            <a:bodyPr anchor="t" rtlCol="false" tIns="0" lIns="0" bIns="0" rIns="0">
              <a:spAutoFit/>
            </a:bodyPr>
            <a:lstStyle/>
            <a:p>
              <a:pPr algn="just">
                <a:lnSpc>
                  <a:spcPts val="5179"/>
                </a:lnSpc>
              </a:pPr>
              <a:r>
                <a:rPr lang="en-US" sz="3699">
                  <a:solidFill>
                    <a:srgbClr val="FFFFFF"/>
                  </a:solidFill>
                  <a:latin typeface="Inter"/>
                  <a:ea typeface="Inter"/>
                  <a:cs typeface="Inter"/>
                  <a:sym typeface="Inter"/>
                </a:rPr>
                <a:t>Jenis kasus yang dianalisis dalam proyek ini adalah </a:t>
              </a:r>
              <a:r>
                <a:rPr lang="en-US" b="true" sz="3699">
                  <a:solidFill>
                    <a:srgbClr val="FFFFFF"/>
                  </a:solidFill>
                  <a:latin typeface="Inter Bold"/>
                  <a:ea typeface="Inter Bold"/>
                  <a:cs typeface="Inter Bold"/>
                  <a:sym typeface="Inter Bold"/>
                </a:rPr>
                <a:t>klasifikasi gambar</a:t>
              </a:r>
              <a:r>
                <a:rPr lang="en-US" sz="3699">
                  <a:solidFill>
                    <a:srgbClr val="FFFFFF"/>
                  </a:solidFill>
                  <a:latin typeface="Inter"/>
                  <a:ea typeface="Inter"/>
                  <a:cs typeface="Inter"/>
                  <a:sym typeface="Inter"/>
                </a:rPr>
                <a:t>, yang bertujuan untuk mengkategorikan gambar ke dalam salah satu dari sepuluh kelas yang tersedia dalam dataset CIFAR-10.</a:t>
              </a:r>
            </a:p>
          </p:txBody>
        </p:sp>
      </p:grpSp>
      <p:sp>
        <p:nvSpPr>
          <p:cNvPr name="Freeform 7" id="7"/>
          <p:cNvSpPr/>
          <p:nvPr/>
        </p:nvSpPr>
        <p:spPr>
          <a:xfrm flipH="false" flipV="false" rot="2173255">
            <a:off x="16193936" y="7353300"/>
            <a:ext cx="2057400" cy="4114800"/>
          </a:xfrm>
          <a:custGeom>
            <a:avLst/>
            <a:gdLst/>
            <a:ahLst/>
            <a:cxnLst/>
            <a:rect r="r" b="b" t="t" l="l"/>
            <a:pathLst>
              <a:path h="4114800" w="2057400">
                <a:moveTo>
                  <a:pt x="0" y="0"/>
                </a:moveTo>
                <a:lnTo>
                  <a:pt x="2057400" y="0"/>
                </a:lnTo>
                <a:lnTo>
                  <a:pt x="20574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timing>
    <p:tnLst>
      <p:par>
        <p:cTn dur="indefinite" restart="never" nodeType="tmRoot">
          <p:childTnLst>
            <p:video>
              <p:cMediaNode vol="100000">
                <p:cTn fill="hold" display="false">
                  <p:stCondLst>
                    <p:cond delay="indefinite"/>
                  </p:stCondLst>
                </p:cTn>
                <p:tgtEl>
                  <p:spTgt spid="2"/>
                </p:tgtEl>
              </p:cMediaNode>
            </p:video>
          </p:childTnLst>
        </p:cTn>
      </p:par>
    </p:tnLst>
  </p:timing>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3208601" y="-1150481"/>
            <a:ext cx="7315200" cy="2300963"/>
          </a:xfrm>
          <a:custGeom>
            <a:avLst/>
            <a:gdLst/>
            <a:ahLst/>
            <a:cxnLst/>
            <a:rect r="r" b="b" t="t" l="l"/>
            <a:pathLst>
              <a:path h="2300963" w="7315200">
                <a:moveTo>
                  <a:pt x="0" y="0"/>
                </a:moveTo>
                <a:lnTo>
                  <a:pt x="7315200" y="0"/>
                </a:lnTo>
                <a:lnTo>
                  <a:pt x="7315200" y="2300962"/>
                </a:lnTo>
                <a:lnTo>
                  <a:pt x="0" y="23009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415670" y="4263666"/>
            <a:ext cx="13456660" cy="1759668"/>
            <a:chOff x="0" y="0"/>
            <a:chExt cx="17942214" cy="2346224"/>
          </a:xfrm>
        </p:grpSpPr>
        <p:sp>
          <p:nvSpPr>
            <p:cNvPr name="TextBox 4" id="4"/>
            <p:cNvSpPr txBox="true"/>
            <p:nvPr/>
          </p:nvSpPr>
          <p:spPr>
            <a:xfrm rot="0">
              <a:off x="0" y="-9525"/>
              <a:ext cx="17942214" cy="1228725"/>
            </a:xfrm>
            <a:prstGeom prst="rect">
              <a:avLst/>
            </a:prstGeom>
          </p:spPr>
          <p:txBody>
            <a:bodyPr anchor="t" rtlCol="false" tIns="0" lIns="0" bIns="0" rIns="0">
              <a:spAutoFit/>
            </a:bodyPr>
            <a:lstStyle/>
            <a:p>
              <a:pPr algn="ctr">
                <a:lnSpc>
                  <a:spcPts val="7200"/>
                </a:lnSpc>
              </a:pPr>
              <a:r>
                <a:rPr lang="en-US" b="true" sz="6000">
                  <a:solidFill>
                    <a:srgbClr val="3F284B"/>
                  </a:solidFill>
                  <a:latin typeface="Inter Bold"/>
                  <a:ea typeface="Inter Bold"/>
                  <a:cs typeface="Inter Bold"/>
                  <a:sym typeface="Inter Bold"/>
                </a:rPr>
                <a:t>DATASET</a:t>
              </a:r>
            </a:p>
          </p:txBody>
        </p:sp>
        <p:sp>
          <p:nvSpPr>
            <p:cNvPr name="TextBox 5" id="5"/>
            <p:cNvSpPr txBox="true"/>
            <p:nvPr/>
          </p:nvSpPr>
          <p:spPr>
            <a:xfrm rot="0">
              <a:off x="1288827" y="1717362"/>
              <a:ext cx="15364560" cy="632248"/>
            </a:xfrm>
            <a:prstGeom prst="rect">
              <a:avLst/>
            </a:prstGeom>
          </p:spPr>
          <p:txBody>
            <a:bodyPr anchor="t" rtlCol="false" tIns="0" lIns="0" bIns="0" rIns="0">
              <a:spAutoFit/>
            </a:bodyPr>
            <a:lstStyle/>
            <a:p>
              <a:pPr algn="ctr">
                <a:lnSpc>
                  <a:spcPts val="3919"/>
                </a:lnSpc>
              </a:pPr>
              <a:r>
                <a:rPr lang="en-US" b="true" sz="2800">
                  <a:solidFill>
                    <a:srgbClr val="922A56"/>
                  </a:solidFill>
                  <a:latin typeface="Inter Bold"/>
                  <a:ea typeface="Inter Bold"/>
                  <a:cs typeface="Inter Bold"/>
                  <a:sym typeface="Inter Bold"/>
                </a:rPr>
                <a:t>CIFAR-10 | https://www.cs.toronto.edu/~kriz/cifar.html</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a:hlinkClick action="ppaction://media"/>
          </p:cNvPr>
          <p:cNvPicPr>
            <a:picLocks noChangeAspect="true"/>
          </p:cNvPicPr>
          <p:nvPr>
            <a:videoFile r:link="rId3"/>
            <p:extLst>
              <p:ext uri="{DAA4B4D4-6D71-4841-9C94-3DE7FCFB9230}">
                <p14:media xmlns:p14="http://schemas.microsoft.com/office/powerpoint/2010/main" r:embed="rId4"/>
              </p:ext>
            </p:extLst>
          </p:nvPr>
        </p:nvPicPr>
        <p:blipFill>
          <a:blip r:embed="rId2"/>
          <a:srcRect l="0" t="21875" r="0" b="21875"/>
          <a:stretch>
            <a:fillRect/>
          </a:stretch>
        </p:blipFill>
        <p:spPr>
          <a:xfrm flipH="false" flipV="false">
            <a:off x="0" y="0"/>
            <a:ext cx="18288000" cy="10287000"/>
          </a:xfrm>
          <a:prstGeom prst="rect">
            <a:avLst/>
          </a:prstGeom>
        </p:spPr>
      </p:pic>
      <p:sp>
        <p:nvSpPr>
          <p:cNvPr name="Freeform 3" id="3"/>
          <p:cNvSpPr/>
          <p:nvPr/>
        </p:nvSpPr>
        <p:spPr>
          <a:xfrm flipH="false" flipV="false" rot="2390486">
            <a:off x="15879260" y="7200900"/>
            <a:ext cx="2057400" cy="4114800"/>
          </a:xfrm>
          <a:custGeom>
            <a:avLst/>
            <a:gdLst/>
            <a:ahLst/>
            <a:cxnLst/>
            <a:rect r="r" b="b" t="t" l="l"/>
            <a:pathLst>
              <a:path h="4114800" w="2057400">
                <a:moveTo>
                  <a:pt x="0" y="0"/>
                </a:moveTo>
                <a:lnTo>
                  <a:pt x="2057400" y="0"/>
                </a:lnTo>
                <a:lnTo>
                  <a:pt x="20574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0">
            <a:off x="2647322" y="3438581"/>
            <a:ext cx="12993356" cy="3411855"/>
            <a:chOff x="0" y="0"/>
            <a:chExt cx="17324474" cy="4549140"/>
          </a:xfrm>
        </p:grpSpPr>
        <p:sp>
          <p:nvSpPr>
            <p:cNvPr name="TextBox 5" id="5"/>
            <p:cNvSpPr txBox="true"/>
            <p:nvPr/>
          </p:nvSpPr>
          <p:spPr>
            <a:xfrm rot="0">
              <a:off x="5250971" y="-9525"/>
              <a:ext cx="6822532" cy="1228725"/>
            </a:xfrm>
            <a:prstGeom prst="rect">
              <a:avLst/>
            </a:prstGeom>
          </p:spPr>
          <p:txBody>
            <a:bodyPr anchor="t" rtlCol="false" tIns="0" lIns="0" bIns="0" rIns="0">
              <a:spAutoFit/>
            </a:bodyPr>
            <a:lstStyle/>
            <a:p>
              <a:pPr algn="ctr">
                <a:lnSpc>
                  <a:spcPts val="7200"/>
                </a:lnSpc>
              </a:pPr>
              <a:r>
                <a:rPr lang="en-US" b="true" sz="6000">
                  <a:solidFill>
                    <a:srgbClr val="FEFFFD"/>
                  </a:solidFill>
                  <a:latin typeface="Inter Bold"/>
                  <a:ea typeface="Inter Bold"/>
                  <a:cs typeface="Inter Bold"/>
                  <a:sym typeface="Inter Bold"/>
                </a:rPr>
                <a:t>Jumlah Fitur</a:t>
              </a:r>
            </a:p>
          </p:txBody>
        </p:sp>
        <p:sp>
          <p:nvSpPr>
            <p:cNvPr name="TextBox 6" id="6"/>
            <p:cNvSpPr txBox="true"/>
            <p:nvPr/>
          </p:nvSpPr>
          <p:spPr>
            <a:xfrm rot="0">
              <a:off x="5250971" y="2030307"/>
              <a:ext cx="6301165" cy="827193"/>
            </a:xfrm>
            <a:prstGeom prst="rect">
              <a:avLst/>
            </a:prstGeom>
          </p:spPr>
          <p:txBody>
            <a:bodyPr anchor="t" rtlCol="false" tIns="0" lIns="0" bIns="0" rIns="0">
              <a:spAutoFit/>
            </a:bodyPr>
            <a:lstStyle/>
            <a:p>
              <a:pPr algn="l">
                <a:lnSpc>
                  <a:spcPts val="5179"/>
                </a:lnSpc>
              </a:pPr>
            </a:p>
          </p:txBody>
        </p:sp>
        <p:sp>
          <p:nvSpPr>
            <p:cNvPr name="TextBox 7" id="7"/>
            <p:cNvSpPr txBox="true"/>
            <p:nvPr/>
          </p:nvSpPr>
          <p:spPr>
            <a:xfrm rot="0">
              <a:off x="0" y="2450465"/>
              <a:ext cx="17324474" cy="2098675"/>
            </a:xfrm>
            <a:prstGeom prst="rect">
              <a:avLst/>
            </a:prstGeom>
          </p:spPr>
          <p:txBody>
            <a:bodyPr anchor="t" rtlCol="false" tIns="0" lIns="0" bIns="0" rIns="0">
              <a:spAutoFit/>
            </a:bodyPr>
            <a:lstStyle/>
            <a:p>
              <a:pPr algn="l">
                <a:lnSpc>
                  <a:spcPts val="4200"/>
                </a:lnSpc>
                <a:spcBef>
                  <a:spcPct val="0"/>
                </a:spcBef>
              </a:pPr>
              <a:r>
                <a:rPr lang="en-US" sz="3000">
                  <a:solidFill>
                    <a:srgbClr val="FEFFFD"/>
                  </a:solidFill>
                  <a:latin typeface="Inter"/>
                  <a:ea typeface="Inter"/>
                  <a:cs typeface="Inter"/>
                  <a:sym typeface="Inter"/>
                </a:rPr>
                <a:t>Dataset ini terdiri dari gambar berwarna dengan dimensi 32x32 piksel yang merepresentasikan berbagai objek seperti pesawat, mobil, burung, kucing, dan lainnya.</a:t>
              </a:r>
            </a:p>
          </p:txBody>
        </p:sp>
      </p:grpSp>
      <p:sp>
        <p:nvSpPr>
          <p:cNvPr name="Freeform 8" id="8"/>
          <p:cNvSpPr/>
          <p:nvPr/>
        </p:nvSpPr>
        <p:spPr>
          <a:xfrm flipH="false" flipV="false" rot="-8422741">
            <a:off x="-165431" y="-1028700"/>
            <a:ext cx="2057400" cy="4114800"/>
          </a:xfrm>
          <a:custGeom>
            <a:avLst/>
            <a:gdLst/>
            <a:ahLst/>
            <a:cxnLst/>
            <a:rect r="r" b="b" t="t" l="l"/>
            <a:pathLst>
              <a:path h="4114800" w="2057400">
                <a:moveTo>
                  <a:pt x="0" y="0"/>
                </a:moveTo>
                <a:lnTo>
                  <a:pt x="2057400" y="0"/>
                </a:lnTo>
                <a:lnTo>
                  <a:pt x="20574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timing>
    <p:tnLst>
      <p:par>
        <p:cTn dur="indefinite" restart="never" nodeType="tmRoot">
          <p:childTnLst>
            <p:video>
              <p:cMediaNode vol="100000">
                <p:cTn fill="hold" display="false">
                  <p:stCondLst>
                    <p:cond delay="indefinite"/>
                  </p:stCondLst>
                </p:cTn>
                <p:tgtEl>
                  <p:spTgt spid="2"/>
                </p:tgtEl>
              </p:cMediaNode>
            </p:video>
          </p:childTnLst>
        </p:cTn>
      </p:par>
    </p:tnLst>
  </p:timing>
</p:sld>
</file>

<file path=ppt/slides/slide5.xml><?xml version="1.0" encoding="utf-8"?>
<p:sld xmlns:p="http://schemas.openxmlformats.org/presentationml/2006/main" xmlns:a="http://schemas.openxmlformats.org/drawingml/2006/main">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3667933" y="3048056"/>
            <a:ext cx="10952133" cy="771525"/>
          </a:xfrm>
          <a:prstGeom prst="rect">
            <a:avLst/>
          </a:prstGeom>
        </p:spPr>
        <p:txBody>
          <a:bodyPr anchor="t" rtlCol="false" tIns="0" lIns="0" bIns="0" rIns="0">
            <a:spAutoFit/>
          </a:bodyPr>
          <a:lstStyle/>
          <a:p>
            <a:pPr algn="ctr">
              <a:lnSpc>
                <a:spcPts val="6000"/>
              </a:lnSpc>
            </a:pPr>
            <a:r>
              <a:rPr lang="en-US" b="true" sz="5000">
                <a:solidFill>
                  <a:srgbClr val="3F284B"/>
                </a:solidFill>
                <a:latin typeface="Inter Bold"/>
                <a:ea typeface="Inter Bold"/>
                <a:cs typeface="Inter Bold"/>
                <a:sym typeface="Inter Bold"/>
              </a:rPr>
              <a:t>Jumlah Label</a:t>
            </a:r>
          </a:p>
        </p:txBody>
      </p:sp>
      <p:sp>
        <p:nvSpPr>
          <p:cNvPr name="TextBox 3" id="3"/>
          <p:cNvSpPr txBox="true"/>
          <p:nvPr/>
        </p:nvSpPr>
        <p:spPr>
          <a:xfrm rot="0">
            <a:off x="6585551" y="4942261"/>
            <a:ext cx="4725874" cy="639445"/>
          </a:xfrm>
          <a:prstGeom prst="rect">
            <a:avLst/>
          </a:prstGeom>
        </p:spPr>
        <p:txBody>
          <a:bodyPr anchor="t" rtlCol="false" tIns="0" lIns="0" bIns="0" rIns="0">
            <a:spAutoFit/>
          </a:bodyPr>
          <a:lstStyle/>
          <a:p>
            <a:pPr algn="l">
              <a:lnSpc>
                <a:spcPts val="5179"/>
              </a:lnSpc>
            </a:pPr>
          </a:p>
        </p:txBody>
      </p:sp>
      <p:sp>
        <p:nvSpPr>
          <p:cNvPr name="TextBox 4" id="4"/>
          <p:cNvSpPr txBox="true"/>
          <p:nvPr/>
        </p:nvSpPr>
        <p:spPr>
          <a:xfrm rot="0">
            <a:off x="2451810" y="4314825"/>
            <a:ext cx="12993356" cy="2657475"/>
          </a:xfrm>
          <a:prstGeom prst="rect">
            <a:avLst/>
          </a:prstGeom>
        </p:spPr>
        <p:txBody>
          <a:bodyPr anchor="t" rtlCol="false" tIns="0" lIns="0" bIns="0" rIns="0">
            <a:spAutoFit/>
          </a:bodyPr>
          <a:lstStyle/>
          <a:p>
            <a:pPr algn="just">
              <a:lnSpc>
                <a:spcPts val="4200"/>
              </a:lnSpc>
              <a:spcBef>
                <a:spcPct val="0"/>
              </a:spcBef>
            </a:pPr>
            <a:r>
              <a:rPr lang="en-US" sz="3000">
                <a:solidFill>
                  <a:srgbClr val="3F284B"/>
                </a:solidFill>
                <a:latin typeface="Inter"/>
                <a:ea typeface="Inter"/>
                <a:cs typeface="Inter"/>
                <a:sym typeface="Inter"/>
              </a:rPr>
              <a:t>Jumlah label dalam kasus klasifikasi gambar ini adalah 10, yang merepresentasikan kategori objek dalam dataset CIFAR-10. Setiap label mewakili satu kelas yang berbeda, yaitu: pesawat (</a:t>
            </a:r>
            <a:r>
              <a:rPr lang="en-US" b="true" sz="3000">
                <a:solidFill>
                  <a:srgbClr val="3F284B"/>
                </a:solidFill>
                <a:latin typeface="Inter Bold"/>
                <a:ea typeface="Inter Bold"/>
                <a:cs typeface="Inter Bold"/>
                <a:sym typeface="Inter Bold"/>
              </a:rPr>
              <a:t>airplane</a:t>
            </a:r>
            <a:r>
              <a:rPr lang="en-US" sz="3000">
                <a:solidFill>
                  <a:srgbClr val="3F284B"/>
                </a:solidFill>
                <a:latin typeface="Inter"/>
                <a:ea typeface="Inter"/>
                <a:cs typeface="Inter"/>
                <a:sym typeface="Inter"/>
              </a:rPr>
              <a:t>), mobil (</a:t>
            </a:r>
            <a:r>
              <a:rPr lang="en-US" b="true" sz="3000">
                <a:solidFill>
                  <a:srgbClr val="3F284B"/>
                </a:solidFill>
                <a:latin typeface="Inter Bold"/>
                <a:ea typeface="Inter Bold"/>
                <a:cs typeface="Inter Bold"/>
                <a:sym typeface="Inter Bold"/>
              </a:rPr>
              <a:t>automobile</a:t>
            </a:r>
            <a:r>
              <a:rPr lang="en-US" sz="3000">
                <a:solidFill>
                  <a:srgbClr val="3F284B"/>
                </a:solidFill>
                <a:latin typeface="Inter"/>
                <a:ea typeface="Inter"/>
                <a:cs typeface="Inter"/>
                <a:sym typeface="Inter"/>
              </a:rPr>
              <a:t>), burung (</a:t>
            </a:r>
            <a:r>
              <a:rPr lang="en-US" b="true" sz="3000">
                <a:solidFill>
                  <a:srgbClr val="3F284B"/>
                </a:solidFill>
                <a:latin typeface="Inter Bold"/>
                <a:ea typeface="Inter Bold"/>
                <a:cs typeface="Inter Bold"/>
                <a:sym typeface="Inter Bold"/>
              </a:rPr>
              <a:t>bird</a:t>
            </a:r>
            <a:r>
              <a:rPr lang="en-US" sz="3000">
                <a:solidFill>
                  <a:srgbClr val="3F284B"/>
                </a:solidFill>
                <a:latin typeface="Inter"/>
                <a:ea typeface="Inter"/>
                <a:cs typeface="Inter"/>
                <a:sym typeface="Inter"/>
              </a:rPr>
              <a:t>), kucing (</a:t>
            </a:r>
            <a:r>
              <a:rPr lang="en-US" b="true" sz="3000">
                <a:solidFill>
                  <a:srgbClr val="3F284B"/>
                </a:solidFill>
                <a:latin typeface="Inter Bold"/>
                <a:ea typeface="Inter Bold"/>
                <a:cs typeface="Inter Bold"/>
                <a:sym typeface="Inter Bold"/>
              </a:rPr>
              <a:t>cat</a:t>
            </a:r>
            <a:r>
              <a:rPr lang="en-US" sz="3000">
                <a:solidFill>
                  <a:srgbClr val="3F284B"/>
                </a:solidFill>
                <a:latin typeface="Inter"/>
                <a:ea typeface="Inter"/>
                <a:cs typeface="Inter"/>
                <a:sym typeface="Inter"/>
              </a:rPr>
              <a:t>), rusa (</a:t>
            </a:r>
            <a:r>
              <a:rPr lang="en-US" b="true" sz="3000">
                <a:solidFill>
                  <a:srgbClr val="3F284B"/>
                </a:solidFill>
                <a:latin typeface="Inter Bold"/>
                <a:ea typeface="Inter Bold"/>
                <a:cs typeface="Inter Bold"/>
                <a:sym typeface="Inter Bold"/>
              </a:rPr>
              <a:t>deer</a:t>
            </a:r>
            <a:r>
              <a:rPr lang="en-US" sz="3000">
                <a:solidFill>
                  <a:srgbClr val="3F284B"/>
                </a:solidFill>
                <a:latin typeface="Inter"/>
                <a:ea typeface="Inter"/>
                <a:cs typeface="Inter"/>
                <a:sym typeface="Inter"/>
              </a:rPr>
              <a:t>), anjing (</a:t>
            </a:r>
            <a:r>
              <a:rPr lang="en-US" b="true" sz="3000">
                <a:solidFill>
                  <a:srgbClr val="3F284B"/>
                </a:solidFill>
                <a:latin typeface="Inter Bold"/>
                <a:ea typeface="Inter Bold"/>
                <a:cs typeface="Inter Bold"/>
                <a:sym typeface="Inter Bold"/>
              </a:rPr>
              <a:t>dog</a:t>
            </a:r>
            <a:r>
              <a:rPr lang="en-US" sz="3000">
                <a:solidFill>
                  <a:srgbClr val="3F284B"/>
                </a:solidFill>
                <a:latin typeface="Inter"/>
                <a:ea typeface="Inter"/>
                <a:cs typeface="Inter"/>
                <a:sym typeface="Inter"/>
              </a:rPr>
              <a:t>), katak (</a:t>
            </a:r>
            <a:r>
              <a:rPr lang="en-US" b="true" sz="3000">
                <a:solidFill>
                  <a:srgbClr val="3F284B"/>
                </a:solidFill>
                <a:latin typeface="Inter Bold"/>
                <a:ea typeface="Inter Bold"/>
                <a:cs typeface="Inter Bold"/>
                <a:sym typeface="Inter Bold"/>
              </a:rPr>
              <a:t>frog</a:t>
            </a:r>
            <a:r>
              <a:rPr lang="en-US" sz="3000">
                <a:solidFill>
                  <a:srgbClr val="3F284B"/>
                </a:solidFill>
                <a:latin typeface="Inter"/>
                <a:ea typeface="Inter"/>
                <a:cs typeface="Inter"/>
                <a:sym typeface="Inter"/>
              </a:rPr>
              <a:t>), kuda (</a:t>
            </a:r>
            <a:r>
              <a:rPr lang="en-US" b="true" sz="3000">
                <a:solidFill>
                  <a:srgbClr val="3F284B"/>
                </a:solidFill>
                <a:latin typeface="Inter Bold"/>
                <a:ea typeface="Inter Bold"/>
                <a:cs typeface="Inter Bold"/>
                <a:sym typeface="Inter Bold"/>
              </a:rPr>
              <a:t>horse</a:t>
            </a:r>
            <a:r>
              <a:rPr lang="en-US" sz="3000">
                <a:solidFill>
                  <a:srgbClr val="3F284B"/>
                </a:solidFill>
                <a:latin typeface="Inter"/>
                <a:ea typeface="Inter"/>
                <a:cs typeface="Inter"/>
                <a:sym typeface="Inter"/>
              </a:rPr>
              <a:t>), kapal (</a:t>
            </a:r>
            <a:r>
              <a:rPr lang="en-US" b="true" sz="3000">
                <a:solidFill>
                  <a:srgbClr val="3F284B"/>
                </a:solidFill>
                <a:latin typeface="Inter Bold"/>
                <a:ea typeface="Inter Bold"/>
                <a:cs typeface="Inter Bold"/>
                <a:sym typeface="Inter Bold"/>
              </a:rPr>
              <a:t>ship</a:t>
            </a:r>
            <a:r>
              <a:rPr lang="en-US" sz="3000">
                <a:solidFill>
                  <a:srgbClr val="3F284B"/>
                </a:solidFill>
                <a:latin typeface="Inter"/>
                <a:ea typeface="Inter"/>
                <a:cs typeface="Inter"/>
                <a:sym typeface="Inter"/>
              </a:rPr>
              <a:t>), dan truk (</a:t>
            </a:r>
            <a:r>
              <a:rPr lang="en-US" b="true" sz="3000">
                <a:solidFill>
                  <a:srgbClr val="3F284B"/>
                </a:solidFill>
                <a:latin typeface="Inter Bold"/>
                <a:ea typeface="Inter Bold"/>
                <a:cs typeface="Inter Bold"/>
                <a:sym typeface="Inter Bold"/>
              </a:rPr>
              <a:t>truck</a:t>
            </a:r>
            <a:r>
              <a:rPr lang="en-US" sz="3000">
                <a:solidFill>
                  <a:srgbClr val="3F284B"/>
                </a:solidFill>
                <a:latin typeface="Inter"/>
                <a:ea typeface="Inter"/>
                <a:cs typeface="Inter"/>
                <a:sym typeface="Inter"/>
              </a:rPr>
              <a: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a:hlinkClick action="ppaction://media"/>
          </p:cNvPr>
          <p:cNvPicPr>
            <a:picLocks noChangeAspect="true"/>
          </p:cNvPicPr>
          <p:nvPr>
            <a:videoFile r:link="rId3"/>
            <p:extLst>
              <p:ext uri="{DAA4B4D4-6D71-4841-9C94-3DE7FCFB9230}">
                <p14:media xmlns:p14="http://schemas.microsoft.com/office/powerpoint/2010/main" r:embed="rId4"/>
              </p:ext>
            </p:extLst>
          </p:nvPr>
        </p:nvPicPr>
        <p:blipFill>
          <a:blip r:embed="rId2"/>
          <a:srcRect l="0" t="21875" r="0" b="21875"/>
          <a:stretch>
            <a:fillRect/>
          </a:stretch>
        </p:blipFill>
        <p:spPr>
          <a:xfrm flipH="false" flipV="false">
            <a:off x="0" y="0"/>
            <a:ext cx="18288000" cy="10287000"/>
          </a:xfrm>
          <a:prstGeom prst="rect">
            <a:avLst/>
          </a:prstGeom>
        </p:spPr>
      </p:pic>
      <p:sp>
        <p:nvSpPr>
          <p:cNvPr name="Freeform 3" id="3"/>
          <p:cNvSpPr/>
          <p:nvPr/>
        </p:nvSpPr>
        <p:spPr>
          <a:xfrm flipH="false" flipV="false" rot="2390486">
            <a:off x="15879260" y="7200900"/>
            <a:ext cx="2057400" cy="4114800"/>
          </a:xfrm>
          <a:custGeom>
            <a:avLst/>
            <a:gdLst/>
            <a:ahLst/>
            <a:cxnLst/>
            <a:rect r="r" b="b" t="t" l="l"/>
            <a:pathLst>
              <a:path h="4114800" w="2057400">
                <a:moveTo>
                  <a:pt x="0" y="0"/>
                </a:moveTo>
                <a:lnTo>
                  <a:pt x="2057400" y="0"/>
                </a:lnTo>
                <a:lnTo>
                  <a:pt x="20574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4" id="4"/>
          <p:cNvSpPr txBox="true"/>
          <p:nvPr/>
        </p:nvSpPr>
        <p:spPr>
          <a:xfrm rot="0">
            <a:off x="6585551" y="5856661"/>
            <a:ext cx="4725874" cy="639445"/>
          </a:xfrm>
          <a:prstGeom prst="rect">
            <a:avLst/>
          </a:prstGeom>
        </p:spPr>
        <p:txBody>
          <a:bodyPr anchor="t" rtlCol="false" tIns="0" lIns="0" bIns="0" rIns="0">
            <a:spAutoFit/>
          </a:bodyPr>
          <a:lstStyle/>
          <a:p>
            <a:pPr algn="l">
              <a:lnSpc>
                <a:spcPts val="5179"/>
              </a:lnSpc>
            </a:pPr>
          </a:p>
        </p:txBody>
      </p:sp>
      <p:sp>
        <p:nvSpPr>
          <p:cNvPr name="TextBox 5" id="5"/>
          <p:cNvSpPr txBox="true"/>
          <p:nvPr/>
        </p:nvSpPr>
        <p:spPr>
          <a:xfrm rot="0">
            <a:off x="4949279" y="1675855"/>
            <a:ext cx="6873080" cy="1364816"/>
          </a:xfrm>
          <a:prstGeom prst="rect">
            <a:avLst/>
          </a:prstGeom>
        </p:spPr>
        <p:txBody>
          <a:bodyPr anchor="t" rtlCol="false" tIns="0" lIns="0" bIns="0" rIns="0">
            <a:spAutoFit/>
          </a:bodyPr>
          <a:lstStyle/>
          <a:p>
            <a:pPr algn="ctr">
              <a:lnSpc>
                <a:spcPts val="5373"/>
              </a:lnSpc>
            </a:pPr>
            <a:r>
              <a:rPr lang="en-US" b="true" sz="4477">
                <a:solidFill>
                  <a:srgbClr val="FEFFFD"/>
                </a:solidFill>
                <a:latin typeface="Inter Bold"/>
                <a:ea typeface="Inter Bold"/>
                <a:cs typeface="Inter Bold"/>
                <a:sym typeface="Inter Bold"/>
              </a:rPr>
              <a:t>Jaringan Saraf yang Digunakan</a:t>
            </a:r>
          </a:p>
        </p:txBody>
      </p:sp>
      <p:sp>
        <p:nvSpPr>
          <p:cNvPr name="TextBox 6" id="6"/>
          <p:cNvSpPr txBox="true"/>
          <p:nvPr/>
        </p:nvSpPr>
        <p:spPr>
          <a:xfrm rot="0">
            <a:off x="863269" y="4026790"/>
            <a:ext cx="7522549" cy="4369543"/>
          </a:xfrm>
          <a:prstGeom prst="rect">
            <a:avLst/>
          </a:prstGeom>
        </p:spPr>
        <p:txBody>
          <a:bodyPr anchor="t" rtlCol="false" tIns="0" lIns="0" bIns="0" rIns="0">
            <a:spAutoFit/>
          </a:bodyPr>
          <a:lstStyle/>
          <a:p>
            <a:pPr algn="l">
              <a:lnSpc>
                <a:spcPts val="3134"/>
              </a:lnSpc>
            </a:pPr>
            <a:r>
              <a:rPr lang="en-US" sz="2238">
                <a:solidFill>
                  <a:srgbClr val="FEFFFD"/>
                </a:solidFill>
                <a:latin typeface="Inter"/>
                <a:ea typeface="Inter"/>
                <a:cs typeface="Inter"/>
                <a:sym typeface="Inter"/>
              </a:rPr>
              <a:t>Jenis jaringan saraf tiruan yang digunakan dalam proyek ini adalah </a:t>
            </a:r>
            <a:r>
              <a:rPr lang="en-US" sz="2238" b="true">
                <a:solidFill>
                  <a:srgbClr val="FEFFFD"/>
                </a:solidFill>
                <a:latin typeface="Inter Bold"/>
                <a:ea typeface="Inter Bold"/>
                <a:cs typeface="Inter Bold"/>
                <a:sym typeface="Inter Bold"/>
              </a:rPr>
              <a:t>Convolutional Neural Network (CNN)</a:t>
            </a:r>
            <a:r>
              <a:rPr lang="en-US" sz="2238">
                <a:solidFill>
                  <a:srgbClr val="FEFFFD"/>
                </a:solidFill>
                <a:latin typeface="Inter"/>
                <a:ea typeface="Inter"/>
                <a:cs typeface="Inter"/>
                <a:sym typeface="Inter"/>
              </a:rPr>
              <a:t>. CNN dirancang khusus untuk mengolah data berbentuk gambar karena kemampuannya dalam menangkap pola-pola spasial seperti tepi, tekstur, dan bentuk. Jaringan ini menggunakan lapisan konvolusi untuk mengekstrak fitur dari gambar, diikuti dengan lapisan pooling yang mengurangi dimensi data sambil mempertahankan informasi penting. </a:t>
            </a:r>
          </a:p>
          <a:p>
            <a:pPr algn="l">
              <a:lnSpc>
                <a:spcPts val="3134"/>
              </a:lnSpc>
            </a:pPr>
          </a:p>
          <a:p>
            <a:pPr algn="l">
              <a:lnSpc>
                <a:spcPts val="3134"/>
              </a:lnSpc>
              <a:spcBef>
                <a:spcPct val="0"/>
              </a:spcBef>
            </a:pPr>
          </a:p>
        </p:txBody>
      </p:sp>
      <p:sp>
        <p:nvSpPr>
          <p:cNvPr name="Freeform 7" id="7"/>
          <p:cNvSpPr/>
          <p:nvPr/>
        </p:nvSpPr>
        <p:spPr>
          <a:xfrm flipH="false" flipV="false" rot="-8422741">
            <a:off x="-165431" y="-1028700"/>
            <a:ext cx="2057400" cy="4114800"/>
          </a:xfrm>
          <a:custGeom>
            <a:avLst/>
            <a:gdLst/>
            <a:ahLst/>
            <a:cxnLst/>
            <a:rect r="r" b="b" t="t" l="l"/>
            <a:pathLst>
              <a:path h="4114800" w="2057400">
                <a:moveTo>
                  <a:pt x="0" y="0"/>
                </a:moveTo>
                <a:lnTo>
                  <a:pt x="2057400" y="0"/>
                </a:lnTo>
                <a:lnTo>
                  <a:pt x="20574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8898028" y="4305154"/>
            <a:ext cx="8361272" cy="3255413"/>
          </a:xfrm>
          <a:custGeom>
            <a:avLst/>
            <a:gdLst/>
            <a:ahLst/>
            <a:cxnLst/>
            <a:rect r="r" b="b" t="t" l="l"/>
            <a:pathLst>
              <a:path h="3255413" w="8361272">
                <a:moveTo>
                  <a:pt x="0" y="0"/>
                </a:moveTo>
                <a:lnTo>
                  <a:pt x="8361272" y="0"/>
                </a:lnTo>
                <a:lnTo>
                  <a:pt x="8361272" y="3255413"/>
                </a:lnTo>
                <a:lnTo>
                  <a:pt x="0" y="3255413"/>
                </a:lnTo>
                <a:lnTo>
                  <a:pt x="0" y="0"/>
                </a:lnTo>
                <a:close/>
              </a:path>
            </a:pathLst>
          </a:custGeom>
          <a:blipFill>
            <a:blip r:embed="rId7"/>
            <a:stretch>
              <a:fillRect l="0" t="0" r="0" b="0"/>
            </a:stretch>
          </a:blipFill>
        </p:spPr>
      </p:sp>
    </p:spTree>
  </p:cSld>
  <p:clrMapOvr>
    <a:masterClrMapping/>
  </p:clrMapOvr>
  <p:timing>
    <p:tnLst>
      <p:par>
        <p:cTn dur="indefinite" restart="never" nodeType="tmRoot">
          <p:childTnLst>
            <p:video>
              <p:cMediaNode vol="100000">
                <p:cTn fill="hold" display="false">
                  <p:stCondLst>
                    <p:cond delay="indefinite"/>
                  </p:stCondLst>
                </p:cTn>
                <p:tgtEl>
                  <p:spTgt spid="2"/>
                </p:tgtEl>
              </p:cMediaNode>
            </p:video>
          </p:childTnLst>
        </p:cTn>
      </p:par>
    </p:tnLst>
  </p:timing>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860435" y="3160829"/>
            <a:ext cx="11080849" cy="523875"/>
          </a:xfrm>
          <a:prstGeom prst="rect">
            <a:avLst/>
          </a:prstGeom>
        </p:spPr>
        <p:txBody>
          <a:bodyPr anchor="t" rtlCol="false" tIns="0" lIns="0" bIns="0" rIns="0">
            <a:spAutoFit/>
          </a:bodyPr>
          <a:lstStyle/>
          <a:p>
            <a:pPr algn="ctr">
              <a:lnSpc>
                <a:spcPts val="4200"/>
              </a:lnSpc>
            </a:pPr>
          </a:p>
        </p:txBody>
      </p:sp>
      <p:grpSp>
        <p:nvGrpSpPr>
          <p:cNvPr name="Group 3" id="3"/>
          <p:cNvGrpSpPr/>
          <p:nvPr/>
        </p:nvGrpSpPr>
        <p:grpSpPr>
          <a:xfrm rot="0">
            <a:off x="860435" y="2642791"/>
            <a:ext cx="16756886" cy="5001417"/>
            <a:chOff x="0" y="0"/>
            <a:chExt cx="22342515" cy="6668557"/>
          </a:xfrm>
        </p:grpSpPr>
        <p:sp>
          <p:nvSpPr>
            <p:cNvPr name="Freeform 4" id="4"/>
            <p:cNvSpPr/>
            <p:nvPr/>
          </p:nvSpPr>
          <p:spPr>
            <a:xfrm flipH="false" flipV="false" rot="0">
              <a:off x="11522115" y="2660227"/>
              <a:ext cx="10820400" cy="3045085"/>
            </a:xfrm>
            <a:custGeom>
              <a:avLst/>
              <a:gdLst/>
              <a:ahLst/>
              <a:cxnLst/>
              <a:rect r="r" b="b" t="t" l="l"/>
              <a:pathLst>
                <a:path h="3045085" w="10820400">
                  <a:moveTo>
                    <a:pt x="0" y="0"/>
                  </a:moveTo>
                  <a:lnTo>
                    <a:pt x="10820400" y="0"/>
                  </a:lnTo>
                  <a:lnTo>
                    <a:pt x="10820400" y="3045085"/>
                  </a:lnTo>
                  <a:lnTo>
                    <a:pt x="0" y="3045085"/>
                  </a:lnTo>
                  <a:lnTo>
                    <a:pt x="0" y="0"/>
                  </a:lnTo>
                  <a:close/>
                </a:path>
              </a:pathLst>
            </a:custGeom>
            <a:blipFill>
              <a:blip r:embed="rId2"/>
              <a:stretch>
                <a:fillRect l="0" t="0" r="0" b="0"/>
              </a:stretch>
            </a:blipFill>
          </p:spPr>
        </p:sp>
        <p:sp>
          <p:nvSpPr>
            <p:cNvPr name="TextBox 5" id="5"/>
            <p:cNvSpPr txBox="true"/>
            <p:nvPr/>
          </p:nvSpPr>
          <p:spPr>
            <a:xfrm rot="0">
              <a:off x="3743331" y="-9525"/>
              <a:ext cx="14602844" cy="1025525"/>
            </a:xfrm>
            <a:prstGeom prst="rect">
              <a:avLst/>
            </a:prstGeom>
          </p:spPr>
          <p:txBody>
            <a:bodyPr anchor="t" rtlCol="false" tIns="0" lIns="0" bIns="0" rIns="0">
              <a:spAutoFit/>
            </a:bodyPr>
            <a:lstStyle/>
            <a:p>
              <a:pPr algn="ctr">
                <a:lnSpc>
                  <a:spcPts val="6000"/>
                </a:lnSpc>
              </a:pPr>
              <a:r>
                <a:rPr lang="en-US" b="true" sz="5000">
                  <a:solidFill>
                    <a:srgbClr val="3F284B"/>
                  </a:solidFill>
                  <a:latin typeface="Inter Bold"/>
                  <a:ea typeface="Inter Bold"/>
                  <a:cs typeface="Inter Bold"/>
                  <a:sym typeface="Inter Bold"/>
                </a:rPr>
                <a:t>Jenis Optimasi yang Digunakan</a:t>
              </a:r>
            </a:p>
          </p:txBody>
        </p:sp>
        <p:sp>
          <p:nvSpPr>
            <p:cNvPr name="TextBox 6" id="6"/>
            <p:cNvSpPr txBox="true"/>
            <p:nvPr/>
          </p:nvSpPr>
          <p:spPr>
            <a:xfrm rot="0">
              <a:off x="0" y="2484871"/>
              <a:ext cx="11044753" cy="4183686"/>
            </a:xfrm>
            <a:prstGeom prst="rect">
              <a:avLst/>
            </a:prstGeom>
          </p:spPr>
          <p:txBody>
            <a:bodyPr anchor="t" rtlCol="false" tIns="0" lIns="0" bIns="0" rIns="0">
              <a:spAutoFit/>
            </a:bodyPr>
            <a:lstStyle/>
            <a:p>
              <a:pPr algn="l">
                <a:lnSpc>
                  <a:spcPts val="3623"/>
                </a:lnSpc>
                <a:spcBef>
                  <a:spcPct val="0"/>
                </a:spcBef>
              </a:pPr>
              <a:r>
                <a:rPr lang="en-US" sz="2588">
                  <a:solidFill>
                    <a:srgbClr val="3F284B"/>
                  </a:solidFill>
                  <a:latin typeface="Inter"/>
                  <a:ea typeface="Inter"/>
                  <a:cs typeface="Inter"/>
                  <a:sym typeface="Inter"/>
                </a:rPr>
                <a:t>Proyek ini menggunakan </a:t>
              </a:r>
              <a:r>
                <a:rPr lang="en-US" b="true" sz="2588">
                  <a:solidFill>
                    <a:srgbClr val="3F284B"/>
                  </a:solidFill>
                  <a:latin typeface="Inter Bold"/>
                  <a:ea typeface="Inter Bold"/>
                  <a:cs typeface="Inter Bold"/>
                  <a:sym typeface="Inter Bold"/>
                </a:rPr>
                <a:t>Adam Optimizer</a:t>
              </a:r>
              <a:r>
                <a:rPr lang="en-US" sz="2588">
                  <a:solidFill>
                    <a:srgbClr val="3F284B"/>
                  </a:solidFill>
                  <a:latin typeface="Inter"/>
                  <a:ea typeface="Inter"/>
                  <a:cs typeface="Inter"/>
                  <a:sym typeface="Inter"/>
                </a:rPr>
                <a:t>, sebuah metode optimisasi adaptif yang menggabungkan kelebihan dari algoritma momentum dan RMSProp. Adam sangat efisien dalam menangani masalah dengan data berskala besar dan parameter yang banyak, sehingga mempercepat proses konvergensi model.</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a:hlinkClick action="ppaction://media"/>
          </p:cNvPr>
          <p:cNvPicPr>
            <a:picLocks noChangeAspect="true"/>
          </p:cNvPicPr>
          <p:nvPr>
            <a:videoFile r:link="rId3"/>
            <p:extLst>
              <p:ext uri="{DAA4B4D4-6D71-4841-9C94-3DE7FCFB9230}">
                <p14:media xmlns:p14="http://schemas.microsoft.com/office/powerpoint/2010/main" r:embed="rId4"/>
              </p:ext>
            </p:extLst>
          </p:nvPr>
        </p:nvPicPr>
        <p:blipFill>
          <a:blip r:embed="rId2"/>
          <a:srcRect l="0" t="21875" r="0" b="21875"/>
          <a:stretch>
            <a:fillRect/>
          </a:stretch>
        </p:blipFill>
        <p:spPr>
          <a:xfrm flipH="false" flipV="false">
            <a:off x="0" y="0"/>
            <a:ext cx="18288000" cy="10287000"/>
          </a:xfrm>
          <a:prstGeom prst="rect">
            <a:avLst/>
          </a:prstGeom>
        </p:spPr>
      </p:pic>
      <p:sp>
        <p:nvSpPr>
          <p:cNvPr name="Freeform 3" id="3"/>
          <p:cNvSpPr/>
          <p:nvPr/>
        </p:nvSpPr>
        <p:spPr>
          <a:xfrm flipH="false" flipV="false" rot="2390486">
            <a:off x="15879260" y="7200900"/>
            <a:ext cx="2057400" cy="4114800"/>
          </a:xfrm>
          <a:custGeom>
            <a:avLst/>
            <a:gdLst/>
            <a:ahLst/>
            <a:cxnLst/>
            <a:rect r="r" b="b" t="t" l="l"/>
            <a:pathLst>
              <a:path h="4114800" w="2057400">
                <a:moveTo>
                  <a:pt x="0" y="0"/>
                </a:moveTo>
                <a:lnTo>
                  <a:pt x="2057400" y="0"/>
                </a:lnTo>
                <a:lnTo>
                  <a:pt x="20574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4" id="4"/>
          <p:cNvSpPr txBox="true"/>
          <p:nvPr/>
        </p:nvSpPr>
        <p:spPr>
          <a:xfrm rot="0">
            <a:off x="6585551" y="5856661"/>
            <a:ext cx="4725874" cy="639445"/>
          </a:xfrm>
          <a:prstGeom prst="rect">
            <a:avLst/>
          </a:prstGeom>
        </p:spPr>
        <p:txBody>
          <a:bodyPr anchor="t" rtlCol="false" tIns="0" lIns="0" bIns="0" rIns="0">
            <a:spAutoFit/>
          </a:bodyPr>
          <a:lstStyle/>
          <a:p>
            <a:pPr algn="l">
              <a:lnSpc>
                <a:spcPts val="5179"/>
              </a:lnSpc>
            </a:pPr>
          </a:p>
        </p:txBody>
      </p:sp>
      <p:sp>
        <p:nvSpPr>
          <p:cNvPr name="TextBox 5" id="5"/>
          <p:cNvSpPr txBox="true"/>
          <p:nvPr/>
        </p:nvSpPr>
        <p:spPr>
          <a:xfrm rot="0">
            <a:off x="4949279" y="1675855"/>
            <a:ext cx="6873080" cy="1364816"/>
          </a:xfrm>
          <a:prstGeom prst="rect">
            <a:avLst/>
          </a:prstGeom>
        </p:spPr>
        <p:txBody>
          <a:bodyPr anchor="t" rtlCol="false" tIns="0" lIns="0" bIns="0" rIns="0">
            <a:spAutoFit/>
          </a:bodyPr>
          <a:lstStyle/>
          <a:p>
            <a:pPr algn="ctr">
              <a:lnSpc>
                <a:spcPts val="5373"/>
              </a:lnSpc>
            </a:pPr>
            <a:r>
              <a:rPr lang="en-US" b="true" sz="4477">
                <a:solidFill>
                  <a:srgbClr val="FEFFFD"/>
                </a:solidFill>
                <a:latin typeface="Inter Bold"/>
                <a:ea typeface="Inter Bold"/>
                <a:cs typeface="Inter Bold"/>
                <a:sym typeface="Inter Bold"/>
              </a:rPr>
              <a:t>Jaringan Fungsi Aktivasi yang Digunakan</a:t>
            </a:r>
          </a:p>
        </p:txBody>
      </p:sp>
      <p:sp>
        <p:nvSpPr>
          <p:cNvPr name="TextBox 6" id="6"/>
          <p:cNvSpPr txBox="true"/>
          <p:nvPr/>
        </p:nvSpPr>
        <p:spPr>
          <a:xfrm rot="0">
            <a:off x="863269" y="4026790"/>
            <a:ext cx="7522549" cy="3896008"/>
          </a:xfrm>
          <a:prstGeom prst="rect">
            <a:avLst/>
          </a:prstGeom>
        </p:spPr>
        <p:txBody>
          <a:bodyPr anchor="t" rtlCol="false" tIns="0" lIns="0" bIns="0" rIns="0">
            <a:spAutoFit/>
          </a:bodyPr>
          <a:lstStyle/>
          <a:p>
            <a:pPr algn="l">
              <a:lnSpc>
                <a:spcPts val="3134"/>
              </a:lnSpc>
              <a:spcBef>
                <a:spcPct val="0"/>
              </a:spcBef>
            </a:pPr>
            <a:r>
              <a:rPr lang="en-US" sz="2238">
                <a:solidFill>
                  <a:srgbClr val="FEFFFD"/>
                </a:solidFill>
                <a:latin typeface="Inter"/>
                <a:ea typeface="Inter"/>
                <a:cs typeface="Inter"/>
                <a:sym typeface="Inter"/>
              </a:rPr>
              <a:t>Proyek ini menggunakan dua jenis fungsi aktivasi: </a:t>
            </a:r>
            <a:r>
              <a:rPr lang="en-US" b="true" sz="2238">
                <a:solidFill>
                  <a:srgbClr val="FEFFFD"/>
                </a:solidFill>
                <a:latin typeface="Inter Bold"/>
                <a:ea typeface="Inter Bold"/>
                <a:cs typeface="Inter Bold"/>
                <a:sym typeface="Inter Bold"/>
              </a:rPr>
              <a:t>ReLU (Rectified Linear Unit)</a:t>
            </a:r>
            <a:r>
              <a:rPr lang="en-US" sz="2238">
                <a:solidFill>
                  <a:srgbClr val="FEFFFD"/>
                </a:solidFill>
                <a:latin typeface="Inter"/>
                <a:ea typeface="Inter"/>
                <a:cs typeface="Inter"/>
                <a:sym typeface="Inter"/>
              </a:rPr>
              <a:t> untuk hidden layer dan </a:t>
            </a:r>
            <a:r>
              <a:rPr lang="en-US" b="true" sz="2238">
                <a:solidFill>
                  <a:srgbClr val="FEFFFD"/>
                </a:solidFill>
                <a:latin typeface="Inter Bold"/>
                <a:ea typeface="Inter Bold"/>
                <a:cs typeface="Inter Bold"/>
                <a:sym typeface="Inter Bold"/>
              </a:rPr>
              <a:t>Softmax</a:t>
            </a:r>
            <a:r>
              <a:rPr lang="en-US" sz="2238">
                <a:solidFill>
                  <a:srgbClr val="FEFFFD"/>
                </a:solidFill>
                <a:latin typeface="Inter"/>
                <a:ea typeface="Inter"/>
                <a:cs typeface="Inter"/>
                <a:sym typeface="Inter"/>
              </a:rPr>
              <a:t> untuk output layer. Fungsi ReLU digunakan karena sederhana dan efektif dalam menangani masalah vanishing gradient, sehingga memungkinkan model mempelajari representasi yang kompleks. Sementara itu, fungsi Softmax menghasilkan probabilitas untuk setiap kelas pada output layer, memastikan total probabilitas dari semua kelas adalah 1, yang ideal untuk tugas klasifikasi multikelas seperti CIFAR-10.</a:t>
            </a:r>
          </a:p>
        </p:txBody>
      </p:sp>
      <p:sp>
        <p:nvSpPr>
          <p:cNvPr name="Freeform 7" id="7"/>
          <p:cNvSpPr/>
          <p:nvPr/>
        </p:nvSpPr>
        <p:spPr>
          <a:xfrm flipH="false" flipV="false" rot="-8422741">
            <a:off x="-165431" y="-1028700"/>
            <a:ext cx="2057400" cy="4114800"/>
          </a:xfrm>
          <a:custGeom>
            <a:avLst/>
            <a:gdLst/>
            <a:ahLst/>
            <a:cxnLst/>
            <a:rect r="r" b="b" t="t" l="l"/>
            <a:pathLst>
              <a:path h="4114800" w="2057400">
                <a:moveTo>
                  <a:pt x="0" y="0"/>
                </a:moveTo>
                <a:lnTo>
                  <a:pt x="2057400" y="0"/>
                </a:lnTo>
                <a:lnTo>
                  <a:pt x="20574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8898028" y="4305154"/>
            <a:ext cx="8361272" cy="3255413"/>
          </a:xfrm>
          <a:custGeom>
            <a:avLst/>
            <a:gdLst/>
            <a:ahLst/>
            <a:cxnLst/>
            <a:rect r="r" b="b" t="t" l="l"/>
            <a:pathLst>
              <a:path h="3255413" w="8361272">
                <a:moveTo>
                  <a:pt x="0" y="0"/>
                </a:moveTo>
                <a:lnTo>
                  <a:pt x="8361272" y="0"/>
                </a:lnTo>
                <a:lnTo>
                  <a:pt x="8361272" y="3255413"/>
                </a:lnTo>
                <a:lnTo>
                  <a:pt x="0" y="3255413"/>
                </a:lnTo>
                <a:lnTo>
                  <a:pt x="0" y="0"/>
                </a:lnTo>
                <a:close/>
              </a:path>
            </a:pathLst>
          </a:custGeom>
          <a:blipFill>
            <a:blip r:embed="rId7"/>
            <a:stretch>
              <a:fillRect l="0" t="0" r="0" b="0"/>
            </a:stretch>
          </a:blipFill>
        </p:spPr>
      </p:sp>
    </p:spTree>
  </p:cSld>
  <p:clrMapOvr>
    <a:masterClrMapping/>
  </p:clrMapOvr>
  <p:timing>
    <p:tnLst>
      <p:par>
        <p:cTn dur="indefinite" restart="never" nodeType="tmRoot">
          <p:childTnLst>
            <p:video>
              <p:cMediaNode vol="100000">
                <p:cTn fill="hold" display="false">
                  <p:stCondLst>
                    <p:cond delay="indefinite"/>
                  </p:stCondLst>
                </p:cTn>
                <p:tgtEl>
                  <p:spTgt spid="2"/>
                </p:tgtEl>
              </p:cMediaNode>
            </p:video>
          </p:childTnLst>
        </p:cTn>
      </p:par>
    </p:tnLst>
  </p:timing>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860435" y="3160829"/>
            <a:ext cx="11080849" cy="523875"/>
          </a:xfrm>
          <a:prstGeom prst="rect">
            <a:avLst/>
          </a:prstGeom>
        </p:spPr>
        <p:txBody>
          <a:bodyPr anchor="t" rtlCol="false" tIns="0" lIns="0" bIns="0" rIns="0">
            <a:spAutoFit/>
          </a:bodyPr>
          <a:lstStyle/>
          <a:p>
            <a:pPr algn="ctr">
              <a:lnSpc>
                <a:spcPts val="4200"/>
              </a:lnSpc>
            </a:pPr>
          </a:p>
        </p:txBody>
      </p:sp>
      <p:grpSp>
        <p:nvGrpSpPr>
          <p:cNvPr name="Group 3" id="3"/>
          <p:cNvGrpSpPr/>
          <p:nvPr/>
        </p:nvGrpSpPr>
        <p:grpSpPr>
          <a:xfrm rot="0">
            <a:off x="860435" y="1258444"/>
            <a:ext cx="13759632" cy="7784366"/>
            <a:chOff x="0" y="0"/>
            <a:chExt cx="18346176" cy="10379155"/>
          </a:xfrm>
        </p:grpSpPr>
        <p:sp>
          <p:nvSpPr>
            <p:cNvPr name="TextBox 4" id="4"/>
            <p:cNvSpPr txBox="true"/>
            <p:nvPr/>
          </p:nvSpPr>
          <p:spPr>
            <a:xfrm rot="0">
              <a:off x="3743331" y="-9525"/>
              <a:ext cx="14602844" cy="1025525"/>
            </a:xfrm>
            <a:prstGeom prst="rect">
              <a:avLst/>
            </a:prstGeom>
          </p:spPr>
          <p:txBody>
            <a:bodyPr anchor="t" rtlCol="false" tIns="0" lIns="0" bIns="0" rIns="0">
              <a:spAutoFit/>
            </a:bodyPr>
            <a:lstStyle/>
            <a:p>
              <a:pPr algn="ctr">
                <a:lnSpc>
                  <a:spcPts val="6000"/>
                </a:lnSpc>
              </a:pPr>
              <a:r>
                <a:rPr lang="en-US" b="true" sz="5000">
                  <a:solidFill>
                    <a:srgbClr val="3F284B"/>
                  </a:solidFill>
                  <a:latin typeface="Inter Bold"/>
                  <a:ea typeface="Inter Bold"/>
                  <a:cs typeface="Inter Bold"/>
                  <a:sym typeface="Inter Bold"/>
                </a:rPr>
                <a:t>Jumlah Hidden Layer</a:t>
              </a:r>
            </a:p>
          </p:txBody>
        </p:sp>
        <p:sp>
          <p:nvSpPr>
            <p:cNvPr name="TextBox 5" id="5"/>
            <p:cNvSpPr txBox="true"/>
            <p:nvPr/>
          </p:nvSpPr>
          <p:spPr>
            <a:xfrm rot="0">
              <a:off x="0" y="2484871"/>
              <a:ext cx="11044753" cy="7894284"/>
            </a:xfrm>
            <a:prstGeom prst="rect">
              <a:avLst/>
            </a:prstGeom>
          </p:spPr>
          <p:txBody>
            <a:bodyPr anchor="t" rtlCol="false" tIns="0" lIns="0" bIns="0" rIns="0">
              <a:spAutoFit/>
            </a:bodyPr>
            <a:lstStyle/>
            <a:p>
              <a:pPr algn="l">
                <a:lnSpc>
                  <a:spcPts val="3623"/>
                </a:lnSpc>
              </a:pPr>
              <a:r>
                <a:rPr lang="en-US" sz="2588">
                  <a:solidFill>
                    <a:srgbClr val="3F284B"/>
                  </a:solidFill>
                  <a:latin typeface="Inter"/>
                  <a:ea typeface="Inter"/>
                  <a:cs typeface="Inter"/>
                  <a:sym typeface="Inter"/>
                </a:rPr>
                <a:t>Model ini memiliki total </a:t>
              </a:r>
              <a:r>
                <a:rPr lang="en-US" sz="2588" b="true">
                  <a:solidFill>
                    <a:srgbClr val="3F284B"/>
                  </a:solidFill>
                  <a:latin typeface="Inter Bold"/>
                  <a:ea typeface="Inter Bold"/>
                  <a:cs typeface="Inter Bold"/>
                  <a:sym typeface="Inter Bold"/>
                </a:rPr>
                <a:t>7</a:t>
              </a:r>
              <a:r>
                <a:rPr lang="en-US" sz="2588">
                  <a:solidFill>
                    <a:srgbClr val="3F284B"/>
                  </a:solidFill>
                  <a:latin typeface="Inter"/>
                  <a:ea typeface="Inter"/>
                  <a:cs typeface="Inter"/>
                  <a:sym typeface="Inter"/>
                </a:rPr>
                <a:t> hidden layer, terdiri dari </a:t>
              </a:r>
              <a:r>
                <a:rPr lang="en-US" sz="2588" b="true">
                  <a:solidFill>
                    <a:srgbClr val="3F284B"/>
                  </a:solidFill>
                  <a:latin typeface="Inter Bold"/>
                  <a:ea typeface="Inter Bold"/>
                  <a:cs typeface="Inter Bold"/>
                  <a:sym typeface="Inter Bold"/>
                </a:rPr>
                <a:t>3</a:t>
              </a:r>
              <a:r>
                <a:rPr lang="en-US" sz="2588">
                  <a:solidFill>
                    <a:srgbClr val="3F284B"/>
                  </a:solidFill>
                  <a:latin typeface="Inter"/>
                  <a:ea typeface="Inter"/>
                  <a:cs typeface="Inter"/>
                  <a:sym typeface="Inter"/>
                </a:rPr>
                <a:t> lapisan konvolusi (</a:t>
              </a:r>
              <a:r>
                <a:rPr lang="en-US" sz="2588" b="true">
                  <a:solidFill>
                    <a:srgbClr val="3F284B"/>
                  </a:solidFill>
                  <a:latin typeface="Inter Bold"/>
                  <a:ea typeface="Inter Bold"/>
                  <a:cs typeface="Inter Bold"/>
                  <a:sym typeface="Inter Bold"/>
                </a:rPr>
                <a:t>Conv2D</a:t>
              </a:r>
              <a:r>
                <a:rPr lang="en-US" sz="2588">
                  <a:solidFill>
                    <a:srgbClr val="3F284B"/>
                  </a:solidFill>
                  <a:latin typeface="Inter"/>
                  <a:ea typeface="Inter"/>
                  <a:cs typeface="Inter"/>
                  <a:sym typeface="Inter"/>
                </a:rPr>
                <a:t>) untuk mengekstrak fitur, </a:t>
              </a:r>
              <a:r>
                <a:rPr lang="en-US" sz="2588" b="true">
                  <a:solidFill>
                    <a:srgbClr val="3F284B"/>
                  </a:solidFill>
                  <a:latin typeface="Inter Bold"/>
                  <a:ea typeface="Inter Bold"/>
                  <a:cs typeface="Inter Bold"/>
                  <a:sym typeface="Inter Bold"/>
                </a:rPr>
                <a:t>2</a:t>
              </a:r>
              <a:r>
                <a:rPr lang="en-US" sz="2588">
                  <a:solidFill>
                    <a:srgbClr val="3F284B"/>
                  </a:solidFill>
                  <a:latin typeface="Inter"/>
                  <a:ea typeface="Inter"/>
                  <a:cs typeface="Inter"/>
                  <a:sym typeface="Inter"/>
                </a:rPr>
                <a:t> lapisan pooling (</a:t>
              </a:r>
              <a:r>
                <a:rPr lang="en-US" sz="2588" b="true">
                  <a:solidFill>
                    <a:srgbClr val="3F284B"/>
                  </a:solidFill>
                  <a:latin typeface="Inter Bold"/>
                  <a:ea typeface="Inter Bold"/>
                  <a:cs typeface="Inter Bold"/>
                  <a:sym typeface="Inter Bold"/>
                </a:rPr>
                <a:t>MaxPooling2D</a:t>
              </a:r>
              <a:r>
                <a:rPr lang="en-US" sz="2588">
                  <a:solidFill>
                    <a:srgbClr val="3F284B"/>
                  </a:solidFill>
                  <a:latin typeface="Inter"/>
                  <a:ea typeface="Inter"/>
                  <a:cs typeface="Inter"/>
                  <a:sym typeface="Inter"/>
                </a:rPr>
                <a:t>) untuk mengurangi dimensi data, serta </a:t>
              </a:r>
              <a:r>
                <a:rPr lang="en-US" sz="2588" b="true">
                  <a:solidFill>
                    <a:srgbClr val="3F284B"/>
                  </a:solidFill>
                  <a:latin typeface="Inter Bold"/>
                  <a:ea typeface="Inter Bold"/>
                  <a:cs typeface="Inter Bold"/>
                  <a:sym typeface="Inter Bold"/>
                </a:rPr>
                <a:t>1</a:t>
              </a:r>
              <a:r>
                <a:rPr lang="en-US" sz="2588">
                  <a:solidFill>
                    <a:srgbClr val="3F284B"/>
                  </a:solidFill>
                  <a:latin typeface="Inter"/>
                  <a:ea typeface="Inter"/>
                  <a:cs typeface="Inter"/>
                  <a:sym typeface="Inter"/>
                </a:rPr>
                <a:t> lapisan </a:t>
              </a:r>
              <a:r>
                <a:rPr lang="en-US" sz="2588" b="true">
                  <a:solidFill>
                    <a:srgbClr val="3F284B"/>
                  </a:solidFill>
                  <a:latin typeface="Inter Bold"/>
                  <a:ea typeface="Inter Bold"/>
                  <a:cs typeface="Inter Bold"/>
                  <a:sym typeface="Inter Bold"/>
                </a:rPr>
                <a:t>Flatten</a:t>
              </a:r>
              <a:r>
                <a:rPr lang="en-US" sz="2588">
                  <a:solidFill>
                    <a:srgbClr val="3F284B"/>
                  </a:solidFill>
                  <a:latin typeface="Inter"/>
                  <a:ea typeface="Inter"/>
                  <a:cs typeface="Inter"/>
                  <a:sym typeface="Inter"/>
                </a:rPr>
                <a:t> dan </a:t>
              </a:r>
              <a:r>
                <a:rPr lang="en-US" sz="2588" b="true">
                  <a:solidFill>
                    <a:srgbClr val="3F284B"/>
                  </a:solidFill>
                  <a:latin typeface="Inter Bold"/>
                  <a:ea typeface="Inter Bold"/>
                  <a:cs typeface="Inter Bold"/>
                  <a:sym typeface="Inter Bold"/>
                </a:rPr>
                <a:t>1</a:t>
              </a:r>
              <a:r>
                <a:rPr lang="en-US" sz="2588">
                  <a:solidFill>
                    <a:srgbClr val="3F284B"/>
                  </a:solidFill>
                  <a:latin typeface="Inter"/>
                  <a:ea typeface="Inter"/>
                  <a:cs typeface="Inter"/>
                  <a:sym typeface="Inter"/>
                </a:rPr>
                <a:t> lapisan fully connected (</a:t>
              </a:r>
              <a:r>
                <a:rPr lang="en-US" sz="2588" b="true">
                  <a:solidFill>
                    <a:srgbClr val="3F284B"/>
                  </a:solidFill>
                  <a:latin typeface="Inter Bold"/>
                  <a:ea typeface="Inter Bold"/>
                  <a:cs typeface="Inter Bold"/>
                  <a:sym typeface="Inter Bold"/>
                </a:rPr>
                <a:t>Dense</a:t>
              </a:r>
              <a:r>
                <a:rPr lang="en-US" sz="2588">
                  <a:solidFill>
                    <a:srgbClr val="3F284B"/>
                  </a:solidFill>
                  <a:latin typeface="Inter"/>
                  <a:ea typeface="Inter"/>
                  <a:cs typeface="Inter"/>
                  <a:sym typeface="Inter"/>
                </a:rPr>
                <a:t>) untuk mengolah data menjadi representasi yang lebih kompleks. Kombinasi lapisan ini memungkinkan model mengenali pola spasial dari gambar dan memprosesnya ke dalam bentuk yang dapat digunakan untuk klasifikasi. Lapisan terakhir, yaitu Dense dengan 10 neuron, bertindak sebagai output layer untuk memprediksi probabilitas tiap kelas.</a:t>
              </a:r>
            </a:p>
            <a:p>
              <a:pPr algn="l">
                <a:lnSpc>
                  <a:spcPts val="3623"/>
                </a:lnSpc>
                <a:spcBef>
                  <a:spcPct val="0"/>
                </a:spcBef>
              </a:pPr>
            </a:p>
          </p:txBody>
        </p:sp>
      </p:grpSp>
      <p:sp>
        <p:nvSpPr>
          <p:cNvPr name="Freeform 6" id="6"/>
          <p:cNvSpPr/>
          <p:nvPr/>
        </p:nvSpPr>
        <p:spPr>
          <a:xfrm flipH="false" flipV="false" rot="0">
            <a:off x="10884386" y="3227504"/>
            <a:ext cx="5647889" cy="6030796"/>
          </a:xfrm>
          <a:custGeom>
            <a:avLst/>
            <a:gdLst/>
            <a:ahLst/>
            <a:cxnLst/>
            <a:rect r="r" b="b" t="t" l="l"/>
            <a:pathLst>
              <a:path h="6030796" w="5647889">
                <a:moveTo>
                  <a:pt x="0" y="0"/>
                </a:moveTo>
                <a:lnTo>
                  <a:pt x="5647889" y="0"/>
                </a:lnTo>
                <a:lnTo>
                  <a:pt x="5647889" y="6030796"/>
                </a:lnTo>
                <a:lnTo>
                  <a:pt x="0" y="6030796"/>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DAGC9CkD0U8</dc:identifier>
  <dcterms:modified xsi:type="dcterms:W3CDTF">2011-08-01T06:04:30Z</dcterms:modified>
  <cp:revision>1</cp:revision>
  <dc:title>Presentasi Teknologi Teknologi 5G Gradien Sederhana Ungu Merah Muda</dc:title>
</cp:coreProperties>
</file>