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8" r:id="rId4"/>
    <p:sldId id="258" r:id="rId5"/>
    <p:sldId id="266" r:id="rId6"/>
    <p:sldId id="260" r:id="rId7"/>
    <p:sldId id="270" r:id="rId8"/>
    <p:sldId id="271" r:id="rId9"/>
    <p:sldId id="286" r:id="rId10"/>
    <p:sldId id="282" r:id="rId11"/>
    <p:sldId id="290" r:id="rId12"/>
    <p:sldId id="281" r:id="rId13"/>
    <p:sldId id="284" r:id="rId14"/>
    <p:sldId id="273" r:id="rId15"/>
    <p:sldId id="285" r:id="rId16"/>
    <p:sldId id="276" r:id="rId17"/>
    <p:sldId id="277" r:id="rId18"/>
    <p:sldId id="278" r:id="rId19"/>
    <p:sldId id="274" r:id="rId20"/>
    <p:sldId id="275" r:id="rId21"/>
    <p:sldId id="262" r:id="rId22"/>
    <p:sldId id="291" r:id="rId23"/>
    <p:sldId id="280" r:id="rId24"/>
    <p:sldId id="289" r:id="rId25"/>
    <p:sldId id="287" r:id="rId26"/>
    <p:sldId id="267" r:id="rId27"/>
    <p:sldId id="288" r:id="rId28"/>
    <p:sldId id="292" r:id="rId2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Montserrat Black" panose="00000A00000000000000" pitchFamily="2" charset="0"/>
      <p:bold r:id="rId35"/>
      <p:boldItalic r:id="rId36"/>
    </p:embeddedFont>
    <p:embeddedFont>
      <p:font typeface="Montserrat ExtraBold" panose="00000900000000000000" pitchFamily="2" charset="0"/>
      <p:bold r:id="rId37"/>
      <p:boldItalic r:id="rId38"/>
    </p:embeddedFont>
    <p:embeddedFont>
      <p:font typeface="Montserrat SemiBold" panose="000007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2976">
          <p15:clr>
            <a:srgbClr val="747775"/>
          </p15:clr>
        </p15:guide>
        <p15:guide id="4" orient="horz" pos="1716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7dpLkmT1/Vzu/z+lIGBuR4B+q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  <p:guide pos="2976"/>
        <p:guide orient="horz" pos="17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04dd36a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2f04dd36a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04dd36a30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f04dd36a30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78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760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04dd36a3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f04dd36a3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150243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04dd36a3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f04dd36a3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750262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04dd36a30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f04dd36a30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909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878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04dd36a3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f04dd36a3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599648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04dd36a3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f04dd36a3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424238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04dd36a3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f04dd36a3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603130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04dd36a3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f04dd36a3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75111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04dd36a3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f04dd36a3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617734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04dd36a30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f04dd36a30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369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04dd36a3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f04dd36a3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280741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04dd36a3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f04dd36a3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1309623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984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085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26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06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04dd36a30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f04dd36a30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33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04dd36a30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f04dd36a30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981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04dd36a30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f04dd36a30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11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nar 202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f04dd36a30_0_203"/>
          <p:cNvSpPr txBox="1">
            <a:spLocks noGrp="1"/>
          </p:cNvSpPr>
          <p:nvPr>
            <p:ph type="ctrTitle"/>
          </p:nvPr>
        </p:nvSpPr>
        <p:spPr>
          <a:xfrm>
            <a:off x="336175" y="1727425"/>
            <a:ext cx="44940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pic>
        <p:nvPicPr>
          <p:cNvPr id="54" name="Google Shape;54;g2f04dd36a30_0_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127" y="226775"/>
            <a:ext cx="777242" cy="77724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2f04dd36a30_0_203"/>
          <p:cNvSpPr txBox="1">
            <a:spLocks noGrp="1"/>
          </p:cNvSpPr>
          <p:nvPr>
            <p:ph type="ctrTitle" idx="2"/>
          </p:nvPr>
        </p:nvSpPr>
        <p:spPr>
          <a:xfrm>
            <a:off x="336175" y="2570075"/>
            <a:ext cx="44940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  <a:defRPr sz="1800" b="1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Black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Black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Black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Black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Black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Black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Black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Black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4dd36a30_0_4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2000"/>
              <a:buFont typeface="Montserrat Black"/>
              <a:buNone/>
              <a:defRPr sz="2000">
                <a:solidFill>
                  <a:srgbClr val="761A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2800"/>
              <a:buFont typeface="Montserrat Black"/>
              <a:buNone/>
              <a:defRPr>
                <a:solidFill>
                  <a:srgbClr val="761A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2800"/>
              <a:buFont typeface="Montserrat Black"/>
              <a:buNone/>
              <a:defRPr>
                <a:solidFill>
                  <a:srgbClr val="761A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2800"/>
              <a:buFont typeface="Montserrat Black"/>
              <a:buNone/>
              <a:defRPr>
                <a:solidFill>
                  <a:srgbClr val="761A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2800"/>
              <a:buFont typeface="Montserrat Black"/>
              <a:buNone/>
              <a:defRPr>
                <a:solidFill>
                  <a:srgbClr val="761A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2800"/>
              <a:buFont typeface="Montserrat Black"/>
              <a:buNone/>
              <a:defRPr>
                <a:solidFill>
                  <a:srgbClr val="761A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2800"/>
              <a:buFont typeface="Montserrat Black"/>
              <a:buNone/>
              <a:defRPr>
                <a:solidFill>
                  <a:srgbClr val="761A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2800"/>
              <a:buFont typeface="Montserrat Black"/>
              <a:buNone/>
              <a:defRPr>
                <a:solidFill>
                  <a:srgbClr val="761A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2800"/>
              <a:buFont typeface="Montserrat Black"/>
              <a:buNone/>
              <a:defRPr>
                <a:solidFill>
                  <a:srgbClr val="761A7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8" name="Google Shape;58;g2f04dd36a30_0_4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g2f04dd36a30_0_414"/>
          <p:cNvSpPr/>
          <p:nvPr/>
        </p:nvSpPr>
        <p:spPr>
          <a:xfrm>
            <a:off x="-22800" y="4568875"/>
            <a:ext cx="9189600" cy="594300"/>
          </a:xfrm>
          <a:prstGeom prst="rect">
            <a:avLst/>
          </a:prstGeom>
          <a:solidFill>
            <a:srgbClr val="761A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g2f04dd36a30_0_4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49652" y="4637425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2f04dd36a30_0_414"/>
          <p:cNvSpPr txBox="1">
            <a:spLocks noGrp="1"/>
          </p:cNvSpPr>
          <p:nvPr>
            <p:ph type="title" idx="2"/>
          </p:nvPr>
        </p:nvSpPr>
        <p:spPr>
          <a:xfrm>
            <a:off x="311700" y="4579675"/>
            <a:ext cx="426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SemiBold"/>
              <a:buNone/>
              <a:defRPr sz="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SemiBold"/>
              <a:buNone/>
              <a:defRPr sz="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SemiBold"/>
              <a:buNone/>
              <a:defRPr sz="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SemiBold"/>
              <a:buNone/>
              <a:defRPr sz="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SemiBold"/>
              <a:buNone/>
              <a:defRPr sz="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SemiBold"/>
              <a:buNone/>
              <a:defRPr sz="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SemiBold"/>
              <a:buNone/>
              <a:defRPr sz="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SemiBold"/>
              <a:buNone/>
              <a:defRPr sz="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SemiBold"/>
              <a:buNone/>
              <a:defRPr sz="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62" name="Google Shape;62;g2f04dd36a30_0_414"/>
          <p:cNvSpPr/>
          <p:nvPr/>
        </p:nvSpPr>
        <p:spPr>
          <a:xfrm>
            <a:off x="-3159" y="432744"/>
            <a:ext cx="63900" cy="59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f04dd36a30_0_414"/>
          <p:cNvSpPr txBox="1"/>
          <p:nvPr/>
        </p:nvSpPr>
        <p:spPr>
          <a:xfrm>
            <a:off x="6145550" y="4706625"/>
            <a:ext cx="235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Binar Academy</a:t>
            </a:r>
            <a:endParaRPr sz="8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4" name="Google Shape;64;g2f04dd36a30_0_414"/>
          <p:cNvCxnSpPr/>
          <p:nvPr/>
        </p:nvCxnSpPr>
        <p:spPr>
          <a:xfrm rot="10800000">
            <a:off x="5905725" y="4869000"/>
            <a:ext cx="1536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04dd36a30_0_0"/>
          <p:cNvSpPr txBox="1">
            <a:spLocks noGrp="1"/>
          </p:cNvSpPr>
          <p:nvPr>
            <p:ph type="ctrTitle"/>
          </p:nvPr>
        </p:nvSpPr>
        <p:spPr>
          <a:xfrm>
            <a:off x="336175" y="1727425"/>
            <a:ext cx="44940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Analisis Sentimen</a:t>
            </a:r>
            <a:endParaRPr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0" name="Google Shape;70;g2f04dd36a30_0_0"/>
          <p:cNvSpPr txBox="1">
            <a:spLocks noGrp="1"/>
          </p:cNvSpPr>
          <p:nvPr>
            <p:ph type="ctrTitle" idx="2"/>
          </p:nvPr>
        </p:nvSpPr>
        <p:spPr>
          <a:xfrm>
            <a:off x="406700" y="2688850"/>
            <a:ext cx="44940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g2f04dd36a30_0_0"/>
          <p:cNvSpPr txBox="1">
            <a:spLocks noGrp="1"/>
          </p:cNvSpPr>
          <p:nvPr>
            <p:ph type="ctrTitle" idx="2"/>
          </p:nvPr>
        </p:nvSpPr>
        <p:spPr>
          <a:xfrm>
            <a:off x="477540" y="4003790"/>
            <a:ext cx="495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0" dirty="0">
                <a:solidFill>
                  <a:schemeClr val="lt1"/>
                </a:solidFill>
              </a:rPr>
              <a:t>Kelompok 4</a:t>
            </a:r>
            <a:endParaRPr b="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f04dd36a30_0_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g2f04dd36a30_0_452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g2f04dd36a30_0_4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f04dd36a30_0_452"/>
          <p:cNvSpPr txBox="1"/>
          <p:nvPr/>
        </p:nvSpPr>
        <p:spPr>
          <a:xfrm>
            <a:off x="454375" y="1432275"/>
            <a:ext cx="4062300" cy="3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g2f04dd36a30_0_452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Overview Data</a:t>
            </a:r>
            <a:endParaRPr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7" name="Google Shape;137;g2f04dd36a30_0_452"/>
          <p:cNvSpPr txBox="1"/>
          <p:nvPr/>
        </p:nvSpPr>
        <p:spPr>
          <a:xfrm>
            <a:off x="4997401" y="2045475"/>
            <a:ext cx="38442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Berdasarkan </a:t>
            </a:r>
            <a:r>
              <a:rPr lang="en" sz="15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barplot yang </a:t>
            </a: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didapat, terlihat bahwa terjadi </a:t>
            </a:r>
            <a:r>
              <a:rPr lang="en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ketidakseimbangan</a:t>
            </a: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antar label.</a:t>
            </a:r>
            <a:endParaRPr lang="en" sz="15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positif</a:t>
            </a: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memiliki komentar dan ulasan jauh lebih banyak (</a:t>
            </a:r>
            <a:r>
              <a:rPr lang="en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6383</a:t>
            </a: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komentar dan ulasan) daripada komentar dan ulasan dari label </a:t>
            </a:r>
            <a:r>
              <a:rPr lang="en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netral</a:t>
            </a: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1138</a:t>
            </a: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komentar dan ulasan) dan </a:t>
            </a:r>
            <a:r>
              <a:rPr lang="en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negatif</a:t>
            </a: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3412</a:t>
            </a: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komentar dan ulasan)</a:t>
            </a:r>
            <a:endParaRPr sz="15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g2f04dd36a30_0_452"/>
          <p:cNvPicPr preferRelativeResize="0"/>
          <p:nvPr/>
        </p:nvPicPr>
        <p:blipFill>
          <a:blip r:embed="rId5"/>
          <a:srcRect/>
          <a:stretch/>
        </p:blipFill>
        <p:spPr>
          <a:xfrm>
            <a:off x="483478" y="1074800"/>
            <a:ext cx="4271292" cy="3181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06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/>
          <p:nvPr/>
        </p:nvSpPr>
        <p:spPr>
          <a:xfrm>
            <a:off x="2712750" y="2129926"/>
            <a:ext cx="3325200" cy="1130100"/>
          </a:xfrm>
          <a:prstGeom prst="round2SameRect">
            <a:avLst>
              <a:gd name="adj1" fmla="val 0"/>
              <a:gd name="adj2" fmla="val 1942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43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Preprocessing Data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2712741" y="1826425"/>
            <a:ext cx="33252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5756003" y="1907194"/>
            <a:ext cx="132600" cy="132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5534874" y="1907194"/>
            <a:ext cx="132600" cy="132600"/>
          </a:xfrm>
          <a:prstGeom prst="ellipse">
            <a:avLst/>
          </a:prstGeom>
          <a:solidFill>
            <a:srgbClr val="00A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5214607" y="2265687"/>
            <a:ext cx="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4">
            <a:alphaModFix/>
          </a:blip>
          <a:srcRect l="-2087" t="-3902" r="28595" b="-3912"/>
          <a:stretch/>
        </p:blipFill>
        <p:spPr>
          <a:xfrm>
            <a:off x="5534875" y="2974146"/>
            <a:ext cx="413400" cy="5016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4">
            <a:alphaModFix/>
          </a:blip>
          <a:srcRect l="-2087" t="-3902" r="28595" b="-3912"/>
          <a:stretch/>
        </p:blipFill>
        <p:spPr>
          <a:xfrm>
            <a:off x="5851809" y="2188769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4">
            <a:alphaModFix/>
          </a:blip>
          <a:srcRect l="-2087" t="-3902" r="28595" b="-3912"/>
          <a:stretch/>
        </p:blipFill>
        <p:spPr>
          <a:xfrm>
            <a:off x="2535248" y="2135037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9"/>
          <p:cNvCxnSpPr/>
          <p:nvPr/>
        </p:nvCxnSpPr>
        <p:spPr>
          <a:xfrm rot="10800000">
            <a:off x="4445875" y="427150"/>
            <a:ext cx="3112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9"/>
          <p:cNvSpPr txBox="1"/>
          <p:nvPr/>
        </p:nvSpPr>
        <p:spPr>
          <a:xfrm>
            <a:off x="2712750" y="2247450"/>
            <a:ext cx="33252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81589F"/>
                </a:solidFill>
                <a:latin typeface="Montserrat"/>
                <a:ea typeface="Montserrat"/>
                <a:cs typeface="Montserrat"/>
                <a:sym typeface="Montserrat"/>
              </a:rPr>
              <a:t>Preprocessing Data</a:t>
            </a:r>
            <a:endParaRPr sz="1600" b="1" i="0" u="none" strike="noStrike" cap="none" dirty="0">
              <a:solidFill>
                <a:srgbClr val="81589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8633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04dd36a30_0_2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Pre-processing</a:t>
            </a:r>
            <a:endParaRPr lang="en-US" sz="1600" b="0" i="0" u="none" strike="noStrike" cap="none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g2f04dd36a30_0_209"/>
          <p:cNvSpPr txBox="1">
            <a:spLocks noGrp="1"/>
          </p:cNvSpPr>
          <p:nvPr>
            <p:ph type="title" idx="2"/>
          </p:nvPr>
        </p:nvSpPr>
        <p:spPr>
          <a:xfrm>
            <a:off x="311700" y="4579675"/>
            <a:ext cx="426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dirty="0"/>
              <a:t>Preprocessing Data</a:t>
            </a:r>
            <a:endParaRPr dirty="0"/>
          </a:p>
        </p:txBody>
      </p:sp>
      <p:sp>
        <p:nvSpPr>
          <p:cNvPr id="125" name="Google Shape;125;g2f04dd36a30_0_209"/>
          <p:cNvSpPr txBox="1"/>
          <p:nvPr/>
        </p:nvSpPr>
        <p:spPr>
          <a:xfrm>
            <a:off x="4297650" y="46692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fld>
            <a:endParaRPr sz="1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FB0B3-968F-40E4-88A6-AF08FE847934}"/>
              </a:ext>
            </a:extLst>
          </p:cNvPr>
          <p:cNvSpPr txBox="1"/>
          <p:nvPr/>
        </p:nvSpPr>
        <p:spPr>
          <a:xfrm>
            <a:off x="333300" y="1211100"/>
            <a:ext cx="1524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b="1" dirty="0">
                <a:solidFill>
                  <a:srgbClr val="292929"/>
                </a:solidFill>
                <a:latin typeface="Montserrat"/>
                <a:sym typeface="Montserrat"/>
              </a:rPr>
              <a:t>M</a:t>
            </a:r>
            <a:r>
              <a:rPr lang="en-ID" b="1" dirty="0" err="1">
                <a:solidFill>
                  <a:srgbClr val="292929"/>
                </a:solidFill>
                <a:latin typeface="Montserrat"/>
                <a:sym typeface="Montserrat"/>
              </a:rPr>
              <a:t>issing</a:t>
            </a:r>
            <a:r>
              <a:rPr lang="en-ID" b="1" dirty="0">
                <a:solidFill>
                  <a:srgbClr val="292929"/>
                </a:solidFill>
                <a:latin typeface="Montserrat"/>
                <a:sym typeface="Montserrat"/>
              </a:rPr>
              <a:t> value</a:t>
            </a:r>
            <a:endParaRPr lang="en" b="1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8121EE-98C4-452B-BCA2-0306EBE3D982}"/>
              </a:ext>
            </a:extLst>
          </p:cNvPr>
          <p:cNvSpPr txBox="1"/>
          <p:nvPr/>
        </p:nvSpPr>
        <p:spPr>
          <a:xfrm>
            <a:off x="333300" y="1488729"/>
            <a:ext cx="2057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T</a:t>
            </a:r>
            <a:r>
              <a:rPr lang="en-ID" sz="1200" dirty="0" err="1">
                <a:solidFill>
                  <a:srgbClr val="292929"/>
                </a:solidFill>
                <a:latin typeface="Montserrat"/>
                <a:sym typeface="Montserrat"/>
              </a:rPr>
              <a:t>idak</a:t>
            </a:r>
            <a:r>
              <a:rPr lang="en-ID" sz="1200" dirty="0">
                <a:solidFill>
                  <a:srgbClr val="292929"/>
                </a:solidFill>
                <a:latin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292929"/>
                </a:solidFill>
                <a:latin typeface="Montserrat"/>
                <a:sym typeface="Montserrat"/>
              </a:rPr>
              <a:t>ada</a:t>
            </a:r>
            <a:r>
              <a:rPr lang="en-ID" sz="1200" dirty="0">
                <a:solidFill>
                  <a:srgbClr val="292929"/>
                </a:solidFill>
                <a:latin typeface="Montserrat"/>
                <a:sym typeface="Montserrat"/>
              </a:rPr>
              <a:t> missing value</a:t>
            </a:r>
            <a:endParaRPr lang="en" sz="1200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EDBA2F-1523-4956-BBFC-79DDFD1B1118}"/>
              </a:ext>
            </a:extLst>
          </p:cNvPr>
          <p:cNvSpPr txBox="1"/>
          <p:nvPr/>
        </p:nvSpPr>
        <p:spPr>
          <a:xfrm>
            <a:off x="331200" y="1992155"/>
            <a:ext cx="2625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b="1" dirty="0">
                <a:solidFill>
                  <a:srgbClr val="292929"/>
                </a:solidFill>
                <a:latin typeface="Montserrat"/>
                <a:sym typeface="Montserrat"/>
              </a:rPr>
              <a:t>Removing duplicate data</a:t>
            </a:r>
            <a:endParaRPr lang="en" b="1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FF47A-67A2-4054-81FE-D7252979B54E}"/>
              </a:ext>
            </a:extLst>
          </p:cNvPr>
          <p:cNvSpPr txBox="1"/>
          <p:nvPr/>
        </p:nvSpPr>
        <p:spPr>
          <a:xfrm>
            <a:off x="331200" y="2258589"/>
            <a:ext cx="2057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Ada 67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duplikasi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data</a:t>
            </a:r>
            <a:endParaRPr lang="en" sz="1200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B071A1-CDCA-46F6-A2E7-9A3022DA6146}"/>
              </a:ext>
            </a:extLst>
          </p:cNvPr>
          <p:cNvSpPr txBox="1"/>
          <p:nvPr/>
        </p:nvSpPr>
        <p:spPr>
          <a:xfrm>
            <a:off x="316800" y="2804478"/>
            <a:ext cx="2625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b="1" dirty="0">
                <a:solidFill>
                  <a:srgbClr val="292929"/>
                </a:solidFill>
                <a:latin typeface="Montserrat"/>
                <a:sym typeface="Montserrat"/>
              </a:rPr>
              <a:t>Standardization data</a:t>
            </a:r>
            <a:endParaRPr lang="en" b="1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F6F29-1EB2-4041-8A52-1A6163560F28}"/>
              </a:ext>
            </a:extLst>
          </p:cNvPr>
          <p:cNvSpPr txBox="1"/>
          <p:nvPr/>
        </p:nvSpPr>
        <p:spPr>
          <a:xfrm>
            <a:off x="316800" y="3070912"/>
            <a:ext cx="3115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Mengubah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kata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menjadi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bentuk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baku</a:t>
            </a:r>
            <a:endParaRPr lang="en-US" sz="1200" dirty="0">
              <a:solidFill>
                <a:srgbClr val="292929"/>
              </a:solidFill>
              <a:latin typeface="Montserrat"/>
              <a:sym typeface="Montserrat"/>
            </a:endParaRPr>
          </a:p>
          <a:p>
            <a:pPr>
              <a:buSzPts val="1100"/>
            </a:pP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Contoh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: “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tdk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” 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“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tidak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”</a:t>
            </a:r>
            <a:endParaRPr lang="en" sz="1200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F2DE6C-6F7C-4520-B462-2A465DEF80BE}"/>
              </a:ext>
            </a:extLst>
          </p:cNvPr>
          <p:cNvSpPr txBox="1"/>
          <p:nvPr/>
        </p:nvSpPr>
        <p:spPr>
          <a:xfrm>
            <a:off x="311700" y="3564017"/>
            <a:ext cx="2625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b="1" dirty="0">
                <a:solidFill>
                  <a:srgbClr val="292929"/>
                </a:solidFill>
                <a:latin typeface="Montserrat"/>
                <a:sym typeface="Montserrat"/>
              </a:rPr>
              <a:t>Lowercase data</a:t>
            </a:r>
            <a:endParaRPr lang="en" b="1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2DB5DA-A539-427B-8CEE-A270201AC247}"/>
              </a:ext>
            </a:extLst>
          </p:cNvPr>
          <p:cNvSpPr txBox="1"/>
          <p:nvPr/>
        </p:nvSpPr>
        <p:spPr>
          <a:xfrm>
            <a:off x="311700" y="3830451"/>
            <a:ext cx="4181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ID" sz="1200" dirty="0">
                <a:solidFill>
                  <a:srgbClr val="292929"/>
                </a:solidFill>
                <a:latin typeface="Montserrat"/>
                <a:sym typeface="Montserrat"/>
              </a:rPr>
              <a:t>M</a:t>
            </a:r>
            <a:r>
              <a:rPr lang="en" sz="1200" dirty="0">
                <a:solidFill>
                  <a:srgbClr val="292929"/>
                </a:solidFill>
                <a:latin typeface="Montserrat"/>
                <a:sym typeface="Montserrat"/>
              </a:rPr>
              <a:t>engubah semua huruf menjadi huruf non kapital</a:t>
            </a:r>
          </a:p>
          <a:p>
            <a:pPr>
              <a:buSzPts val="1100"/>
            </a:pPr>
            <a:r>
              <a:rPr lang="en" sz="1200" dirty="0">
                <a:solidFill>
                  <a:srgbClr val="292929"/>
                </a:solidFill>
                <a:latin typeface="Montserrat"/>
                <a:sym typeface="Montserrat"/>
              </a:rPr>
              <a:t>Contoh: “Saya mau makan” </a:t>
            </a:r>
            <a:r>
              <a:rPr lang="en" sz="1200" dirty="0">
                <a:solidFill>
                  <a:srgbClr val="292929"/>
                </a:solidFill>
                <a:latin typeface="Montserrat"/>
                <a:sym typeface="Wingdings" panose="05000000000000000000" pitchFamily="2" charset="2"/>
              </a:rPr>
              <a:t> “saya mau makan”</a:t>
            </a:r>
            <a:endParaRPr lang="en" sz="1200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293852-025F-4CAF-9520-76722A8A37BD}"/>
              </a:ext>
            </a:extLst>
          </p:cNvPr>
          <p:cNvSpPr txBox="1"/>
          <p:nvPr/>
        </p:nvSpPr>
        <p:spPr>
          <a:xfrm>
            <a:off x="4600800" y="1211100"/>
            <a:ext cx="2340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b="1" dirty="0">
                <a:solidFill>
                  <a:srgbClr val="292929"/>
                </a:solidFill>
                <a:latin typeface="Montserrat"/>
                <a:sym typeface="Montserrat"/>
              </a:rPr>
              <a:t>Removing HTML Tags</a:t>
            </a:r>
            <a:endParaRPr lang="en" b="1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0E53C3-1A89-4693-80B4-5876E7C49183}"/>
              </a:ext>
            </a:extLst>
          </p:cNvPr>
          <p:cNvSpPr txBox="1"/>
          <p:nvPr/>
        </p:nvSpPr>
        <p:spPr>
          <a:xfrm>
            <a:off x="4600800" y="1488729"/>
            <a:ext cx="241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Menghapus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html tags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Contoh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: &lt; p &gt;, &lt; /p &gt;</a:t>
            </a:r>
            <a:endParaRPr lang="en" sz="1200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112F6E-F51E-43A7-A990-7D4E5DD107CE}"/>
              </a:ext>
            </a:extLst>
          </p:cNvPr>
          <p:cNvSpPr txBox="1"/>
          <p:nvPr/>
        </p:nvSpPr>
        <p:spPr>
          <a:xfrm>
            <a:off x="4600800" y="1992155"/>
            <a:ext cx="2625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b="1" dirty="0">
                <a:solidFill>
                  <a:srgbClr val="292929"/>
                </a:solidFill>
                <a:latin typeface="Montserrat"/>
                <a:sym typeface="Montserrat"/>
              </a:rPr>
              <a:t>Removing emoji</a:t>
            </a:r>
            <a:endParaRPr lang="en" b="1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07FE6-AB06-4CC3-B045-A48C65F58B92}"/>
              </a:ext>
            </a:extLst>
          </p:cNvPr>
          <p:cNvSpPr txBox="1"/>
          <p:nvPr/>
        </p:nvSpPr>
        <p:spPr>
          <a:xfrm>
            <a:off x="4600800" y="2258589"/>
            <a:ext cx="2057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Menghapus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emoji</a:t>
            </a:r>
          </a:p>
          <a:p>
            <a:pPr>
              <a:buSzPts val="1100"/>
            </a:pP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Contoh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: 🥰, 🤗</a:t>
            </a:r>
            <a:endParaRPr lang="en" sz="1200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6249EB-A052-4774-8115-19EF7BB9024F}"/>
              </a:ext>
            </a:extLst>
          </p:cNvPr>
          <p:cNvSpPr txBox="1"/>
          <p:nvPr/>
        </p:nvSpPr>
        <p:spPr>
          <a:xfrm>
            <a:off x="4600800" y="2803725"/>
            <a:ext cx="2625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b="1" dirty="0">
                <a:solidFill>
                  <a:srgbClr val="292929"/>
                </a:solidFill>
                <a:latin typeface="Montserrat"/>
                <a:sym typeface="Montserrat"/>
              </a:rPr>
              <a:t>Removing username</a:t>
            </a:r>
            <a:endParaRPr lang="en" b="1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C070FD-CBD9-46A1-8C74-2C1DBE108AB8}"/>
              </a:ext>
            </a:extLst>
          </p:cNvPr>
          <p:cNvSpPr txBox="1"/>
          <p:nvPr/>
        </p:nvSpPr>
        <p:spPr>
          <a:xfrm>
            <a:off x="4600800" y="3070159"/>
            <a:ext cx="3115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Menghapus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username</a:t>
            </a:r>
          </a:p>
          <a:p>
            <a:pPr>
              <a:buSzPts val="1100"/>
            </a:pP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Contoh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:  @kelompok4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F3942D-04F0-445C-A054-764E16D89A4E}"/>
              </a:ext>
            </a:extLst>
          </p:cNvPr>
          <p:cNvSpPr txBox="1"/>
          <p:nvPr/>
        </p:nvSpPr>
        <p:spPr>
          <a:xfrm>
            <a:off x="4600800" y="3564017"/>
            <a:ext cx="2625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b="1" dirty="0">
                <a:solidFill>
                  <a:srgbClr val="292929"/>
                </a:solidFill>
                <a:latin typeface="Montserrat"/>
                <a:sym typeface="Montserrat"/>
              </a:rPr>
              <a:t>Removing </a:t>
            </a:r>
            <a:r>
              <a:rPr lang="en-US" b="1" dirty="0" err="1">
                <a:solidFill>
                  <a:srgbClr val="292929"/>
                </a:solidFill>
                <a:latin typeface="Montserrat"/>
                <a:sym typeface="Montserrat"/>
              </a:rPr>
              <a:t>hastags</a:t>
            </a:r>
            <a:endParaRPr lang="en" b="1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EB6149-0E09-43EB-B396-F481F40499D5}"/>
              </a:ext>
            </a:extLst>
          </p:cNvPr>
          <p:cNvSpPr txBox="1"/>
          <p:nvPr/>
        </p:nvSpPr>
        <p:spPr>
          <a:xfrm>
            <a:off x="4600800" y="3830451"/>
            <a:ext cx="4397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ID" sz="1200" dirty="0">
                <a:solidFill>
                  <a:srgbClr val="292929"/>
                </a:solidFill>
                <a:latin typeface="Montserrat"/>
                <a:sym typeface="Montserrat"/>
              </a:rPr>
              <a:t>M</a:t>
            </a:r>
            <a:r>
              <a:rPr lang="en" sz="1200" dirty="0">
                <a:solidFill>
                  <a:srgbClr val="292929"/>
                </a:solidFill>
                <a:latin typeface="Montserrat"/>
                <a:sym typeface="Montserrat"/>
              </a:rPr>
              <a:t>engubah semua huruf menjadi huruf non kapital</a:t>
            </a:r>
          </a:p>
          <a:p>
            <a:pPr>
              <a:buSzPts val="1100"/>
            </a:pPr>
            <a:r>
              <a:rPr lang="en" sz="1200" dirty="0">
                <a:solidFill>
                  <a:srgbClr val="292929"/>
                </a:solidFill>
                <a:latin typeface="Montserrat"/>
                <a:sym typeface="Montserrat"/>
              </a:rPr>
              <a:t>Contoh: #binaracademy, #kelompok4</a:t>
            </a:r>
          </a:p>
        </p:txBody>
      </p:sp>
    </p:spTree>
    <p:extLst>
      <p:ext uri="{BB962C8B-B14F-4D97-AF65-F5344CB8AC3E}">
        <p14:creationId xmlns:p14="http://schemas.microsoft.com/office/powerpoint/2010/main" val="220981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04dd36a30_0_2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Pre-processing</a:t>
            </a:r>
            <a:endParaRPr lang="en-US" sz="1600" b="0" i="0" u="none" strike="noStrike" cap="none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g2f04dd36a30_0_209"/>
          <p:cNvSpPr txBox="1">
            <a:spLocks noGrp="1"/>
          </p:cNvSpPr>
          <p:nvPr>
            <p:ph type="title" idx="2"/>
          </p:nvPr>
        </p:nvSpPr>
        <p:spPr>
          <a:xfrm>
            <a:off x="311700" y="4579675"/>
            <a:ext cx="426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dirty="0"/>
              <a:t>Preprocessing Data</a:t>
            </a:r>
            <a:endParaRPr dirty="0"/>
          </a:p>
        </p:txBody>
      </p:sp>
      <p:sp>
        <p:nvSpPr>
          <p:cNvPr id="125" name="Google Shape;125;g2f04dd36a30_0_209"/>
          <p:cNvSpPr txBox="1"/>
          <p:nvPr/>
        </p:nvSpPr>
        <p:spPr>
          <a:xfrm>
            <a:off x="4297650" y="46692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fld>
            <a:endParaRPr sz="1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FB0B3-968F-40E4-88A6-AF08FE847934}"/>
              </a:ext>
            </a:extLst>
          </p:cNvPr>
          <p:cNvSpPr txBox="1"/>
          <p:nvPr/>
        </p:nvSpPr>
        <p:spPr>
          <a:xfrm>
            <a:off x="333300" y="1211100"/>
            <a:ext cx="1992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b="1" dirty="0">
                <a:solidFill>
                  <a:srgbClr val="292929"/>
                </a:solidFill>
                <a:latin typeface="Montserrat"/>
                <a:sym typeface="Montserrat"/>
              </a:rPr>
              <a:t>Removing URLs</a:t>
            </a:r>
            <a:endParaRPr lang="en" b="1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8121EE-98C4-452B-BCA2-0306EBE3D982}"/>
              </a:ext>
            </a:extLst>
          </p:cNvPr>
          <p:cNvSpPr txBox="1"/>
          <p:nvPr/>
        </p:nvSpPr>
        <p:spPr>
          <a:xfrm>
            <a:off x="333300" y="1488729"/>
            <a:ext cx="338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Menghapus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alamat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situs web</a:t>
            </a:r>
          </a:p>
          <a:p>
            <a:pPr>
              <a:buSzPts val="1100"/>
            </a:pP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Contoh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: https://www.binaracademy.com</a:t>
            </a:r>
            <a:endParaRPr lang="en" sz="1200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EDBA2F-1523-4956-BBFC-79DDFD1B1118}"/>
              </a:ext>
            </a:extLst>
          </p:cNvPr>
          <p:cNvSpPr txBox="1"/>
          <p:nvPr/>
        </p:nvSpPr>
        <p:spPr>
          <a:xfrm>
            <a:off x="331200" y="1992155"/>
            <a:ext cx="2625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b="1" dirty="0">
                <a:solidFill>
                  <a:srgbClr val="292929"/>
                </a:solidFill>
                <a:latin typeface="Montserrat"/>
                <a:sym typeface="Montserrat"/>
              </a:rPr>
              <a:t>Removing punctuations</a:t>
            </a:r>
            <a:endParaRPr lang="en" b="1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FF47A-67A2-4054-81FE-D7252979B54E}"/>
              </a:ext>
            </a:extLst>
          </p:cNvPr>
          <p:cNvSpPr txBox="1"/>
          <p:nvPr/>
        </p:nvSpPr>
        <p:spPr>
          <a:xfrm>
            <a:off x="331200" y="2258589"/>
            <a:ext cx="2057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Menghapus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tanda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baca</a:t>
            </a:r>
            <a:endParaRPr lang="en-US" sz="1200" dirty="0">
              <a:solidFill>
                <a:srgbClr val="292929"/>
              </a:solidFill>
              <a:latin typeface="Montserrat"/>
              <a:sym typeface="Montserrat"/>
            </a:endParaRPr>
          </a:p>
          <a:p>
            <a:pPr>
              <a:buSzPts val="1100"/>
            </a:pP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Contoh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: ,, !, ?, /</a:t>
            </a:r>
            <a:endParaRPr lang="en" sz="1200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B071A1-CDCA-46F6-A2E7-9A3022DA6146}"/>
              </a:ext>
            </a:extLst>
          </p:cNvPr>
          <p:cNvSpPr txBox="1"/>
          <p:nvPr/>
        </p:nvSpPr>
        <p:spPr>
          <a:xfrm>
            <a:off x="316800" y="2804478"/>
            <a:ext cx="2625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b="1" dirty="0">
                <a:solidFill>
                  <a:srgbClr val="292929"/>
                </a:solidFill>
                <a:latin typeface="Montserrat"/>
                <a:sym typeface="Montserrat"/>
              </a:rPr>
              <a:t>Removing numbers</a:t>
            </a:r>
            <a:endParaRPr lang="en" b="1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F6F29-1EB2-4041-8A52-1A6163560F28}"/>
              </a:ext>
            </a:extLst>
          </p:cNvPr>
          <p:cNvSpPr txBox="1"/>
          <p:nvPr/>
        </p:nvSpPr>
        <p:spPr>
          <a:xfrm>
            <a:off x="316800" y="3070912"/>
            <a:ext cx="3115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Menghapus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angka</a:t>
            </a:r>
            <a:endParaRPr lang="en-US" sz="1200" dirty="0">
              <a:solidFill>
                <a:srgbClr val="292929"/>
              </a:solidFill>
              <a:latin typeface="Montserrat"/>
              <a:sym typeface="Montserrat"/>
            </a:endParaRPr>
          </a:p>
          <a:p>
            <a:pPr>
              <a:buSzPts val="1100"/>
            </a:pP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Contoh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: 1, 4, 14, 23, 99</a:t>
            </a:r>
            <a:endParaRPr lang="en" sz="1200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F2DE6C-6F7C-4520-B462-2A465DEF80BE}"/>
              </a:ext>
            </a:extLst>
          </p:cNvPr>
          <p:cNvSpPr txBox="1"/>
          <p:nvPr/>
        </p:nvSpPr>
        <p:spPr>
          <a:xfrm>
            <a:off x="311700" y="3564017"/>
            <a:ext cx="3273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b="1" dirty="0">
                <a:solidFill>
                  <a:srgbClr val="292929"/>
                </a:solidFill>
                <a:latin typeface="Montserrat"/>
                <a:sym typeface="Montserrat"/>
              </a:rPr>
              <a:t>Removing repeated characters</a:t>
            </a:r>
            <a:endParaRPr lang="en" b="1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2DB5DA-A539-427B-8CEE-A270201AC247}"/>
              </a:ext>
            </a:extLst>
          </p:cNvPr>
          <p:cNvSpPr txBox="1"/>
          <p:nvPr/>
        </p:nvSpPr>
        <p:spPr>
          <a:xfrm>
            <a:off x="311700" y="3830451"/>
            <a:ext cx="4181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Menghapus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karakter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berulang</a:t>
            </a:r>
            <a:endParaRPr lang="en" sz="1200" dirty="0">
              <a:solidFill>
                <a:srgbClr val="292929"/>
              </a:solidFill>
              <a:latin typeface="Montserrat"/>
              <a:sym typeface="Montserrat"/>
            </a:endParaRPr>
          </a:p>
          <a:p>
            <a:pPr>
              <a:buSzPts val="1100"/>
            </a:pPr>
            <a:r>
              <a:rPr lang="en" sz="1200" dirty="0">
                <a:solidFill>
                  <a:srgbClr val="292929"/>
                </a:solidFill>
                <a:latin typeface="Montserrat"/>
                <a:sym typeface="Montserrat"/>
              </a:rPr>
              <a:t>Contoh: “tidaaak” </a:t>
            </a:r>
            <a:r>
              <a:rPr lang="en" sz="1200" dirty="0">
                <a:solidFill>
                  <a:srgbClr val="292929"/>
                </a:solidFill>
                <a:latin typeface="Montserrat"/>
                <a:sym typeface="Wingdings" panose="05000000000000000000" pitchFamily="2" charset="2"/>
              </a:rPr>
              <a:t> “tidak”</a:t>
            </a:r>
            <a:endParaRPr lang="en" sz="1200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293852-025F-4CAF-9520-76722A8A37BD}"/>
              </a:ext>
            </a:extLst>
          </p:cNvPr>
          <p:cNvSpPr txBox="1"/>
          <p:nvPr/>
        </p:nvSpPr>
        <p:spPr>
          <a:xfrm>
            <a:off x="4485600" y="1211100"/>
            <a:ext cx="2851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b="1" dirty="0">
                <a:solidFill>
                  <a:srgbClr val="292929"/>
                </a:solidFill>
                <a:latin typeface="Montserrat"/>
                <a:sym typeface="Montserrat"/>
              </a:rPr>
              <a:t>Removing single character</a:t>
            </a:r>
            <a:endParaRPr lang="en" b="1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0E53C3-1A89-4693-80B4-5876E7C49183}"/>
              </a:ext>
            </a:extLst>
          </p:cNvPr>
          <p:cNvSpPr txBox="1"/>
          <p:nvPr/>
        </p:nvSpPr>
        <p:spPr>
          <a:xfrm>
            <a:off x="4485600" y="1488729"/>
            <a:ext cx="410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Menghapus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karakter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tunggal</a:t>
            </a:r>
            <a:endParaRPr lang="en-US" sz="1200" dirty="0">
              <a:solidFill>
                <a:srgbClr val="292929"/>
              </a:solidFill>
              <a:latin typeface="Montserrat"/>
              <a:sym typeface="Montserrat"/>
            </a:endParaRPr>
          </a:p>
          <a:p>
            <a:pPr>
              <a:buSzPts val="1100"/>
            </a:pP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Contoh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: “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ini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adalah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a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pensil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” 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Wingdings" panose="05000000000000000000" pitchFamily="2" charset="2"/>
              </a:rPr>
              <a:t> “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Wingdings" panose="05000000000000000000" pitchFamily="2" charset="2"/>
              </a:rPr>
              <a:t>ini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Wingdings" panose="05000000000000000000" pitchFamily="2" charset="2"/>
              </a:rPr>
              <a:t>adalah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Wingdings" panose="05000000000000000000" pitchFamily="2" charset="2"/>
              </a:rPr>
              <a:t>pensil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Wingdings" panose="05000000000000000000" pitchFamily="2" charset="2"/>
              </a:rPr>
              <a:t>”</a:t>
            </a:r>
            <a:endParaRPr lang="en" sz="1200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112F6E-F51E-43A7-A990-7D4E5DD107CE}"/>
              </a:ext>
            </a:extLst>
          </p:cNvPr>
          <p:cNvSpPr txBox="1"/>
          <p:nvPr/>
        </p:nvSpPr>
        <p:spPr>
          <a:xfrm>
            <a:off x="4485600" y="1992155"/>
            <a:ext cx="2625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b="1" dirty="0">
                <a:solidFill>
                  <a:srgbClr val="292929"/>
                </a:solidFill>
                <a:latin typeface="Montserrat"/>
                <a:sym typeface="Montserrat"/>
              </a:rPr>
              <a:t>Removing </a:t>
            </a:r>
            <a:r>
              <a:rPr lang="en-US" b="1" dirty="0" err="1">
                <a:solidFill>
                  <a:srgbClr val="292929"/>
                </a:solidFill>
                <a:latin typeface="Montserrat"/>
                <a:sym typeface="Montserrat"/>
              </a:rPr>
              <a:t>excees</a:t>
            </a:r>
            <a:r>
              <a:rPr lang="en-US" b="1" dirty="0">
                <a:solidFill>
                  <a:srgbClr val="292929"/>
                </a:solidFill>
                <a:latin typeface="Montserrat"/>
                <a:sym typeface="Montserrat"/>
              </a:rPr>
              <a:t> spaces</a:t>
            </a:r>
            <a:endParaRPr lang="en" b="1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07FE6-AB06-4CC3-B045-A48C65F58B92}"/>
              </a:ext>
            </a:extLst>
          </p:cNvPr>
          <p:cNvSpPr txBox="1"/>
          <p:nvPr/>
        </p:nvSpPr>
        <p:spPr>
          <a:xfrm>
            <a:off x="4485600" y="2258589"/>
            <a:ext cx="483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Menghapus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spasi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berlebih</a:t>
            </a:r>
            <a:endParaRPr lang="en-US" sz="1200" dirty="0">
              <a:solidFill>
                <a:srgbClr val="292929"/>
              </a:solidFill>
              <a:latin typeface="Montserrat"/>
              <a:sym typeface="Montserrat"/>
            </a:endParaRPr>
          </a:p>
          <a:p>
            <a:pPr>
              <a:buSzPts val="1100"/>
            </a:pP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Contoh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: “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aku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 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kelompok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 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Montserrat"/>
              </a:rPr>
              <a:t>empat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Montserrat"/>
              </a:rPr>
              <a:t>” 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Wingdings" panose="05000000000000000000" pitchFamily="2" charset="2"/>
              </a:rPr>
              <a:t> “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Wingdings" panose="05000000000000000000" pitchFamily="2" charset="2"/>
              </a:rPr>
              <a:t>aku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Wingdings" panose="05000000000000000000" pitchFamily="2" charset="2"/>
              </a:rPr>
              <a:t>kelompok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sym typeface="Wingdings" panose="05000000000000000000" pitchFamily="2" charset="2"/>
              </a:rPr>
              <a:t>empat</a:t>
            </a:r>
            <a:r>
              <a:rPr lang="en-US" sz="1200" dirty="0">
                <a:solidFill>
                  <a:srgbClr val="292929"/>
                </a:solidFill>
                <a:latin typeface="Montserrat"/>
                <a:sym typeface="Wingdings" panose="05000000000000000000" pitchFamily="2" charset="2"/>
              </a:rPr>
              <a:t>”</a:t>
            </a:r>
            <a:endParaRPr lang="en" sz="1200" dirty="0">
              <a:solidFill>
                <a:srgbClr val="292929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2592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f04dd36a30_0_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g2f04dd36a30_0_452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g2f04dd36a30_0_4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f04dd36a30_0_452"/>
          <p:cNvSpPr txBox="1"/>
          <p:nvPr/>
        </p:nvSpPr>
        <p:spPr>
          <a:xfrm>
            <a:off x="454375" y="1432275"/>
            <a:ext cx="4062300" cy="3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g2f04dd36a30_0_452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Feature Extraction</a:t>
            </a:r>
            <a:endParaRPr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F65541-38EE-47B4-934C-481C7110F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1"/>
          <a:stretch/>
        </p:blipFill>
        <p:spPr bwMode="auto">
          <a:xfrm>
            <a:off x="130738" y="836812"/>
            <a:ext cx="8843873" cy="390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56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/>
          <p:nvPr/>
        </p:nvSpPr>
        <p:spPr>
          <a:xfrm>
            <a:off x="2712750" y="2129926"/>
            <a:ext cx="3325200" cy="1130100"/>
          </a:xfrm>
          <a:prstGeom prst="round2SameRect">
            <a:avLst>
              <a:gd name="adj1" fmla="val 0"/>
              <a:gd name="adj2" fmla="val 1942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43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Build and Evaluation Model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2712741" y="1826425"/>
            <a:ext cx="33252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5756003" y="1907194"/>
            <a:ext cx="132600" cy="132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5534874" y="1907194"/>
            <a:ext cx="132600" cy="132600"/>
          </a:xfrm>
          <a:prstGeom prst="ellipse">
            <a:avLst/>
          </a:prstGeom>
          <a:solidFill>
            <a:srgbClr val="00A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5214607" y="2265687"/>
            <a:ext cx="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4">
            <a:alphaModFix/>
          </a:blip>
          <a:srcRect l="-2087" t="-3902" r="28595" b="-3912"/>
          <a:stretch/>
        </p:blipFill>
        <p:spPr>
          <a:xfrm>
            <a:off x="5534875" y="2974146"/>
            <a:ext cx="413400" cy="5016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4">
            <a:alphaModFix/>
          </a:blip>
          <a:srcRect l="-2087" t="-3902" r="28595" b="-3912"/>
          <a:stretch/>
        </p:blipFill>
        <p:spPr>
          <a:xfrm>
            <a:off x="5851809" y="2188769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4">
            <a:alphaModFix/>
          </a:blip>
          <a:srcRect l="-2087" t="-3902" r="28595" b="-3912"/>
          <a:stretch/>
        </p:blipFill>
        <p:spPr>
          <a:xfrm>
            <a:off x="2535248" y="2135037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9"/>
          <p:cNvCxnSpPr/>
          <p:nvPr/>
        </p:nvCxnSpPr>
        <p:spPr>
          <a:xfrm rot="10800000">
            <a:off x="4445875" y="427150"/>
            <a:ext cx="3112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9"/>
          <p:cNvSpPr txBox="1"/>
          <p:nvPr/>
        </p:nvSpPr>
        <p:spPr>
          <a:xfrm>
            <a:off x="2712750" y="2247450"/>
            <a:ext cx="33252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81589F"/>
                </a:solidFill>
                <a:latin typeface="Montserrat"/>
                <a:ea typeface="Montserrat"/>
                <a:cs typeface="Montserrat"/>
                <a:sym typeface="Montserrat"/>
              </a:rPr>
              <a:t>Build and Evaluation Model</a:t>
            </a:r>
            <a:endParaRPr sz="1600" b="1" i="0" u="none" strike="noStrike" cap="none" dirty="0">
              <a:solidFill>
                <a:srgbClr val="81589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1157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04dd36a30_0_2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Long Short Term Memory (LSTM)</a:t>
            </a:r>
            <a:endParaRPr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4" name="Google Shape;124;g2f04dd36a30_0_209"/>
          <p:cNvSpPr txBox="1">
            <a:spLocks noGrp="1"/>
          </p:cNvSpPr>
          <p:nvPr>
            <p:ph type="title" idx="2"/>
          </p:nvPr>
        </p:nvSpPr>
        <p:spPr>
          <a:xfrm>
            <a:off x="311700" y="4579675"/>
            <a:ext cx="426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dirty="0"/>
              <a:t>Build and Evaluation Model</a:t>
            </a:r>
            <a:endParaRPr dirty="0"/>
          </a:p>
        </p:txBody>
      </p:sp>
      <p:sp>
        <p:nvSpPr>
          <p:cNvPr id="125" name="Google Shape;125;g2f04dd36a30_0_209"/>
          <p:cNvSpPr txBox="1"/>
          <p:nvPr/>
        </p:nvSpPr>
        <p:spPr>
          <a:xfrm>
            <a:off x="4297650" y="46692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fld>
            <a:endParaRPr sz="1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g2f04dd36a30_0_209"/>
          <p:cNvPicPr preferRelativeResize="0"/>
          <p:nvPr/>
        </p:nvPicPr>
        <p:blipFill rotWithShape="1">
          <a:blip r:embed="rId3">
            <a:alphaModFix/>
          </a:blip>
          <a:srcRect l="12771" t="917" r="12412" b="48661"/>
          <a:stretch/>
        </p:blipFill>
        <p:spPr>
          <a:xfrm>
            <a:off x="241000" y="1268250"/>
            <a:ext cx="3301451" cy="33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0F7EE6-2CB5-4BF2-8EA1-8534D4171751}"/>
              </a:ext>
            </a:extLst>
          </p:cNvPr>
          <p:cNvSpPr txBox="1"/>
          <p:nvPr/>
        </p:nvSpPr>
        <p:spPr>
          <a:xfrm>
            <a:off x="4147200" y="1203362"/>
            <a:ext cx="4593600" cy="300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SzPts val="1100"/>
            </a:pPr>
            <a:r>
              <a:rPr lang="en-ID" sz="1500" b="1" dirty="0">
                <a:solidFill>
                  <a:schemeClr val="dk1"/>
                </a:solidFill>
                <a:latin typeface="Montserrat"/>
              </a:rPr>
              <a:t>LSTM (Long Short-Term Memory) </a:t>
            </a:r>
            <a:r>
              <a:rPr lang="en-ID" sz="1500" dirty="0" err="1">
                <a:solidFill>
                  <a:schemeClr val="dk1"/>
                </a:solidFill>
                <a:latin typeface="Montserrat"/>
              </a:rPr>
              <a:t>adalah</a:t>
            </a:r>
            <a:r>
              <a:rPr lang="en-ID" sz="15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Montserrat"/>
              </a:rPr>
              <a:t>jenis</a:t>
            </a:r>
            <a:r>
              <a:rPr lang="en-ID" sz="15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Montserrat"/>
              </a:rPr>
              <a:t>jaringan</a:t>
            </a:r>
            <a:r>
              <a:rPr lang="en-ID" sz="15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Montserrat"/>
              </a:rPr>
              <a:t>syaraf</a:t>
            </a:r>
            <a:r>
              <a:rPr lang="en-ID" sz="15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Montserrat"/>
              </a:rPr>
              <a:t>tiruan</a:t>
            </a:r>
            <a:r>
              <a:rPr lang="en-ID" sz="1500" dirty="0">
                <a:solidFill>
                  <a:schemeClr val="dk1"/>
                </a:solidFill>
                <a:latin typeface="Montserrat"/>
              </a:rPr>
              <a:t> yang </a:t>
            </a:r>
            <a:r>
              <a:rPr lang="en-ID" sz="1500" dirty="0" err="1">
                <a:solidFill>
                  <a:schemeClr val="dk1"/>
                </a:solidFill>
                <a:latin typeface="Montserrat"/>
              </a:rPr>
              <a:t>dirancang</a:t>
            </a:r>
            <a:r>
              <a:rPr lang="en-ID" sz="15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Montserrat"/>
              </a:rPr>
              <a:t>untuk</a:t>
            </a:r>
            <a:r>
              <a:rPr lang="en-ID" sz="15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Montserrat"/>
              </a:rPr>
              <a:t>memproses</a:t>
            </a:r>
            <a:r>
              <a:rPr lang="en-ID" sz="1500" dirty="0">
                <a:solidFill>
                  <a:schemeClr val="dk1"/>
                </a:solidFill>
                <a:latin typeface="Montserrat"/>
              </a:rPr>
              <a:t> data </a:t>
            </a:r>
            <a:r>
              <a:rPr lang="en-ID" sz="1500" dirty="0" err="1">
                <a:solidFill>
                  <a:schemeClr val="dk1"/>
                </a:solidFill>
                <a:latin typeface="Montserrat"/>
              </a:rPr>
              <a:t>dalam</a:t>
            </a:r>
            <a:r>
              <a:rPr lang="en-ID" sz="15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Montserrat"/>
              </a:rPr>
              <a:t>bentuk</a:t>
            </a:r>
            <a:r>
              <a:rPr lang="en-ID" sz="15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Montserrat"/>
              </a:rPr>
              <a:t>urutan</a:t>
            </a:r>
            <a:r>
              <a:rPr lang="en-ID" sz="1500" dirty="0">
                <a:solidFill>
                  <a:schemeClr val="dk1"/>
                </a:solidFill>
                <a:latin typeface="Montserrat"/>
              </a:rPr>
              <a:t>, </a:t>
            </a:r>
            <a:r>
              <a:rPr lang="en-ID" sz="1500" dirty="0" err="1">
                <a:solidFill>
                  <a:schemeClr val="dk1"/>
                </a:solidFill>
                <a:latin typeface="Montserrat"/>
              </a:rPr>
              <a:t>seperti</a:t>
            </a:r>
            <a:r>
              <a:rPr lang="en-ID" sz="15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Montserrat"/>
              </a:rPr>
              <a:t>teks</a:t>
            </a:r>
            <a:r>
              <a:rPr lang="en-ID" sz="15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Montserrat"/>
              </a:rPr>
              <a:t>atau</a:t>
            </a:r>
            <a:r>
              <a:rPr lang="en-ID" sz="1500" dirty="0">
                <a:solidFill>
                  <a:schemeClr val="dk1"/>
                </a:solidFill>
                <a:latin typeface="Montserrat"/>
              </a:rPr>
              <a:t> data </a:t>
            </a:r>
            <a:r>
              <a:rPr lang="en-ID" sz="1500" dirty="0" err="1">
                <a:solidFill>
                  <a:schemeClr val="dk1"/>
                </a:solidFill>
                <a:latin typeface="Montserrat"/>
              </a:rPr>
              <a:t>waktu</a:t>
            </a:r>
            <a:r>
              <a:rPr lang="en-ID" sz="1500" dirty="0">
                <a:solidFill>
                  <a:schemeClr val="dk1"/>
                </a:solidFill>
                <a:latin typeface="Montserrat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buSzPts val="1100"/>
            </a:pPr>
            <a:endParaRPr lang="en-ID" sz="100" dirty="0">
              <a:solidFill>
                <a:schemeClr val="dk1"/>
              </a:solidFill>
              <a:latin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 yang </a:t>
            </a:r>
            <a:r>
              <a:rPr lang="en-ID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digunakan</a:t>
            </a:r>
            <a:r>
              <a:rPr lang="en-ID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pada model LSTM</a:t>
            </a:r>
            <a:br>
              <a:rPr lang="en-ID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Solver = Adam</a:t>
            </a:r>
            <a:b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Units = 128</a:t>
            </a:r>
            <a:b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 features = 16525</a:t>
            </a:r>
            <a:b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 </a:t>
            </a:r>
            <a:r>
              <a:rPr lang="en-ID" sz="15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len</a:t>
            </a:r>
            <a: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85</a:t>
            </a:r>
            <a:b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Epoch = 10</a:t>
            </a:r>
          </a:p>
        </p:txBody>
      </p:sp>
    </p:spTree>
    <p:extLst>
      <p:ext uri="{BB962C8B-B14F-4D97-AF65-F5344CB8AC3E}">
        <p14:creationId xmlns:p14="http://schemas.microsoft.com/office/powerpoint/2010/main" val="46947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04dd36a30_0_2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Long Short Term Memory (LSTM)</a:t>
            </a:r>
            <a:endParaRPr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4" name="Google Shape;124;g2f04dd36a30_0_209"/>
          <p:cNvSpPr txBox="1">
            <a:spLocks noGrp="1"/>
          </p:cNvSpPr>
          <p:nvPr>
            <p:ph type="title" idx="2"/>
          </p:nvPr>
        </p:nvSpPr>
        <p:spPr>
          <a:xfrm>
            <a:off x="311700" y="4579675"/>
            <a:ext cx="426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ID" dirty="0"/>
              <a:t>Build and Evaluation Model</a:t>
            </a:r>
          </a:p>
        </p:txBody>
      </p:sp>
      <p:sp>
        <p:nvSpPr>
          <p:cNvPr id="125" name="Google Shape;125;g2f04dd36a30_0_209"/>
          <p:cNvSpPr txBox="1"/>
          <p:nvPr/>
        </p:nvSpPr>
        <p:spPr>
          <a:xfrm>
            <a:off x="4297650" y="46692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17</a:t>
            </a:fld>
            <a:endParaRPr sz="1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0B66F-F688-4083-A231-37D19779B9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1600" y="926616"/>
            <a:ext cx="7970400" cy="36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58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04dd36a30_0_2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Long Short Term Memory (LSTM)</a:t>
            </a:r>
            <a:endParaRPr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4" name="Google Shape;124;g2f04dd36a30_0_209"/>
          <p:cNvSpPr txBox="1">
            <a:spLocks noGrp="1"/>
          </p:cNvSpPr>
          <p:nvPr>
            <p:ph type="title" idx="2"/>
          </p:nvPr>
        </p:nvSpPr>
        <p:spPr>
          <a:xfrm>
            <a:off x="311700" y="4579675"/>
            <a:ext cx="426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ID" dirty="0"/>
              <a:t>Build and Evaluation Model</a:t>
            </a:r>
          </a:p>
        </p:txBody>
      </p:sp>
      <p:sp>
        <p:nvSpPr>
          <p:cNvPr id="125" name="Google Shape;125;g2f04dd36a30_0_209"/>
          <p:cNvSpPr txBox="1"/>
          <p:nvPr/>
        </p:nvSpPr>
        <p:spPr>
          <a:xfrm>
            <a:off x="4297650" y="46692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18</a:t>
            </a:fld>
            <a:endParaRPr sz="1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79D4B2-A563-46D9-BB00-2B5BFBDD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319403"/>
              </p:ext>
            </p:extLst>
          </p:nvPr>
        </p:nvGraphicFramePr>
        <p:xfrm>
          <a:off x="1524000" y="1107275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907043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231284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24431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532813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8639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Recall</a:t>
                      </a: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F1-Score</a:t>
                      </a: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Support</a:t>
                      </a: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94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Negative</a:t>
                      </a: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0.79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0.80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0.80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650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1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Neutral</a:t>
                      </a: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0.82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0.69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0.75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223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8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Positive</a:t>
                      </a: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0.89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0.91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0.90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1314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77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68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Accuracy</a:t>
                      </a: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0.85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2187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32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Macro avg</a:t>
                      </a: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0.83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0.80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0.81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2187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9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Weighted avg</a:t>
                      </a: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0.85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0.85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0.85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2187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215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588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04dd36a30_0_2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Neural Network</a:t>
            </a:r>
            <a:endParaRPr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4" name="Google Shape;124;g2f04dd36a30_0_209"/>
          <p:cNvSpPr txBox="1">
            <a:spLocks noGrp="1"/>
          </p:cNvSpPr>
          <p:nvPr>
            <p:ph type="title" idx="2"/>
          </p:nvPr>
        </p:nvSpPr>
        <p:spPr>
          <a:xfrm>
            <a:off x="311700" y="4579675"/>
            <a:ext cx="426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ID" dirty="0"/>
              <a:t>Build and Evaluation Model</a:t>
            </a:r>
          </a:p>
        </p:txBody>
      </p:sp>
      <p:sp>
        <p:nvSpPr>
          <p:cNvPr id="125" name="Google Shape;125;g2f04dd36a30_0_209"/>
          <p:cNvSpPr txBox="1"/>
          <p:nvPr/>
        </p:nvSpPr>
        <p:spPr>
          <a:xfrm>
            <a:off x="4297650" y="46692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19</a:t>
            </a:fld>
            <a:endParaRPr sz="1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g2f04dd36a30_0_209"/>
          <p:cNvPicPr preferRelativeResize="0"/>
          <p:nvPr/>
        </p:nvPicPr>
        <p:blipFill rotWithShape="1">
          <a:blip r:embed="rId3">
            <a:alphaModFix/>
          </a:blip>
          <a:srcRect l="12771" t="917" r="12412" b="48661"/>
          <a:stretch/>
        </p:blipFill>
        <p:spPr>
          <a:xfrm>
            <a:off x="241000" y="1268250"/>
            <a:ext cx="3301451" cy="33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1D81D2-7423-405C-8376-9A4F52092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2700" y="1035600"/>
            <a:ext cx="7362225" cy="3526525"/>
          </a:xfrm>
          <a:prstGeom prst="rect">
            <a:avLst/>
          </a:prstGeom>
        </p:spPr>
      </p:pic>
      <p:sp>
        <p:nvSpPr>
          <p:cNvPr id="9" name="Google Shape;137;g2f04dd36a30_0_452">
            <a:extLst>
              <a:ext uri="{FF2B5EF4-FFF2-40B4-BE49-F238E27FC236}">
                <a16:creationId xmlns:a16="http://schemas.microsoft.com/office/drawing/2014/main" id="{505210EC-6D72-41BB-8F07-7B7458A9F6D8}"/>
              </a:ext>
            </a:extLst>
          </p:cNvPr>
          <p:cNvSpPr txBox="1"/>
          <p:nvPr/>
        </p:nvSpPr>
        <p:spPr>
          <a:xfrm>
            <a:off x="6184800" y="1959075"/>
            <a:ext cx="2959200" cy="122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 yang </a:t>
            </a:r>
            <a:r>
              <a:rPr lang="en-ID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digunakan</a:t>
            </a:r>
            <a:r>
              <a:rPr lang="en-ID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pada model Neural Network</a:t>
            </a:r>
            <a:endParaRPr lang="en-ID" sz="1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Solver = Adam</a:t>
            </a:r>
            <a:b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Batch size = 64</a:t>
            </a:r>
            <a:b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 features = 16525</a:t>
            </a:r>
            <a:b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 iterations = 100</a:t>
            </a:r>
            <a:b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state = 42</a:t>
            </a:r>
          </a:p>
        </p:txBody>
      </p:sp>
    </p:spTree>
    <p:extLst>
      <p:ext uri="{BB962C8B-B14F-4D97-AF65-F5344CB8AC3E}">
        <p14:creationId xmlns:p14="http://schemas.microsoft.com/office/powerpoint/2010/main" val="263588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3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 txBox="1"/>
          <p:nvPr/>
        </p:nvSpPr>
        <p:spPr>
          <a:xfrm>
            <a:off x="539450" y="1035850"/>
            <a:ext cx="52914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Media </a:t>
            </a:r>
            <a:r>
              <a:rPr lang="en-US" sz="18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Sosial</a:t>
            </a:r>
            <a:endParaRPr sz="18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300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era digital </a:t>
            </a:r>
            <a:r>
              <a:rPr lang="en-ID" sz="1300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saat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300" b="1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media </a:t>
            </a:r>
            <a:r>
              <a:rPr lang="en-ID" sz="1300" b="1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sosial</a:t>
            </a:r>
            <a:r>
              <a:rPr lang="en-ID" sz="1300" b="1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telah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menjadi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platform </a:t>
            </a:r>
            <a:r>
              <a:rPr lang="en-ID" sz="1300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utama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bagi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individu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mengekspresikan</a:t>
            </a:r>
            <a:r>
              <a:rPr lang="en-ID" sz="1300" b="1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pendapat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300" b="1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berbagi</a:t>
            </a:r>
            <a:r>
              <a:rPr lang="en-ID" sz="1300" b="1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pengalaman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dan </a:t>
            </a:r>
            <a:r>
              <a:rPr lang="en-ID" sz="1300" b="1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berinteraksi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orang lain.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300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Setiap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hari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300" b="1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jutaan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komentar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300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ulasan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dihasilkan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en-ID" sz="1300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berbagai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platform, </a:t>
            </a:r>
            <a:r>
              <a:rPr lang="en-ID" sz="1300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seperti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Twitter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300" b="1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Facebook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300" b="1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Instagram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dan </a:t>
            </a:r>
            <a:r>
              <a:rPr lang="en-ID" sz="1300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lainnya</a:t>
            </a:r>
            <a:r>
              <a:rPr lang="en-ID" sz="1300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300" u="sng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Pendahuluan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92050" y="1509200"/>
            <a:ext cx="2499000" cy="2895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04dd36a30_0_2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Neural Network</a:t>
            </a:r>
            <a:endParaRPr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4" name="Google Shape;124;g2f04dd36a30_0_209"/>
          <p:cNvSpPr txBox="1">
            <a:spLocks noGrp="1"/>
          </p:cNvSpPr>
          <p:nvPr>
            <p:ph type="title" idx="2"/>
          </p:nvPr>
        </p:nvSpPr>
        <p:spPr>
          <a:xfrm>
            <a:off x="311700" y="4579675"/>
            <a:ext cx="426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ID" dirty="0"/>
              <a:t>Build and Evaluation Model</a:t>
            </a:r>
          </a:p>
        </p:txBody>
      </p:sp>
      <p:sp>
        <p:nvSpPr>
          <p:cNvPr id="125" name="Google Shape;125;g2f04dd36a30_0_209"/>
          <p:cNvSpPr txBox="1"/>
          <p:nvPr/>
        </p:nvSpPr>
        <p:spPr>
          <a:xfrm>
            <a:off x="4297650" y="46692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fld>
            <a:endParaRPr sz="1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79D4B2-A563-46D9-BB00-2B5BFBDD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06993"/>
              </p:ext>
            </p:extLst>
          </p:nvPr>
        </p:nvGraphicFramePr>
        <p:xfrm>
          <a:off x="1524000" y="1107275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907043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231284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24431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532813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8639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Recall</a:t>
                      </a: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F1-Score</a:t>
                      </a: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Support</a:t>
                      </a: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94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Negative</a:t>
                      </a: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0.79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0.78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0.78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681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1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Neutral</a:t>
                      </a: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0.78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0.63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0.69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235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8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Positive</a:t>
                      </a: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0.87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0.91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0.89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1271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77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68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Accuracy</a:t>
                      </a: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0.84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2187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32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Macro avg</a:t>
                      </a: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0.81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0.77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0.79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2187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9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Weighted avg</a:t>
                      </a:r>
                      <a:endParaRPr lang="en-ID" sz="12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0.84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0.84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0.84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2187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215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41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f04dd36a30_0_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g2f04dd36a30_0_452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g2f04dd36a30_0_4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f04dd36a30_0_452"/>
          <p:cNvSpPr txBox="1"/>
          <p:nvPr/>
        </p:nvSpPr>
        <p:spPr>
          <a:xfrm>
            <a:off x="454374" y="144400"/>
            <a:ext cx="283602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Build and Evaluation Model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AE254-5745-40FB-B664-8BEE565319F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627327" y="1583213"/>
            <a:ext cx="4279200" cy="208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520D2-685E-41D8-8B9B-FE00FA8773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92800" y="1595799"/>
            <a:ext cx="4279200" cy="20640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FF2BA7-BD24-43C9-8388-7D495BBAC578}"/>
              </a:ext>
            </a:extLst>
          </p:cNvPr>
          <p:cNvSpPr txBox="1"/>
          <p:nvPr/>
        </p:nvSpPr>
        <p:spPr>
          <a:xfrm>
            <a:off x="4627325" y="1152046"/>
            <a:ext cx="4279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Neural Network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74BAC-2FBE-4549-A5AB-21083DCDB0F6}"/>
              </a:ext>
            </a:extLst>
          </p:cNvPr>
          <p:cNvSpPr txBox="1"/>
          <p:nvPr/>
        </p:nvSpPr>
        <p:spPr>
          <a:xfrm>
            <a:off x="303600" y="1156223"/>
            <a:ext cx="4268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Long Short Term Memory (LSTM)</a:t>
            </a:r>
            <a:endParaRPr lang="en-ID" dirty="0"/>
          </a:p>
        </p:txBody>
      </p:sp>
      <p:sp>
        <p:nvSpPr>
          <p:cNvPr id="17" name="Google Shape;137;g2f04dd36a30_0_452">
            <a:extLst>
              <a:ext uri="{FF2B5EF4-FFF2-40B4-BE49-F238E27FC236}">
                <a16:creationId xmlns:a16="http://schemas.microsoft.com/office/drawing/2014/main" id="{5E842EDA-B042-40BB-A5B6-ABFC4CB19DB1}"/>
              </a:ext>
            </a:extLst>
          </p:cNvPr>
          <p:cNvSpPr txBox="1"/>
          <p:nvPr/>
        </p:nvSpPr>
        <p:spPr>
          <a:xfrm>
            <a:off x="468774" y="3693750"/>
            <a:ext cx="8300826" cy="122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-ID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nilai</a:t>
            </a:r>
            <a: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akurasi</a:t>
            </a:r>
            <a: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ID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hasil</a:t>
            </a:r>
            <a:r>
              <a:rPr lang="en-ID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 </a:t>
            </a:r>
            <a:r>
              <a:rPr lang="en-ID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pada </a:t>
            </a:r>
            <a:r>
              <a:rPr lang="en-ID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kedua</a:t>
            </a:r>
            <a:r>
              <a:rPr lang="en-ID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model </a:t>
            </a:r>
            <a:r>
              <a:rPr lang="en-ID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tersebut</a:t>
            </a:r>
            <a:r>
              <a:rPr lang="en-ID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ID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Akurasi</a:t>
            </a:r>
            <a:r>
              <a:rPr lang="en-ID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LSTM </a:t>
            </a:r>
            <a:r>
              <a:rPr lang="en-ID" sz="15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sedikit</a:t>
            </a:r>
            <a: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baik</a:t>
            </a:r>
            <a:r>
              <a:rPr lang="en-ID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daripada</a:t>
            </a:r>
            <a:r>
              <a:rPr lang="en-ID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akurasi</a:t>
            </a:r>
            <a:r>
              <a:rPr lang="en-ID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model Neural Network.</a:t>
            </a:r>
            <a:endParaRPr lang="en-ID" sz="1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/>
          <p:nvPr/>
        </p:nvSpPr>
        <p:spPr>
          <a:xfrm>
            <a:off x="2712750" y="2129926"/>
            <a:ext cx="3325200" cy="1130100"/>
          </a:xfrm>
          <a:prstGeom prst="round2SameRect">
            <a:avLst>
              <a:gd name="adj1" fmla="val 0"/>
              <a:gd name="adj2" fmla="val 1942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43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Application Programming Interface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2712741" y="1826425"/>
            <a:ext cx="33252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5756003" y="1907194"/>
            <a:ext cx="132600" cy="132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5534874" y="1907194"/>
            <a:ext cx="132600" cy="132600"/>
          </a:xfrm>
          <a:prstGeom prst="ellipse">
            <a:avLst/>
          </a:prstGeom>
          <a:solidFill>
            <a:srgbClr val="00A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5214607" y="2265687"/>
            <a:ext cx="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4">
            <a:alphaModFix/>
          </a:blip>
          <a:srcRect l="-2087" t="-3902" r="28595" b="-3912"/>
          <a:stretch/>
        </p:blipFill>
        <p:spPr>
          <a:xfrm>
            <a:off x="5534875" y="2974146"/>
            <a:ext cx="413400" cy="5016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4">
            <a:alphaModFix/>
          </a:blip>
          <a:srcRect l="-2087" t="-3902" r="28595" b="-3912"/>
          <a:stretch/>
        </p:blipFill>
        <p:spPr>
          <a:xfrm>
            <a:off x="5851809" y="2188769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4">
            <a:alphaModFix/>
          </a:blip>
          <a:srcRect l="-2087" t="-3902" r="28595" b="-3912"/>
          <a:stretch/>
        </p:blipFill>
        <p:spPr>
          <a:xfrm>
            <a:off x="2535248" y="2135037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9"/>
          <p:cNvCxnSpPr/>
          <p:nvPr/>
        </p:nvCxnSpPr>
        <p:spPr>
          <a:xfrm rot="10800000">
            <a:off x="4445875" y="427150"/>
            <a:ext cx="3112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9"/>
          <p:cNvSpPr txBox="1"/>
          <p:nvPr/>
        </p:nvSpPr>
        <p:spPr>
          <a:xfrm>
            <a:off x="2712750" y="2247450"/>
            <a:ext cx="33252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81589F"/>
                </a:solidFill>
                <a:latin typeface="Montserrat"/>
                <a:ea typeface="Montserrat"/>
                <a:cs typeface="Montserrat"/>
                <a:sym typeface="Montserrat"/>
              </a:rPr>
              <a:t>Application Programming Interface (API)</a:t>
            </a:r>
            <a:endParaRPr sz="1600" b="1" i="0" u="none" strike="noStrike" cap="none" dirty="0">
              <a:solidFill>
                <a:srgbClr val="81589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03769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04dd36a30_0_209"/>
          <p:cNvSpPr txBox="1">
            <a:spLocks noGrp="1"/>
          </p:cNvSpPr>
          <p:nvPr>
            <p:ph type="title"/>
          </p:nvPr>
        </p:nvSpPr>
        <p:spPr>
          <a:xfrm>
            <a:off x="311700" y="351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D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Application Programming Interface</a:t>
            </a:r>
            <a:endParaRPr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4" name="Google Shape;124;g2f04dd36a30_0_209"/>
          <p:cNvSpPr txBox="1">
            <a:spLocks noGrp="1"/>
          </p:cNvSpPr>
          <p:nvPr>
            <p:ph type="title" idx="2"/>
          </p:nvPr>
        </p:nvSpPr>
        <p:spPr>
          <a:xfrm>
            <a:off x="311700" y="4579675"/>
            <a:ext cx="426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ID" dirty="0"/>
              <a:t>Application Programming Interface</a:t>
            </a:r>
            <a:endParaRPr dirty="0"/>
          </a:p>
        </p:txBody>
      </p:sp>
      <p:sp>
        <p:nvSpPr>
          <p:cNvPr id="125" name="Google Shape;125;g2f04dd36a30_0_209"/>
          <p:cNvSpPr txBox="1"/>
          <p:nvPr/>
        </p:nvSpPr>
        <p:spPr>
          <a:xfrm>
            <a:off x="4297650" y="46692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23</a:t>
            </a:fld>
            <a:endParaRPr sz="1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496BA1-6CD3-40DB-AA04-F025FA0C7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32" y="832405"/>
            <a:ext cx="8103368" cy="373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18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04dd36a30_0_209"/>
          <p:cNvSpPr txBox="1">
            <a:spLocks noGrp="1"/>
          </p:cNvSpPr>
          <p:nvPr>
            <p:ph type="title" idx="2"/>
          </p:nvPr>
        </p:nvSpPr>
        <p:spPr>
          <a:xfrm>
            <a:off x="311700" y="4579675"/>
            <a:ext cx="426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ID" dirty="0"/>
              <a:t>Application Programming Interface</a:t>
            </a:r>
            <a:endParaRPr dirty="0"/>
          </a:p>
        </p:txBody>
      </p:sp>
      <p:sp>
        <p:nvSpPr>
          <p:cNvPr id="125" name="Google Shape;125;g2f04dd36a30_0_209"/>
          <p:cNvSpPr txBox="1"/>
          <p:nvPr/>
        </p:nvSpPr>
        <p:spPr>
          <a:xfrm>
            <a:off x="4297650" y="46692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24</a:t>
            </a:fld>
            <a:endParaRPr sz="1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119B7-989E-4543-B26B-9A052D377D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8862" y="2908446"/>
            <a:ext cx="4466272" cy="203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4B02A-5982-4290-BCD1-A0FB1F2E4A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72801" y="291970"/>
            <a:ext cx="5198395" cy="2334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0651F-43CA-4E6C-903D-2F9E9E66A900}"/>
              </a:ext>
            </a:extLst>
          </p:cNvPr>
          <p:cNvSpPr txBox="1"/>
          <p:nvPr/>
        </p:nvSpPr>
        <p:spPr>
          <a:xfrm>
            <a:off x="-2" y="2635098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Neural Network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F70DE-C849-48BC-BB38-F7D3233672CB}"/>
              </a:ext>
            </a:extLst>
          </p:cNvPr>
          <p:cNvSpPr txBox="1"/>
          <p:nvPr/>
        </p:nvSpPr>
        <p:spPr>
          <a:xfrm>
            <a:off x="0" y="50761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Long Short Term Memory (LSTM)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0250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/>
          <p:nvPr/>
        </p:nvSpPr>
        <p:spPr>
          <a:xfrm>
            <a:off x="2712750" y="2129926"/>
            <a:ext cx="3325200" cy="1130100"/>
          </a:xfrm>
          <a:prstGeom prst="round2SameRect">
            <a:avLst>
              <a:gd name="adj1" fmla="val 0"/>
              <a:gd name="adj2" fmla="val 1942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43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Kesimpulan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2712741" y="1826425"/>
            <a:ext cx="33252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5756003" y="1907194"/>
            <a:ext cx="132600" cy="132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5534874" y="1907194"/>
            <a:ext cx="132600" cy="132600"/>
          </a:xfrm>
          <a:prstGeom prst="ellipse">
            <a:avLst/>
          </a:prstGeom>
          <a:solidFill>
            <a:srgbClr val="00A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5214607" y="2265687"/>
            <a:ext cx="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4">
            <a:alphaModFix/>
          </a:blip>
          <a:srcRect l="-2087" t="-3902" r="28595" b="-3912"/>
          <a:stretch/>
        </p:blipFill>
        <p:spPr>
          <a:xfrm>
            <a:off x="5534875" y="2974146"/>
            <a:ext cx="413400" cy="5016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4">
            <a:alphaModFix/>
          </a:blip>
          <a:srcRect l="-2087" t="-3902" r="28595" b="-3912"/>
          <a:stretch/>
        </p:blipFill>
        <p:spPr>
          <a:xfrm>
            <a:off x="5851809" y="2188769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4">
            <a:alphaModFix/>
          </a:blip>
          <a:srcRect l="-2087" t="-3902" r="28595" b="-3912"/>
          <a:stretch/>
        </p:blipFill>
        <p:spPr>
          <a:xfrm>
            <a:off x="2535248" y="2135037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9"/>
          <p:cNvCxnSpPr/>
          <p:nvPr/>
        </p:nvCxnSpPr>
        <p:spPr>
          <a:xfrm rot="10800000">
            <a:off x="4445875" y="427150"/>
            <a:ext cx="3112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9"/>
          <p:cNvSpPr txBox="1"/>
          <p:nvPr/>
        </p:nvSpPr>
        <p:spPr>
          <a:xfrm>
            <a:off x="2712750" y="2247450"/>
            <a:ext cx="33252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81589F"/>
                </a:solidFill>
                <a:latin typeface="Montserrat"/>
                <a:ea typeface="Montserrat"/>
                <a:cs typeface="Montserrat"/>
                <a:sym typeface="Montserrat"/>
              </a:rPr>
              <a:t>Kesimpulan</a:t>
            </a:r>
            <a:endParaRPr sz="1600" b="1" i="0" u="none" strike="noStrike" cap="none" dirty="0">
              <a:solidFill>
                <a:srgbClr val="81589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20520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10"/>
          <p:cNvCxnSpPr>
            <a:endCxn id="201" idx="3"/>
          </p:cNvCxnSpPr>
          <p:nvPr/>
        </p:nvCxnSpPr>
        <p:spPr>
          <a:xfrm flipH="1">
            <a:off x="4571875" y="427150"/>
            <a:ext cx="2952600" cy="36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10"/>
          <p:cNvSpPr txBox="1"/>
          <p:nvPr/>
        </p:nvSpPr>
        <p:spPr>
          <a:xfrm>
            <a:off x="454375" y="144400"/>
            <a:ext cx="41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Kesimpulan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481975" y="653250"/>
            <a:ext cx="4062300" cy="3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none" strike="noStrike" cap="none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Berdasarkan confusion matrix dari hasil analisis</a:t>
            </a:r>
            <a: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sentimen menggunakan </a:t>
            </a:r>
            <a:r>
              <a:rPr lang="en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model LSTM </a:t>
            </a:r>
            <a: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 tensorflow didapatkan </a:t>
            </a:r>
            <a:r>
              <a:rPr lang="en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hasil akurasi sebesar 0.85</a:t>
            </a:r>
            <a: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" sz="1300" b="1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ID" sz="1300" b="0" i="0" u="none" strike="noStrike" cap="none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-ID" sz="1300" b="0" i="0" u="none" strike="noStrike" cap="none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confusion matrix </a:t>
            </a:r>
            <a:r>
              <a:rPr lang="en-ID" sz="1300" b="0" i="0" u="none" strike="noStrike" cap="none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ID" sz="1300" b="0" i="0" u="none" strike="noStrike" cap="none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0" i="0" u="none" strike="noStrike" cap="none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hasil</a:t>
            </a:r>
            <a:r>
              <a:rPr lang="en-ID" sz="1300" b="0" i="0" u="none" strike="noStrike" cap="none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0" i="0" u="none" strike="noStrike" cap="none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analisis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sentimen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model </a:t>
            </a:r>
            <a:r>
              <a:rPr lang="en-ID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Neural Network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scikit-learn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didapatkan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hasil</a:t>
            </a:r>
            <a:r>
              <a:rPr lang="en-ID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akurasi</a:t>
            </a:r>
            <a:r>
              <a:rPr lang="en-ID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sebesar</a:t>
            </a:r>
            <a:r>
              <a:rPr lang="en-ID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0.84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1800" y="1145701"/>
            <a:ext cx="3569250" cy="31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10"/>
          <p:cNvCxnSpPr>
            <a:endCxn id="201" idx="3"/>
          </p:cNvCxnSpPr>
          <p:nvPr/>
        </p:nvCxnSpPr>
        <p:spPr>
          <a:xfrm flipH="1">
            <a:off x="4571875" y="427150"/>
            <a:ext cx="2952600" cy="36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10"/>
          <p:cNvSpPr txBox="1"/>
          <p:nvPr/>
        </p:nvSpPr>
        <p:spPr>
          <a:xfrm>
            <a:off x="454375" y="144400"/>
            <a:ext cx="41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Kesimpulan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481975" y="653250"/>
            <a:ext cx="4062300" cy="3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Bila </a:t>
            </a:r>
            <a:r>
              <a:rPr lang="en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kedua confusion matrix </a:t>
            </a:r>
            <a: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dari hasil analisis sentimen kedua model dibandingkan</a:t>
            </a:r>
            <a:r>
              <a:rPr lang="en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akurasi model LSTM sedikit lebih baik</a:t>
            </a:r>
            <a: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daripada akurasi yang didapatkan menggunakan model Neural Network.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dilakukan </a:t>
            </a:r>
            <a:r>
              <a:rPr lang="en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beberapa testing untuk data teks baru </a:t>
            </a:r>
            <a: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juga didapatkan bahwa </a:t>
            </a:r>
            <a:r>
              <a:rPr lang="en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nilai probabilitas model LSTM lebih baik </a:t>
            </a:r>
            <a: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daripada nilai probabilitas model Neural Network.</a:t>
            </a:r>
            <a:endParaRPr sz="13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1800" y="1145701"/>
            <a:ext cx="3569250" cy="315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142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/>
          <p:nvPr/>
        </p:nvSpPr>
        <p:spPr>
          <a:xfrm>
            <a:off x="2712750" y="2129926"/>
            <a:ext cx="3325200" cy="1130100"/>
          </a:xfrm>
          <a:prstGeom prst="round2SameRect">
            <a:avLst>
              <a:gd name="adj1" fmla="val 0"/>
              <a:gd name="adj2" fmla="val 1942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2712741" y="1826425"/>
            <a:ext cx="33252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5756003" y="1907194"/>
            <a:ext cx="132600" cy="132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5534874" y="1907194"/>
            <a:ext cx="132600" cy="132600"/>
          </a:xfrm>
          <a:prstGeom prst="ellipse">
            <a:avLst/>
          </a:prstGeom>
          <a:solidFill>
            <a:srgbClr val="00A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5214607" y="2265687"/>
            <a:ext cx="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4">
            <a:alphaModFix/>
          </a:blip>
          <a:srcRect l="-2087" t="-3902" r="28595" b="-3912"/>
          <a:stretch/>
        </p:blipFill>
        <p:spPr>
          <a:xfrm>
            <a:off x="5534875" y="2974146"/>
            <a:ext cx="413400" cy="5016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4">
            <a:alphaModFix/>
          </a:blip>
          <a:srcRect l="-2087" t="-3902" r="28595" b="-3912"/>
          <a:stretch/>
        </p:blipFill>
        <p:spPr>
          <a:xfrm>
            <a:off x="5851809" y="2188769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4">
            <a:alphaModFix/>
          </a:blip>
          <a:srcRect l="-2087" t="-3902" r="28595" b="-3912"/>
          <a:stretch/>
        </p:blipFill>
        <p:spPr>
          <a:xfrm>
            <a:off x="2535248" y="2135037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9"/>
          <p:cNvCxnSpPr/>
          <p:nvPr/>
        </p:nvCxnSpPr>
        <p:spPr>
          <a:xfrm rot="10800000">
            <a:off x="4445875" y="427150"/>
            <a:ext cx="3112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9"/>
          <p:cNvSpPr txBox="1"/>
          <p:nvPr/>
        </p:nvSpPr>
        <p:spPr>
          <a:xfrm>
            <a:off x="2712750" y="2247450"/>
            <a:ext cx="33252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81589F"/>
                </a:solidFill>
                <a:latin typeface="Montserrat"/>
                <a:ea typeface="Montserrat"/>
                <a:cs typeface="Montserrat"/>
                <a:sym typeface="Montserrat"/>
              </a:rPr>
              <a:t>Terima Kasih</a:t>
            </a:r>
            <a:endParaRPr sz="1600" b="1" i="0" u="none" strike="noStrike" cap="none" dirty="0">
              <a:solidFill>
                <a:srgbClr val="81589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607226-1EEC-4E3C-B8DD-58844F1F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986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3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 txBox="1"/>
          <p:nvPr/>
        </p:nvSpPr>
        <p:spPr>
          <a:xfrm>
            <a:off x="539450" y="1035850"/>
            <a:ext cx="52914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Analisis</a:t>
            </a:r>
            <a:r>
              <a:rPr lang="en-US" sz="18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Data Teks</a:t>
            </a:r>
            <a:endParaRPr sz="18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Pentingnya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menganalisis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teks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terletak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pada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kemampuan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memberikan</a:t>
            </a:r>
            <a:r>
              <a:rPr lang="en-ID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wawasan</a:t>
            </a:r>
            <a:r>
              <a:rPr lang="en-ID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yang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mendalam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tentang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opini</a:t>
            </a:r>
            <a:r>
              <a:rPr lang="en-ID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publik</a:t>
            </a:r>
            <a:r>
              <a:rPr lang="en-ID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dan </a:t>
            </a:r>
            <a:r>
              <a:rPr lang="en-ID" sz="1300" b="1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tren</a:t>
            </a:r>
            <a:r>
              <a:rPr lang="en-ID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sosial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Namun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volume data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sangat </a:t>
            </a:r>
            <a:r>
              <a:rPr lang="en-ID" sz="1300" b="1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besar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analisis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manual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terhadap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komentar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ulasan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menjadi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tidak</a:t>
            </a:r>
            <a:r>
              <a:rPr lang="en-ID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praktis</a:t>
            </a:r>
            <a:r>
              <a:rPr lang="en-ID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dan </a:t>
            </a:r>
            <a:r>
              <a:rPr lang="en-ID" sz="1300" b="1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memakan</a:t>
            </a:r>
            <a:r>
              <a:rPr lang="en-ID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waktu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Oleh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karena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diperlukan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pendekatan</a:t>
            </a:r>
            <a:r>
              <a:rPr lang="en-ID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otomatis</a:t>
            </a:r>
            <a:r>
              <a:rPr lang="en-ID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menganalisis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memahami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teks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tersebut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Di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sinilah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teknik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deep learning,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khususnya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Long Short-Term Memory (LSTM)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300" b="1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Neural Network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memainkan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peran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penting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lang="en" sz="13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Pendahuluan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92050" y="1509200"/>
            <a:ext cx="2499000" cy="2895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068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4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 txBox="1"/>
          <p:nvPr/>
        </p:nvSpPr>
        <p:spPr>
          <a:xfrm>
            <a:off x="454375" y="144400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Rumusan Masalah &amp; Tujuan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30127" y="1377175"/>
            <a:ext cx="3936524" cy="30101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/>
        </p:nvSpPr>
        <p:spPr>
          <a:xfrm>
            <a:off x="509700" y="765000"/>
            <a:ext cx="47391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Rumusan Masalah </a:t>
            </a:r>
            <a:endParaRPr sz="1300" b="0" i="0" u="none" strike="noStrike" cap="none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300"/>
              <a:buFont typeface="Montserrat"/>
              <a:buChar char="●"/>
            </a:pPr>
            <a: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Bagaimana hasil analisis sentimen menggunakan model 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LSTM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tensorflow</a:t>
            </a:r>
            <a: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300" b="0" i="0" u="none" strike="noStrike" cap="none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11150">
              <a:lnSpc>
                <a:spcPct val="115000"/>
              </a:lnSpc>
              <a:buClr>
                <a:srgbClr val="292929"/>
              </a:buClr>
              <a:buSzPts val="1300"/>
              <a:buFont typeface="Montserrat"/>
              <a:buChar char="●"/>
            </a:pP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Bagaimana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hasil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analisis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sentimen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3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model </a:t>
            </a:r>
            <a: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Neural Network dengan scikit-learn</a:t>
            </a:r>
            <a:r>
              <a:rPr lang="en-ID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lang="en-ID" sz="1300" b="0" i="0" u="none" strike="noStrike" cap="none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00"/>
              <a:buFont typeface="Montserrat"/>
              <a:buChar char="●"/>
            </a:pPr>
            <a: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Bagaimana hasil analisis sentimen kedua model tersebut terhadap data teks yang baru</a:t>
            </a:r>
            <a:r>
              <a:rPr lang="en" sz="1300" b="0" i="0" u="none" strike="noStrike" cap="none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300" b="0" i="0" u="none" strike="noStrike" cap="none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Tujuan</a:t>
            </a:r>
            <a:endParaRPr sz="1800" b="1" i="0" u="none" strike="noStrike" cap="none" dirty="0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0" i="0" u="none" strike="noStrike" cap="none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Penelitian ini bertujuan membandingkan dan menentukan hasil analisis sentimen terbaik antara model Neural Network dan LSTM untuk data teks dari berbagai </a:t>
            </a:r>
            <a: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media sosial</a:t>
            </a:r>
            <a:endParaRPr sz="1800" b="1" i="0" u="none" strike="noStrike" cap="none" dirty="0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/>
          <p:nvPr/>
        </p:nvSpPr>
        <p:spPr>
          <a:xfrm>
            <a:off x="2712750" y="2129926"/>
            <a:ext cx="3325200" cy="1130100"/>
          </a:xfrm>
          <a:prstGeom prst="round2SameRect">
            <a:avLst>
              <a:gd name="adj1" fmla="val 0"/>
              <a:gd name="adj2" fmla="val 1942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43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Overview Data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2712741" y="1826425"/>
            <a:ext cx="33252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5756003" y="1907194"/>
            <a:ext cx="132600" cy="132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5534874" y="1907194"/>
            <a:ext cx="132600" cy="132600"/>
          </a:xfrm>
          <a:prstGeom prst="ellipse">
            <a:avLst/>
          </a:prstGeom>
          <a:solidFill>
            <a:srgbClr val="00A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5214607" y="2265687"/>
            <a:ext cx="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4">
            <a:alphaModFix/>
          </a:blip>
          <a:srcRect l="-2087" t="-3902" r="28595" b="-3912"/>
          <a:stretch/>
        </p:blipFill>
        <p:spPr>
          <a:xfrm>
            <a:off x="5534875" y="2974146"/>
            <a:ext cx="413400" cy="5016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4">
            <a:alphaModFix/>
          </a:blip>
          <a:srcRect l="-2087" t="-3902" r="28595" b="-3912"/>
          <a:stretch/>
        </p:blipFill>
        <p:spPr>
          <a:xfrm>
            <a:off x="5851809" y="2188769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4">
            <a:alphaModFix/>
          </a:blip>
          <a:srcRect l="-2087" t="-3902" r="28595" b="-3912"/>
          <a:stretch/>
        </p:blipFill>
        <p:spPr>
          <a:xfrm>
            <a:off x="2535248" y="2135037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9"/>
          <p:cNvCxnSpPr/>
          <p:nvPr/>
        </p:nvCxnSpPr>
        <p:spPr>
          <a:xfrm rot="10800000">
            <a:off x="4445875" y="427150"/>
            <a:ext cx="3112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9"/>
          <p:cNvSpPr txBox="1"/>
          <p:nvPr/>
        </p:nvSpPr>
        <p:spPr>
          <a:xfrm>
            <a:off x="2712750" y="2247450"/>
            <a:ext cx="33252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81589F"/>
                </a:solidFill>
                <a:latin typeface="Montserrat"/>
                <a:ea typeface="Montserrat"/>
                <a:cs typeface="Montserrat"/>
                <a:sym typeface="Montserrat"/>
              </a:rPr>
              <a:t>Overview Data</a:t>
            </a:r>
            <a:endParaRPr sz="1600" b="1" i="0" u="none" strike="noStrike" cap="none" dirty="0">
              <a:solidFill>
                <a:srgbClr val="81589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5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Overview Data</a:t>
            </a:r>
            <a:endParaRPr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529500" y="744125"/>
            <a:ext cx="5031000" cy="3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Sumber Data</a:t>
            </a:r>
            <a:endParaRPr sz="1300" b="0" i="0" u="none" strike="noStrike" cap="none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0" i="0" u="none" strike="noStrike" cap="none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Dataset yang </a:t>
            </a:r>
            <a: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digunakan </a:t>
            </a:r>
            <a:r>
              <a:rPr lang="en" sz="1300" b="0" i="0" u="none" strike="noStrike" cap="none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dari lama</a:t>
            </a:r>
            <a: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 </a:t>
            </a:r>
            <a:r>
              <a:rPr lang="en" sz="1300" b="0" i="0" u="none" strike="noStrike" cap="none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AutoNLP be</a:t>
            </a:r>
            <a: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rjudul </a:t>
            </a:r>
            <a:r>
              <a:rPr lang="en" sz="1300" b="1" i="0" u="none" strike="noStrike" cap="none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“SmSA (IndoNLU) Dataset”</a:t>
            </a:r>
            <a:r>
              <a:rPr lang="en" sz="1300" b="0" i="0" u="none" strike="noStrike" cap="none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Dataset ini berisikan </a:t>
            </a:r>
            <a:r>
              <a:rPr lang="en" sz="1300" b="0" i="0" u="none" strike="noStrike" cap="none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data komentar dan ulasan netizen Indonesia yang </a:t>
            </a:r>
            <a:r>
              <a:rPr lang="en" sz="13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didapat dari berbagai media sosial.</a:t>
            </a:r>
            <a:endParaRPr sz="1300" b="1" i="0" u="none" strike="noStrike" cap="none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5225" y="1644627"/>
            <a:ext cx="1769200" cy="2638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f04dd36a30_0_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g2f04dd36a30_0_452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g2f04dd36a30_0_4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f04dd36a30_0_452"/>
          <p:cNvSpPr txBox="1"/>
          <p:nvPr/>
        </p:nvSpPr>
        <p:spPr>
          <a:xfrm>
            <a:off x="454375" y="1432275"/>
            <a:ext cx="4062300" cy="3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g2f04dd36a30_0_452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Overview Data</a:t>
            </a:r>
            <a:endParaRPr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7" name="Google Shape;137;g2f04dd36a30_0_452"/>
          <p:cNvSpPr txBox="1"/>
          <p:nvPr/>
        </p:nvSpPr>
        <p:spPr>
          <a:xfrm>
            <a:off x="4212825" y="1879875"/>
            <a:ext cx="3844200" cy="159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Dataset berisikan </a:t>
            </a:r>
            <a:r>
              <a:rPr lang="en" sz="15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11rb </a:t>
            </a:r>
            <a:r>
              <a:rPr lang="en" sz="15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komentar dan ulasan yang sudah memiliki label sentimen </a:t>
            </a:r>
            <a:r>
              <a:rPr lang="en" sz="15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Positif</a:t>
            </a:r>
            <a:r>
              <a:rPr lang="en" sz="15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5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Netral </a:t>
            </a:r>
            <a:r>
              <a:rPr lang="en" sz="15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dan </a:t>
            </a:r>
            <a:r>
              <a:rPr lang="en" sz="15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Negatif</a:t>
            </a:r>
            <a:r>
              <a:rPr lang="en" sz="15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" sz="15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Dengan </a:t>
            </a:r>
            <a:r>
              <a:rPr lang="en" sz="15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persentase </a:t>
            </a:r>
            <a:r>
              <a:rPr lang="en" sz="15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label komentar dan ulasan </a:t>
            </a:r>
            <a:r>
              <a:rPr lang="en" sz="15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positif </a:t>
            </a:r>
            <a:r>
              <a:rPr lang="en" sz="15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sebanyak </a:t>
            </a:r>
            <a:r>
              <a:rPr lang="en" sz="15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58% </a:t>
            </a:r>
            <a:r>
              <a:rPr lang="en" sz="15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dari total data, komentar dan ulasan </a:t>
            </a:r>
            <a:r>
              <a:rPr lang="en" sz="15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netral </a:t>
            </a:r>
            <a:r>
              <a:rPr lang="en" sz="15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sebanyak </a:t>
            </a:r>
            <a:r>
              <a:rPr lang="en" sz="15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10%</a:t>
            </a:r>
            <a:r>
              <a:rPr lang="en" sz="15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serta komentar dan ulasan </a:t>
            </a:r>
            <a:r>
              <a:rPr lang="en" sz="15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negatif </a:t>
            </a:r>
            <a:r>
              <a:rPr lang="en" sz="15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sebanyak </a:t>
            </a:r>
            <a:r>
              <a:rPr lang="en" sz="15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31%</a:t>
            </a:r>
          </a:p>
        </p:txBody>
      </p:sp>
      <p:pic>
        <p:nvPicPr>
          <p:cNvPr id="138" name="Google Shape;138;g2f04dd36a30_0_452"/>
          <p:cNvPicPr preferRelativeResize="0"/>
          <p:nvPr/>
        </p:nvPicPr>
        <p:blipFill>
          <a:blip r:embed="rId5"/>
          <a:srcRect/>
          <a:stretch/>
        </p:blipFill>
        <p:spPr>
          <a:xfrm>
            <a:off x="572253" y="1053200"/>
            <a:ext cx="3344942" cy="3181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979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f04dd36a30_0_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g2f04dd36a30_0_452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g2f04dd36a30_0_4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f04dd36a30_0_452"/>
          <p:cNvSpPr txBox="1"/>
          <p:nvPr/>
        </p:nvSpPr>
        <p:spPr>
          <a:xfrm>
            <a:off x="454375" y="1432275"/>
            <a:ext cx="4062300" cy="3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g2f04dd36a30_0_452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Overview Data</a:t>
            </a:r>
            <a:endParaRPr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7" name="Google Shape;137;g2f04dd36a30_0_452"/>
          <p:cNvSpPr txBox="1"/>
          <p:nvPr/>
        </p:nvSpPr>
        <p:spPr>
          <a:xfrm>
            <a:off x="4644704" y="3761339"/>
            <a:ext cx="4166722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Rerata kata 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dari </a:t>
            </a: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masing-masing label adalah </a:t>
            </a:r>
            <a:r>
              <a:rPr lang="en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41 kata </a:t>
            </a: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 label </a:t>
            </a:r>
            <a:r>
              <a:rPr lang="en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positif</a:t>
            </a: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15 </a:t>
            </a:r>
            <a:r>
              <a:rPr lang="en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kata </a:t>
            </a: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 label </a:t>
            </a:r>
            <a:r>
              <a:rPr lang="en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netral</a:t>
            </a: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dan </a:t>
            </a:r>
            <a:r>
              <a:rPr lang="en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24 kata </a:t>
            </a: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 label </a:t>
            </a:r>
            <a:r>
              <a:rPr lang="en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negatif</a:t>
            </a:r>
            <a:endParaRPr lang="en" sz="14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g2f04dd36a30_0_452"/>
          <p:cNvPicPr preferRelativeResize="0"/>
          <p:nvPr/>
        </p:nvPicPr>
        <p:blipFill>
          <a:blip r:embed="rId5"/>
          <a:srcRect/>
          <a:stretch/>
        </p:blipFill>
        <p:spPr>
          <a:xfrm>
            <a:off x="4869475" y="663211"/>
            <a:ext cx="3561620" cy="318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0AC48B-6241-4842-B984-54382F2EA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60" y="635751"/>
            <a:ext cx="3570032" cy="3182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5D04EB-54B5-4989-838A-041C2637923C}"/>
              </a:ext>
            </a:extLst>
          </p:cNvPr>
          <p:cNvSpPr txBox="1"/>
          <p:nvPr/>
        </p:nvSpPr>
        <p:spPr>
          <a:xfrm>
            <a:off x="291649" y="3843670"/>
            <a:ext cx="4122445" cy="1065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Total kata 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dari </a:t>
            </a: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masing-masing label adalah </a:t>
            </a:r>
            <a:r>
              <a:rPr lang="en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263rb </a:t>
            </a: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kata untuk label </a:t>
            </a:r>
            <a:r>
              <a:rPr lang="en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positif</a:t>
            </a: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r>
            <a:r>
              <a:rPr lang="en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rb </a:t>
            </a: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kata untuk label </a:t>
            </a:r>
            <a:r>
              <a:rPr lang="en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netral</a:t>
            </a: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dan </a:t>
            </a:r>
            <a:r>
              <a:rPr lang="en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81rb </a:t>
            </a: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kata untuk label </a:t>
            </a:r>
            <a:r>
              <a:rPr lang="en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negatif</a:t>
            </a:r>
            <a:endParaRPr lang="en" sz="14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8057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f04dd36a30_0_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g2f04dd36a30_0_452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g2f04dd36a30_0_4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f04dd36a30_0_452"/>
          <p:cNvSpPr txBox="1"/>
          <p:nvPr/>
        </p:nvSpPr>
        <p:spPr>
          <a:xfrm>
            <a:off x="454375" y="1432275"/>
            <a:ext cx="4062300" cy="3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g2f04dd36a30_0_452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Overview Data</a:t>
            </a:r>
            <a:endParaRPr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7" name="Google Shape;137;g2f04dd36a30_0_452"/>
          <p:cNvSpPr txBox="1"/>
          <p:nvPr/>
        </p:nvSpPr>
        <p:spPr>
          <a:xfrm>
            <a:off x="4644704" y="3761339"/>
            <a:ext cx="4166722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Kata unik ini dapat dijadikan sebagai </a:t>
            </a:r>
            <a:r>
              <a:rPr lang="en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jumlah optimal</a:t>
            </a: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dari parameter </a:t>
            </a:r>
            <a:r>
              <a:rPr lang="en" sz="1400" b="1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max_feature</a:t>
            </a:r>
            <a:r>
              <a:rPr lang="en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yang digunakan dalam model LSTM dan </a:t>
            </a:r>
            <a:b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Neural Network.</a:t>
            </a:r>
            <a:endParaRPr lang="en" sz="14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5D04EB-54B5-4989-838A-041C2637923C}"/>
              </a:ext>
            </a:extLst>
          </p:cNvPr>
          <p:cNvSpPr txBox="1"/>
          <p:nvPr/>
        </p:nvSpPr>
        <p:spPr>
          <a:xfrm>
            <a:off x="291649" y="3843670"/>
            <a:ext cx="4225026" cy="1065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Kata unik 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yang terdapat pada dataset </a:t>
            </a: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sebelum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dilakukan pre-processing sebanyak </a:t>
            </a: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18091 kata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Menurun menjadi </a:t>
            </a: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16525 kata setelah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dilakukan pre-processing.</a:t>
            </a:r>
            <a:endParaRPr lang="en" sz="14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D7279-00B7-4197-9502-330D74935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117" y="571516"/>
            <a:ext cx="4184241" cy="321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6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1017</Words>
  <Application>Microsoft Office PowerPoint</Application>
  <PresentationFormat>On-screen Show (16:9)</PresentationFormat>
  <Paragraphs>194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Montserrat Black</vt:lpstr>
      <vt:lpstr>Arial</vt:lpstr>
      <vt:lpstr>Montserrat ExtraBold</vt:lpstr>
      <vt:lpstr>Montserrat SemiBold</vt:lpstr>
      <vt:lpstr>Montserrat</vt:lpstr>
      <vt:lpstr>Simple Light</vt:lpstr>
      <vt:lpstr>Analisis Sentimen</vt:lpstr>
      <vt:lpstr>PowerPoint Presentation</vt:lpstr>
      <vt:lpstr>PowerPoint Presentation</vt:lpstr>
      <vt:lpstr>PowerPoint Presentation</vt:lpstr>
      <vt:lpstr>Overview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Preprocessing Data</vt:lpstr>
      <vt:lpstr>Pre-processing</vt:lpstr>
      <vt:lpstr>Pre-processing</vt:lpstr>
      <vt:lpstr>PowerPoint Presentation</vt:lpstr>
      <vt:lpstr>Build and Evaluation Model</vt:lpstr>
      <vt:lpstr>Long Short Term Memory (LSTM)</vt:lpstr>
      <vt:lpstr>Long Short Term Memory (LSTM)</vt:lpstr>
      <vt:lpstr>Long Short Term Memory (LSTM)</vt:lpstr>
      <vt:lpstr>Neural Network</vt:lpstr>
      <vt:lpstr>Neural Network</vt:lpstr>
      <vt:lpstr>PowerPoint Presentation</vt:lpstr>
      <vt:lpstr>Application Programming Interface</vt:lpstr>
      <vt:lpstr>Application Programming Interface</vt:lpstr>
      <vt:lpstr>Application Programming Interface</vt:lpstr>
      <vt:lpstr>Kesimpulan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Sentimen</dc:title>
  <dc:creator>USER</dc:creator>
  <cp:lastModifiedBy>okadadicky@outlook.com</cp:lastModifiedBy>
  <cp:revision>42</cp:revision>
  <dcterms:modified xsi:type="dcterms:W3CDTF">2024-09-18T16:54:18Z</dcterms:modified>
</cp:coreProperties>
</file>