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EAEAEA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24" autoAdjust="0"/>
  </p:normalViewPr>
  <p:slideViewPr>
    <p:cSldViewPr>
      <p:cViewPr varScale="1">
        <p:scale>
          <a:sx n="67" d="100"/>
          <a:sy n="67" d="100"/>
        </p:scale>
        <p:origin x="139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2114550" y="0"/>
          <a:ext cx="702945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Image" r:id="rId3" imgW="6565079" imgH="4761905" progId="">
                  <p:embed/>
                </p:oleObj>
              </mc:Choice>
              <mc:Fallback>
                <p:oleObj name="Image" r:id="rId3" imgW="6565079" imgH="4761905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2114550" y="0"/>
                        <a:ext cx="702945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0" y="0"/>
            <a:ext cx="2133600" cy="3200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0" y="3200400"/>
            <a:ext cx="9144000" cy="457200"/>
          </a:xfrm>
          <a:prstGeom prst="rect">
            <a:avLst/>
          </a:prstGeom>
          <a:solidFill>
            <a:schemeClr val="tx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0" y="3352800"/>
            <a:ext cx="2133600" cy="3505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2286000" y="4114800"/>
            <a:ext cx="6400800" cy="1524000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133600" y="3232150"/>
            <a:ext cx="64770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81400" y="6508750"/>
            <a:ext cx="2133600" cy="1524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168275"/>
          </a:xfr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DBFB8728-9D02-4D5A-8B08-16CAC79E1C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57C9D-7046-45DF-8EB2-A6D1AEA9F9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34CFC5-6DB8-4ECE-8F53-BBC381F0FE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567488"/>
            <a:ext cx="2438400" cy="2143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0" y="6551613"/>
            <a:ext cx="2362200" cy="2413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0" y="6551613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3175DFDC-9BF0-46AB-A181-A5A3A153F7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E0E7F8-F21A-40AC-93AF-184E2ED2DB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B7918C-FA71-4ED3-83BD-87149979D2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B94E62-9082-40CB-96D8-7635D10E19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4B544-A231-47F6-8F7F-8AC5977C4B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3BBAD1-B930-41C4-8115-52617F44C7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78401B-8C46-4EDC-98E9-1B2364AC5A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35D8FD-74FA-4DA5-97DC-0894874F76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9DBDB9-6FB8-4178-9417-354DB18C91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0"/>
            <a:ext cx="9144000" cy="7667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6562725"/>
            <a:ext cx="9144000" cy="304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AutoShape 18"/>
          <p:cNvSpPr>
            <a:spLocks noChangeArrowheads="1"/>
          </p:cNvSpPr>
          <p:nvPr/>
        </p:nvSpPr>
        <p:spPr bwMode="gray">
          <a:xfrm>
            <a:off x="133350" y="6380163"/>
            <a:ext cx="304800" cy="334962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81000" y="6567488"/>
            <a:ext cx="24384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400800" y="6551613"/>
            <a:ext cx="23622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657600" y="6551613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8BB34F31-AAF7-4D13-8075-5CD49AEFD0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8153400" y="261938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/>
              <a:t>LOGO</a:t>
            </a: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auto">
          <a:xfrm rot="5400000">
            <a:off x="8458201" y="-196850"/>
            <a:ext cx="273050" cy="860425"/>
          </a:xfrm>
          <a:prstGeom prst="moon">
            <a:avLst>
              <a:gd name="adj" fmla="val 21208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772400" y="0"/>
            <a:ext cx="1371600" cy="760413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152400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gray">
          <a:xfrm>
            <a:off x="7772400" y="762000"/>
            <a:ext cx="1371600" cy="48006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3728" y="3645024"/>
            <a:ext cx="7020272" cy="1470025"/>
          </a:xfrm>
        </p:spPr>
        <p:txBody>
          <a:bodyPr/>
          <a:lstStyle/>
          <a:p>
            <a:r>
              <a:rPr lang="en-US" dirty="0" smtClean="0"/>
              <a:t>MATRIKS</a:t>
            </a:r>
            <a:br>
              <a:rPr lang="en-US" dirty="0" smtClean="0"/>
            </a:br>
            <a:r>
              <a:rPr lang="en-US" dirty="0" smtClean="0"/>
              <a:t>(ARRAY 2 DIMENSI)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8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2216"/>
            <a:ext cx="8964488" cy="525509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 smtClean="0">
                <a:solidFill>
                  <a:schemeClr val="tx1"/>
                </a:solidFill>
              </a:rPr>
              <a:t>Procedure</a:t>
            </a:r>
            <a:r>
              <a:rPr lang="en-US" sz="2000" b="0" dirty="0" smtClean="0">
                <a:solidFill>
                  <a:schemeClr val="tx1"/>
                </a:solidFill>
              </a:rPr>
              <a:t>   </a:t>
            </a:r>
            <a:r>
              <a:rPr lang="en-US" sz="2000" b="0" dirty="0" err="1" smtClean="0">
                <a:solidFill>
                  <a:schemeClr val="tx1"/>
                </a:solidFill>
              </a:rPr>
              <a:t>TampilHasil</a:t>
            </a:r>
            <a:r>
              <a:rPr lang="en-US" sz="2000" b="0" dirty="0" smtClean="0">
                <a:solidFill>
                  <a:schemeClr val="tx1"/>
                </a:solidFill>
              </a:rPr>
              <a:t>(</a:t>
            </a:r>
            <a:r>
              <a:rPr lang="en-US" sz="2000" u="sng" dirty="0" smtClean="0">
                <a:solidFill>
                  <a:schemeClr val="tx1"/>
                </a:solidFill>
              </a:rPr>
              <a:t>Input</a:t>
            </a:r>
            <a:r>
              <a:rPr lang="en-US" sz="2000" b="0" dirty="0" smtClean="0">
                <a:solidFill>
                  <a:schemeClr val="tx1"/>
                </a:solidFill>
              </a:rPr>
              <a:t>  M,N : </a:t>
            </a:r>
            <a:r>
              <a:rPr lang="en-US" sz="2000" u="sng" dirty="0" smtClean="0">
                <a:solidFill>
                  <a:schemeClr val="tx1"/>
                </a:solidFill>
              </a:rPr>
              <a:t>integer</a:t>
            </a:r>
            <a:r>
              <a:rPr lang="en-US" sz="2000" b="0" dirty="0" smtClean="0">
                <a:solidFill>
                  <a:schemeClr val="tx1"/>
                </a:solidFill>
              </a:rPr>
              <a:t>, </a:t>
            </a:r>
            <a:r>
              <a:rPr lang="en-US" sz="2000" u="sng" dirty="0" smtClean="0">
                <a:solidFill>
                  <a:schemeClr val="tx1"/>
                </a:solidFill>
              </a:rPr>
              <a:t>Input</a:t>
            </a:r>
            <a:r>
              <a:rPr lang="en-US" sz="2000" b="0" dirty="0" smtClean="0">
                <a:solidFill>
                  <a:schemeClr val="tx1"/>
                </a:solidFill>
              </a:rPr>
              <a:t> C : </a:t>
            </a:r>
            <a:r>
              <a:rPr lang="en-US" sz="2000" b="0" dirty="0" err="1" smtClean="0">
                <a:solidFill>
                  <a:schemeClr val="tx1"/>
                </a:solidFill>
              </a:rPr>
              <a:t>Matriks</a:t>
            </a:r>
            <a:r>
              <a:rPr lang="en-US" sz="2000" b="0" dirty="0">
                <a:solidFill>
                  <a:schemeClr val="tx1"/>
                </a:solidFill>
              </a:rPr>
              <a:t>)</a:t>
            </a:r>
            <a:r>
              <a:rPr lang="en-US" sz="2000" b="0" dirty="0" smtClean="0">
                <a:solidFill>
                  <a:schemeClr val="tx1"/>
                </a:solidFill>
              </a:rPr>
              <a:t> {I.S. :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{F.S. : 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u="sng" dirty="0" err="1" smtClean="0">
                <a:solidFill>
                  <a:schemeClr val="tx1"/>
                </a:solidFill>
              </a:rPr>
              <a:t>Kamus</a:t>
            </a:r>
            <a:r>
              <a:rPr lang="en-US" sz="2000" u="sng" dirty="0" smtClean="0">
                <a:solidFill>
                  <a:schemeClr val="tx1"/>
                </a:solidFill>
              </a:rPr>
              <a:t>: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smtClean="0">
                <a:solidFill>
                  <a:schemeClr val="tx1"/>
                </a:solidFill>
              </a:rPr>
              <a:t>   	</a:t>
            </a:r>
          </a:p>
          <a:p>
            <a:pPr marL="457200" indent="-457200">
              <a:spcBef>
                <a:spcPts val="0"/>
              </a:spcBef>
              <a:buNone/>
            </a:pPr>
            <a:endParaRPr lang="en-US" sz="2000" b="0" u="sng" dirty="0" smtClean="0">
              <a:solidFill>
                <a:schemeClr val="tx1"/>
              </a:solidFill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u="sng" dirty="0" err="1" smtClean="0">
                <a:solidFill>
                  <a:schemeClr val="tx1"/>
                </a:solidFill>
              </a:rPr>
              <a:t>Algoritma</a:t>
            </a:r>
            <a:r>
              <a:rPr lang="en-US" sz="2000" u="sng" dirty="0" smtClean="0">
                <a:solidFill>
                  <a:schemeClr val="tx1"/>
                </a:solidFill>
              </a:rPr>
              <a:t>: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	</a:t>
            </a:r>
          </a:p>
          <a:p>
            <a:pPr marL="457200" indent="-457200">
              <a:spcBef>
                <a:spcPts val="0"/>
              </a:spcBef>
              <a:buNone/>
            </a:pPr>
            <a:endParaRPr lang="en-US" sz="2000" b="0" u="sng" dirty="0">
              <a:solidFill>
                <a:schemeClr val="tx1"/>
              </a:solidFill>
              <a:sym typeface="Wingdings" pitchFamily="2" charset="2"/>
            </a:endParaRPr>
          </a:p>
          <a:p>
            <a:pPr marL="457200" indent="-457200">
              <a:spcBef>
                <a:spcPts val="0"/>
              </a:spcBef>
              <a:buNone/>
            </a:pPr>
            <a:endParaRPr lang="en-US" sz="2000" b="0" u="sng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457200" indent="-457200">
              <a:spcBef>
                <a:spcPts val="0"/>
              </a:spcBef>
              <a:buNone/>
            </a:pPr>
            <a:endParaRPr lang="en-US" sz="2000" b="0" u="sng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457200" indent="-457200">
              <a:spcBef>
                <a:spcPts val="0"/>
              </a:spcBef>
              <a:buNone/>
            </a:pPr>
            <a:endParaRPr lang="en-US" sz="2000" b="0" u="sng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457200" indent="-457200">
              <a:spcBef>
                <a:spcPts val="0"/>
              </a:spcBef>
              <a:buNone/>
            </a:pPr>
            <a:endParaRPr lang="en-US" sz="2000" b="0" u="sng" dirty="0">
              <a:solidFill>
                <a:schemeClr val="tx1"/>
              </a:solidFill>
              <a:sym typeface="Wingdings" pitchFamily="2" charset="2"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u="sng" dirty="0" err="1" smtClean="0">
                <a:solidFill>
                  <a:schemeClr val="tx1"/>
                </a:solidFill>
                <a:sym typeface="Wingdings" pitchFamily="2" charset="2"/>
              </a:rPr>
              <a:t>EndProcedure</a:t>
            </a:r>
            <a:endParaRPr lang="en-US" sz="2000" u="sng" dirty="0" smtClean="0">
              <a:solidFill>
                <a:schemeClr val="tx1"/>
              </a:solidFill>
            </a:endParaRPr>
          </a:p>
          <a:p>
            <a:pPr marL="457200" indent="-457200">
              <a:spcBef>
                <a:spcPts val="0"/>
              </a:spcBef>
              <a:buNone/>
            </a:pPr>
            <a:endParaRPr lang="en-US" sz="2000" b="0" dirty="0" smtClean="0"/>
          </a:p>
          <a:p>
            <a:pPr marL="457200" indent="-457200">
              <a:spcBef>
                <a:spcPts val="0"/>
              </a:spcBef>
              <a:buNone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423832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544616"/>
          </a:xfrm>
        </p:spPr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  <a:buNone/>
            </a:pPr>
            <a:r>
              <a:rPr lang="en-US" sz="1700" dirty="0" smtClean="0">
                <a:solidFill>
                  <a:schemeClr val="tx1"/>
                </a:solidFill>
              </a:rPr>
              <a:t>{</a:t>
            </a:r>
            <a:r>
              <a:rPr lang="en-US" sz="1700" dirty="0" err="1" smtClean="0">
                <a:solidFill>
                  <a:schemeClr val="tx1"/>
                </a:solidFill>
              </a:rPr>
              <a:t>Algoritma</a:t>
            </a:r>
            <a:r>
              <a:rPr lang="en-US" sz="1700" dirty="0" smtClean="0">
                <a:solidFill>
                  <a:schemeClr val="tx1"/>
                </a:solidFill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</a:rPr>
              <a:t>Utama</a:t>
            </a:r>
            <a:r>
              <a:rPr lang="en-US" sz="1700" dirty="0" smtClean="0">
                <a:solidFill>
                  <a:schemeClr val="tx1"/>
                </a:solidFill>
              </a:rPr>
              <a:t>}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700" dirty="0" err="1" smtClean="0">
                <a:solidFill>
                  <a:schemeClr val="tx1"/>
                </a:solidFill>
              </a:rPr>
              <a:t>PenjumlahanDuaBuahMatriks</a:t>
            </a:r>
            <a:endParaRPr lang="en-US" sz="1700" dirty="0" smtClean="0">
              <a:solidFill>
                <a:schemeClr val="tx1"/>
              </a:solidFill>
            </a:endParaRPr>
          </a:p>
          <a:p>
            <a:pPr marL="800100" indent="-800100">
              <a:spcBef>
                <a:spcPts val="0"/>
              </a:spcBef>
              <a:buNone/>
            </a:pPr>
            <a:r>
              <a:rPr lang="en-US" sz="1700" dirty="0">
                <a:solidFill>
                  <a:schemeClr val="tx1"/>
                </a:solidFill>
              </a:rPr>
              <a:t>{I.S. : user </a:t>
            </a:r>
            <a:r>
              <a:rPr lang="en-US" sz="1700" dirty="0" err="1">
                <a:solidFill>
                  <a:schemeClr val="tx1"/>
                </a:solidFill>
              </a:rPr>
              <a:t>memasukan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banyaknya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baris</a:t>
            </a:r>
            <a:r>
              <a:rPr lang="en-US" sz="1700" dirty="0">
                <a:solidFill>
                  <a:schemeClr val="tx1"/>
                </a:solidFill>
              </a:rPr>
              <a:t> (M), </a:t>
            </a:r>
            <a:r>
              <a:rPr lang="en-US" sz="1700" dirty="0" err="1">
                <a:solidFill>
                  <a:schemeClr val="tx1"/>
                </a:solidFill>
              </a:rPr>
              <a:t>banyaknya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kolom</a:t>
            </a:r>
            <a:r>
              <a:rPr lang="en-US" sz="1700" dirty="0">
                <a:solidFill>
                  <a:schemeClr val="tx1"/>
                </a:solidFill>
              </a:rPr>
              <a:t> (N) </a:t>
            </a:r>
            <a:r>
              <a:rPr lang="en-US" sz="1700" dirty="0" err="1">
                <a:solidFill>
                  <a:schemeClr val="tx1"/>
                </a:solidFill>
              </a:rPr>
              <a:t>dan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elemen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dua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buah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matriks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berordo</a:t>
            </a:r>
            <a:r>
              <a:rPr lang="en-US" sz="1700" dirty="0">
                <a:solidFill>
                  <a:schemeClr val="tx1"/>
                </a:solidFill>
              </a:rPr>
              <a:t> M x N}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700" dirty="0" smtClean="0">
                <a:solidFill>
                  <a:schemeClr val="tx1"/>
                </a:solidFill>
              </a:rPr>
              <a:t>{F.S. : </a:t>
            </a:r>
            <a:r>
              <a:rPr lang="en-US" sz="1700" dirty="0" err="1" smtClean="0">
                <a:solidFill>
                  <a:schemeClr val="tx1"/>
                </a:solidFill>
              </a:rPr>
              <a:t>menampilkan</a:t>
            </a:r>
            <a:r>
              <a:rPr lang="en-US" sz="1700" dirty="0" smtClean="0">
                <a:solidFill>
                  <a:schemeClr val="tx1"/>
                </a:solidFill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</a:rPr>
              <a:t>hasil</a:t>
            </a:r>
            <a:r>
              <a:rPr lang="en-US" sz="1700" dirty="0" smtClean="0">
                <a:solidFill>
                  <a:schemeClr val="tx1"/>
                </a:solidFill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</a:rPr>
              <a:t>penjumlahan</a:t>
            </a:r>
            <a:r>
              <a:rPr lang="en-US" sz="1700" dirty="0" smtClean="0">
                <a:solidFill>
                  <a:schemeClr val="tx1"/>
                </a:solidFill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</a:rPr>
              <a:t>dua</a:t>
            </a:r>
            <a:r>
              <a:rPr lang="en-US" sz="1700" dirty="0" smtClean="0">
                <a:solidFill>
                  <a:schemeClr val="tx1"/>
                </a:solidFill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</a:rPr>
              <a:t>buah</a:t>
            </a:r>
            <a:r>
              <a:rPr lang="en-US" sz="1700" dirty="0" smtClean="0">
                <a:solidFill>
                  <a:schemeClr val="tx1"/>
                </a:solidFill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</a:rPr>
              <a:t>matriks</a:t>
            </a:r>
            <a:r>
              <a:rPr lang="en-US" sz="1700" dirty="0" smtClean="0">
                <a:solidFill>
                  <a:schemeClr val="tx1"/>
                </a:solidFill>
              </a:rPr>
              <a:t>}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700" u="sng" dirty="0" err="1" smtClean="0">
                <a:solidFill>
                  <a:schemeClr val="tx1"/>
                </a:solidFill>
              </a:rPr>
              <a:t>Kamus</a:t>
            </a:r>
            <a:r>
              <a:rPr lang="en-US" sz="1700" u="sng" dirty="0" smtClean="0">
                <a:solidFill>
                  <a:schemeClr val="tx1"/>
                </a:solidFill>
              </a:rPr>
              <a:t>: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700" dirty="0" smtClean="0">
                <a:solidFill>
                  <a:schemeClr val="tx1"/>
                </a:solidFill>
              </a:rPr>
              <a:t>     </a:t>
            </a:r>
            <a:r>
              <a:rPr lang="en-US" sz="1700" dirty="0" err="1" smtClean="0">
                <a:solidFill>
                  <a:schemeClr val="tx1"/>
                </a:solidFill>
              </a:rPr>
              <a:t>Const</a:t>
            </a:r>
            <a:endParaRPr lang="en-US" sz="1700" dirty="0" smtClean="0">
              <a:solidFill>
                <a:schemeClr val="tx1"/>
              </a:solidFill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smtClean="0">
                <a:solidFill>
                  <a:schemeClr val="tx1"/>
                </a:solidFill>
              </a:rPr>
              <a:t>         </a:t>
            </a:r>
            <a:r>
              <a:rPr lang="en-US" sz="1700" dirty="0" err="1" smtClean="0">
                <a:solidFill>
                  <a:schemeClr val="tx1"/>
                </a:solidFill>
              </a:rPr>
              <a:t>MaksBaris</a:t>
            </a:r>
            <a:r>
              <a:rPr lang="en-US" sz="1700" dirty="0" smtClean="0">
                <a:solidFill>
                  <a:schemeClr val="tx1"/>
                </a:solidFill>
              </a:rPr>
              <a:t>   =  10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smtClean="0">
                <a:solidFill>
                  <a:schemeClr val="tx1"/>
                </a:solidFill>
              </a:rPr>
              <a:t>         </a:t>
            </a:r>
            <a:r>
              <a:rPr lang="en-US" sz="1700" dirty="0" err="1" smtClean="0">
                <a:solidFill>
                  <a:schemeClr val="tx1"/>
                </a:solidFill>
              </a:rPr>
              <a:t>MaksKolom</a:t>
            </a:r>
            <a:r>
              <a:rPr lang="en-US" sz="1700" dirty="0" smtClean="0">
                <a:solidFill>
                  <a:schemeClr val="tx1"/>
                </a:solidFill>
              </a:rPr>
              <a:t> =  10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smtClean="0">
                <a:solidFill>
                  <a:schemeClr val="tx1"/>
                </a:solidFill>
              </a:rPr>
              <a:t>	</a:t>
            </a:r>
            <a:r>
              <a:rPr lang="en-US" sz="1700" u="sng" dirty="0" smtClean="0">
                <a:solidFill>
                  <a:schemeClr val="tx1"/>
                </a:solidFill>
              </a:rPr>
              <a:t>Type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700" dirty="0">
                <a:solidFill>
                  <a:schemeClr val="tx1"/>
                </a:solidFill>
              </a:rPr>
              <a:t>	</a:t>
            </a:r>
            <a:r>
              <a:rPr lang="en-US" sz="1700" dirty="0" smtClean="0">
                <a:solidFill>
                  <a:schemeClr val="tx1"/>
                </a:solidFill>
              </a:rPr>
              <a:t>	</a:t>
            </a:r>
            <a:r>
              <a:rPr lang="en-US" sz="1700" dirty="0" err="1">
                <a:solidFill>
                  <a:schemeClr val="tx1"/>
                </a:solidFill>
              </a:rPr>
              <a:t>M</a:t>
            </a:r>
            <a:r>
              <a:rPr lang="en-US" sz="1700" dirty="0" err="1" smtClean="0">
                <a:solidFill>
                  <a:schemeClr val="tx1"/>
                </a:solidFill>
              </a:rPr>
              <a:t>atriks</a:t>
            </a:r>
            <a:r>
              <a:rPr lang="en-US" sz="1700" dirty="0" smtClean="0">
                <a:solidFill>
                  <a:schemeClr val="tx1"/>
                </a:solidFill>
              </a:rPr>
              <a:t> = </a:t>
            </a:r>
            <a:r>
              <a:rPr lang="en-US" sz="1700" u="sng" dirty="0" smtClean="0">
                <a:solidFill>
                  <a:schemeClr val="tx1"/>
                </a:solidFill>
              </a:rPr>
              <a:t>array</a:t>
            </a:r>
            <a:r>
              <a:rPr lang="en-US" sz="1700" dirty="0" smtClean="0">
                <a:solidFill>
                  <a:schemeClr val="tx1"/>
                </a:solidFill>
              </a:rPr>
              <a:t>[1..MaksBaris,1..MaksKolom] of </a:t>
            </a:r>
            <a:r>
              <a:rPr lang="en-US" sz="1700" u="sng" dirty="0" smtClean="0">
                <a:solidFill>
                  <a:schemeClr val="tx1"/>
                </a:solidFill>
              </a:rPr>
              <a:t>integer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700" dirty="0">
                <a:solidFill>
                  <a:schemeClr val="tx1"/>
                </a:solidFill>
              </a:rPr>
              <a:t>	</a:t>
            </a:r>
            <a:r>
              <a:rPr lang="en-US" sz="1700" dirty="0" smtClean="0">
                <a:solidFill>
                  <a:schemeClr val="tx1"/>
                </a:solidFill>
              </a:rPr>
              <a:t>A,B,C : </a:t>
            </a:r>
            <a:r>
              <a:rPr lang="en-US" sz="1700" dirty="0" err="1" smtClean="0">
                <a:solidFill>
                  <a:schemeClr val="tx1"/>
                </a:solidFill>
              </a:rPr>
              <a:t>Matriks</a:t>
            </a:r>
            <a:endParaRPr lang="en-US" sz="1700" dirty="0" smtClean="0">
              <a:solidFill>
                <a:schemeClr val="tx1"/>
              </a:solidFill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smtClean="0">
                <a:solidFill>
                  <a:schemeClr val="tx1"/>
                </a:solidFill>
              </a:rPr>
              <a:t>     M,N : </a:t>
            </a:r>
            <a:r>
              <a:rPr lang="en-US" sz="1700" u="sng" dirty="0" smtClean="0">
                <a:solidFill>
                  <a:schemeClr val="tx1"/>
                </a:solidFill>
              </a:rPr>
              <a:t>integer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700" u="sng" dirty="0">
                <a:solidFill>
                  <a:schemeClr val="tx1"/>
                </a:solidFill>
              </a:rPr>
              <a:t>Procedure</a:t>
            </a:r>
            <a:r>
              <a:rPr lang="en-US" sz="1700" dirty="0">
                <a:solidFill>
                  <a:schemeClr val="tx1"/>
                </a:solidFill>
              </a:rPr>
              <a:t>   </a:t>
            </a:r>
            <a:r>
              <a:rPr lang="en-US" sz="1700" dirty="0" err="1" smtClean="0">
                <a:solidFill>
                  <a:schemeClr val="tx1"/>
                </a:solidFill>
              </a:rPr>
              <a:t>IsiMatriks</a:t>
            </a:r>
            <a:r>
              <a:rPr lang="en-US" sz="1700" dirty="0" smtClean="0">
                <a:solidFill>
                  <a:schemeClr val="tx1"/>
                </a:solidFill>
              </a:rPr>
              <a:t> (</a:t>
            </a:r>
            <a:r>
              <a:rPr lang="en-US" sz="1700" u="sng" dirty="0">
                <a:solidFill>
                  <a:schemeClr val="tx1"/>
                </a:solidFill>
              </a:rPr>
              <a:t>Output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M,N:</a:t>
            </a:r>
            <a:r>
              <a:rPr lang="en-US" sz="1700" u="sng" dirty="0" err="1">
                <a:solidFill>
                  <a:schemeClr val="tx1"/>
                </a:solidFill>
              </a:rPr>
              <a:t>integer</a:t>
            </a:r>
            <a:r>
              <a:rPr lang="en-US" sz="1700" dirty="0">
                <a:solidFill>
                  <a:schemeClr val="tx1"/>
                </a:solidFill>
              </a:rPr>
              <a:t>, </a:t>
            </a:r>
            <a:r>
              <a:rPr lang="en-US" sz="1700" u="sng" dirty="0">
                <a:solidFill>
                  <a:schemeClr val="tx1"/>
                </a:solidFill>
              </a:rPr>
              <a:t>Output</a:t>
            </a:r>
            <a:r>
              <a:rPr lang="en-US" sz="1700" dirty="0">
                <a:solidFill>
                  <a:schemeClr val="tx1"/>
                </a:solidFill>
              </a:rPr>
              <a:t> A,B : </a:t>
            </a:r>
            <a:r>
              <a:rPr lang="en-US" sz="1700" dirty="0" err="1">
                <a:solidFill>
                  <a:schemeClr val="tx1"/>
                </a:solidFill>
              </a:rPr>
              <a:t>Matriks</a:t>
            </a:r>
            <a:r>
              <a:rPr lang="en-US" sz="1700" dirty="0">
                <a:solidFill>
                  <a:schemeClr val="tx1"/>
                </a:solidFill>
              </a:rPr>
              <a:t>)</a:t>
            </a:r>
          </a:p>
          <a:p>
            <a:pPr marL="3886200" indent="-3429000">
              <a:spcBef>
                <a:spcPts val="0"/>
              </a:spcBef>
              <a:buNone/>
            </a:pPr>
            <a:r>
              <a:rPr lang="en-US" sz="1700" u="sng" dirty="0" smtClean="0">
                <a:solidFill>
                  <a:schemeClr val="tx1"/>
                </a:solidFill>
              </a:rPr>
              <a:t>Procedure</a:t>
            </a:r>
            <a:r>
              <a:rPr lang="en-US" sz="1700" dirty="0" smtClean="0">
                <a:solidFill>
                  <a:schemeClr val="tx1"/>
                </a:solidFill>
              </a:rPr>
              <a:t>   </a:t>
            </a:r>
            <a:r>
              <a:rPr lang="en-US" sz="1700" dirty="0" err="1" smtClean="0">
                <a:solidFill>
                  <a:schemeClr val="tx1"/>
                </a:solidFill>
              </a:rPr>
              <a:t>JumlahMatriks</a:t>
            </a:r>
            <a:r>
              <a:rPr lang="en-US" sz="1700" dirty="0" smtClean="0">
                <a:solidFill>
                  <a:schemeClr val="tx1"/>
                </a:solidFill>
              </a:rPr>
              <a:t> (</a:t>
            </a:r>
            <a:r>
              <a:rPr lang="en-US" sz="1700" u="sng" dirty="0">
                <a:solidFill>
                  <a:schemeClr val="tx1"/>
                </a:solidFill>
              </a:rPr>
              <a:t>Input</a:t>
            </a:r>
            <a:r>
              <a:rPr lang="en-US" sz="1700" dirty="0">
                <a:solidFill>
                  <a:schemeClr val="tx1"/>
                </a:solidFill>
              </a:rPr>
              <a:t>  M,N : </a:t>
            </a:r>
            <a:r>
              <a:rPr lang="en-US" sz="1700" u="sng" dirty="0">
                <a:solidFill>
                  <a:schemeClr val="tx1"/>
                </a:solidFill>
              </a:rPr>
              <a:t>integer</a:t>
            </a:r>
            <a:r>
              <a:rPr lang="en-US" sz="1700" dirty="0">
                <a:solidFill>
                  <a:schemeClr val="tx1"/>
                </a:solidFill>
              </a:rPr>
              <a:t>, </a:t>
            </a:r>
            <a:r>
              <a:rPr lang="en-US" sz="1700" u="sng" dirty="0">
                <a:solidFill>
                  <a:schemeClr val="tx1"/>
                </a:solidFill>
              </a:rPr>
              <a:t>Input</a:t>
            </a:r>
            <a:r>
              <a:rPr lang="en-US" sz="1700" dirty="0">
                <a:solidFill>
                  <a:schemeClr val="tx1"/>
                </a:solidFill>
              </a:rPr>
              <a:t> A,B : </a:t>
            </a:r>
            <a:r>
              <a:rPr lang="en-US" sz="1700" dirty="0" err="1">
                <a:solidFill>
                  <a:schemeClr val="tx1"/>
                </a:solidFill>
              </a:rPr>
              <a:t>Matriks</a:t>
            </a:r>
            <a:r>
              <a:rPr lang="en-US" sz="1700" dirty="0">
                <a:solidFill>
                  <a:schemeClr val="tx1"/>
                </a:solidFill>
              </a:rPr>
              <a:t>, </a:t>
            </a:r>
            <a:r>
              <a:rPr lang="en-US" sz="1700" u="sng" dirty="0">
                <a:solidFill>
                  <a:schemeClr val="tx1"/>
                </a:solidFill>
              </a:rPr>
              <a:t>Output</a:t>
            </a:r>
            <a:r>
              <a:rPr lang="en-US" sz="1700" dirty="0">
                <a:solidFill>
                  <a:schemeClr val="tx1"/>
                </a:solidFill>
              </a:rPr>
              <a:t>  C : </a:t>
            </a:r>
            <a:r>
              <a:rPr lang="en-US" sz="1700" dirty="0" err="1">
                <a:solidFill>
                  <a:schemeClr val="tx1"/>
                </a:solidFill>
              </a:rPr>
              <a:t>Matriks</a:t>
            </a:r>
            <a:r>
              <a:rPr lang="en-US" sz="1700" dirty="0" smtClean="0">
                <a:solidFill>
                  <a:schemeClr val="tx1"/>
                </a:solidFill>
              </a:rPr>
              <a:t>)</a:t>
            </a:r>
          </a:p>
          <a:p>
            <a:pPr marL="3771900" indent="-3314700">
              <a:spcBef>
                <a:spcPts val="0"/>
              </a:spcBef>
              <a:buNone/>
            </a:pPr>
            <a:r>
              <a:rPr lang="en-US" sz="1700" u="sng" dirty="0">
                <a:solidFill>
                  <a:schemeClr val="tx1"/>
                </a:solidFill>
              </a:rPr>
              <a:t>Procedure</a:t>
            </a:r>
            <a:r>
              <a:rPr lang="en-US" sz="1700" dirty="0">
                <a:solidFill>
                  <a:schemeClr val="tx1"/>
                </a:solidFill>
              </a:rPr>
              <a:t>   </a:t>
            </a:r>
            <a:r>
              <a:rPr lang="en-US" sz="1700" dirty="0" err="1" smtClean="0">
                <a:solidFill>
                  <a:schemeClr val="tx1"/>
                </a:solidFill>
              </a:rPr>
              <a:t>TampilHasil</a:t>
            </a:r>
            <a:r>
              <a:rPr lang="en-US" sz="1700" dirty="0" smtClean="0">
                <a:solidFill>
                  <a:schemeClr val="tx1"/>
                </a:solidFill>
              </a:rPr>
              <a:t> (</a:t>
            </a:r>
            <a:r>
              <a:rPr lang="en-US" sz="1700" u="sng" dirty="0">
                <a:solidFill>
                  <a:schemeClr val="tx1"/>
                </a:solidFill>
              </a:rPr>
              <a:t>Input</a:t>
            </a:r>
            <a:r>
              <a:rPr lang="en-US" sz="1700" dirty="0">
                <a:solidFill>
                  <a:schemeClr val="tx1"/>
                </a:solidFill>
              </a:rPr>
              <a:t>  M,N : </a:t>
            </a:r>
            <a:r>
              <a:rPr lang="en-US" sz="1700" u="sng" dirty="0">
                <a:solidFill>
                  <a:schemeClr val="tx1"/>
                </a:solidFill>
              </a:rPr>
              <a:t>integer</a:t>
            </a:r>
            <a:r>
              <a:rPr lang="en-US" sz="1700" dirty="0">
                <a:solidFill>
                  <a:schemeClr val="tx1"/>
                </a:solidFill>
              </a:rPr>
              <a:t>, </a:t>
            </a:r>
            <a:r>
              <a:rPr lang="en-US" sz="1700" u="sng" dirty="0">
                <a:solidFill>
                  <a:schemeClr val="tx1"/>
                </a:solidFill>
              </a:rPr>
              <a:t>Input</a:t>
            </a:r>
            <a:r>
              <a:rPr lang="en-US" sz="1700" dirty="0">
                <a:solidFill>
                  <a:schemeClr val="tx1"/>
                </a:solidFill>
              </a:rPr>
              <a:t> C : </a:t>
            </a:r>
            <a:r>
              <a:rPr lang="en-US" sz="1700" dirty="0" err="1">
                <a:solidFill>
                  <a:schemeClr val="tx1"/>
                </a:solidFill>
              </a:rPr>
              <a:t>Matriks</a:t>
            </a:r>
            <a:r>
              <a:rPr lang="en-US" sz="1700" dirty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700" u="sng" dirty="0" err="1" smtClean="0">
                <a:solidFill>
                  <a:schemeClr val="tx1"/>
                </a:solidFill>
              </a:rPr>
              <a:t>Algoritma</a:t>
            </a:r>
            <a:r>
              <a:rPr lang="en-US" sz="1700" u="sng" dirty="0" smtClean="0">
                <a:solidFill>
                  <a:schemeClr val="tx1"/>
                </a:solidFill>
              </a:rPr>
              <a:t>:</a:t>
            </a:r>
            <a:endParaRPr lang="en-US" sz="1700" dirty="0" smtClean="0">
              <a:solidFill>
                <a:schemeClr val="tx1"/>
              </a:solidFill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1700" dirty="0" smtClean="0">
                <a:solidFill>
                  <a:schemeClr val="tx1"/>
                </a:solidFill>
              </a:rPr>
              <a:t>	</a:t>
            </a:r>
            <a:r>
              <a:rPr lang="en-US" sz="1700" dirty="0" err="1" smtClean="0">
                <a:solidFill>
                  <a:schemeClr val="tx1"/>
                </a:solidFill>
              </a:rPr>
              <a:t>IsiMatriks</a:t>
            </a:r>
            <a:r>
              <a:rPr lang="en-US" sz="1700" dirty="0" smtClean="0">
                <a:solidFill>
                  <a:schemeClr val="tx1"/>
                </a:solidFill>
              </a:rPr>
              <a:t>(M,N,A,B)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700" dirty="0" smtClean="0">
                <a:solidFill>
                  <a:schemeClr val="tx1"/>
                </a:solidFill>
              </a:rPr>
              <a:t>      </a:t>
            </a:r>
            <a:r>
              <a:rPr lang="en-US" sz="1700" dirty="0" err="1" smtClean="0">
                <a:solidFill>
                  <a:schemeClr val="tx1"/>
                </a:solidFill>
              </a:rPr>
              <a:t>JumlahMatriks</a:t>
            </a:r>
            <a:r>
              <a:rPr lang="en-US" sz="1700" dirty="0" smtClean="0">
                <a:solidFill>
                  <a:schemeClr val="tx1"/>
                </a:solidFill>
              </a:rPr>
              <a:t>(M,N,A,B,C)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700" dirty="0" smtClean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n-US" sz="1700" dirty="0" err="1" smtClean="0">
                <a:solidFill>
                  <a:schemeClr val="tx1"/>
                </a:solidFill>
                <a:sym typeface="Wingdings" pitchFamily="2" charset="2"/>
              </a:rPr>
              <a:t>TampilHasil</a:t>
            </a:r>
            <a:r>
              <a:rPr lang="en-US" sz="1700" dirty="0" smtClean="0">
                <a:solidFill>
                  <a:schemeClr val="tx1"/>
                </a:solidFill>
                <a:sym typeface="Wingdings" pitchFamily="2" charset="2"/>
              </a:rPr>
              <a:t>(M,N,C)</a:t>
            </a:r>
          </a:p>
          <a:p>
            <a:pPr marL="457200" indent="-457200">
              <a:spcBef>
                <a:spcPts val="0"/>
              </a:spcBef>
              <a:buNone/>
            </a:pPr>
            <a:endParaRPr lang="en-US" sz="1700" dirty="0" smtClean="0"/>
          </a:p>
          <a:p>
            <a:pPr marL="457200" indent="-457200">
              <a:spcBef>
                <a:spcPts val="0"/>
              </a:spcBef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05056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1192"/>
            <a:ext cx="8229600" cy="792162"/>
          </a:xfrm>
        </p:spPr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Array 2 </a:t>
            </a:r>
            <a:r>
              <a:rPr lang="en-US" dirty="0" err="1" smtClean="0"/>
              <a:t>Dimensi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36105"/>
            <a:ext cx="7704856" cy="5029199"/>
          </a:xfrm>
        </p:spPr>
        <p:txBody>
          <a:bodyPr>
            <a:normAutofit/>
          </a:bodyPr>
          <a:lstStyle/>
          <a:p>
            <a:pPr marL="4763" indent="6350"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Sekumpulan</a:t>
            </a:r>
            <a:r>
              <a:rPr lang="en-US" sz="2400" dirty="0" smtClean="0">
                <a:solidFill>
                  <a:schemeClr val="tx1"/>
                </a:solidFill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</a:rPr>
              <a:t>bertipe</a:t>
            </a:r>
            <a:r>
              <a:rPr lang="en-US" sz="2400" dirty="0" smtClean="0">
                <a:solidFill>
                  <a:schemeClr val="tx1"/>
                </a:solidFill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</a:rPr>
              <a:t>sama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yg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diakses</a:t>
            </a:r>
            <a:r>
              <a:rPr lang="en-US" sz="2400" dirty="0" smtClean="0">
                <a:solidFill>
                  <a:schemeClr val="tx1"/>
                </a:solidFill>
              </a:rPr>
              <a:t> / </a:t>
            </a:r>
            <a:r>
              <a:rPr lang="en-US" sz="2400" dirty="0" err="1" smtClean="0">
                <a:solidFill>
                  <a:schemeClr val="tx1"/>
                </a:solidFill>
              </a:rPr>
              <a:t>diacu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oleh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dua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buah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indeks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4763" indent="6350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Misalkan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sz="2400" dirty="0" err="1" smtClean="0">
                <a:solidFill>
                  <a:schemeClr val="tx1"/>
                </a:solidFill>
              </a:rPr>
              <a:t>Matriks</a:t>
            </a:r>
            <a:r>
              <a:rPr lang="en-US" sz="2400" dirty="0" smtClean="0">
                <a:solidFill>
                  <a:schemeClr val="tx1"/>
                </a:solidFill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</a:rPr>
              <a:t>berordo</a:t>
            </a:r>
            <a:r>
              <a:rPr lang="en-US" sz="2400" dirty="0" smtClean="0">
                <a:solidFill>
                  <a:schemeClr val="tx1"/>
                </a:solidFill>
              </a:rPr>
              <a:t> m x n</a:t>
            </a:r>
          </a:p>
          <a:p>
            <a:pPr marL="4763" indent="6350">
              <a:buNone/>
            </a:pPr>
            <a:r>
              <a:rPr lang="en-US" sz="2400" dirty="0" smtClean="0"/>
              <a:t>            </a:t>
            </a:r>
          </a:p>
          <a:p>
            <a:pPr marL="977900" indent="6350">
              <a:buNone/>
            </a:pPr>
            <a:endParaRPr lang="en-US" sz="2400" dirty="0" smtClean="0"/>
          </a:p>
          <a:p>
            <a:pPr marL="977900" indent="6350">
              <a:buNone/>
            </a:pPr>
            <a:endParaRPr lang="en-US" sz="2400" dirty="0"/>
          </a:p>
          <a:p>
            <a:pPr marL="977900" indent="635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A</a:t>
            </a:r>
            <a:r>
              <a:rPr lang="en-US" sz="2400" dirty="0" smtClean="0"/>
              <a:t>  </a:t>
            </a:r>
          </a:p>
          <a:p>
            <a:pPr marL="977900" indent="6350">
              <a:buNone/>
            </a:pPr>
            <a:r>
              <a:rPr lang="en-US" sz="2400" dirty="0" smtClean="0"/>
              <a:t>                                                 </a:t>
            </a:r>
          </a:p>
          <a:p>
            <a:pPr marL="977900" indent="6350">
              <a:buNone/>
            </a:pPr>
            <a:endParaRPr lang="en-US" sz="2400" dirty="0"/>
          </a:p>
          <a:p>
            <a:pPr marL="977900" indent="6350">
              <a:buNone/>
            </a:pPr>
            <a:r>
              <a:rPr lang="en-US" sz="2400" dirty="0" smtClean="0"/>
              <a:t>                </a:t>
            </a:r>
            <a:r>
              <a:rPr lang="en-US" sz="2400" dirty="0" smtClean="0">
                <a:solidFill>
                  <a:schemeClr val="tx1"/>
                </a:solidFill>
              </a:rPr>
              <a:t>m x n</a:t>
            </a:r>
          </a:p>
          <a:p>
            <a:pPr marL="457200" indent="635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087820"/>
              </p:ext>
            </p:extLst>
          </p:nvPr>
        </p:nvGraphicFramePr>
        <p:xfrm>
          <a:off x="2051720" y="2818616"/>
          <a:ext cx="3168352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  <a:gridCol w="792088"/>
                <a:gridCol w="7920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</a:t>
                      </a:r>
                      <a:r>
                        <a:rPr lang="en-US" sz="2400" b="1" strike="noStrike" baseline="-25000" dirty="0" smtClean="0"/>
                        <a:t>11</a:t>
                      </a:r>
                      <a:endParaRPr lang="en-US" sz="2400" b="1" strike="noStrike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</a:t>
                      </a:r>
                      <a:r>
                        <a:rPr lang="en-US" sz="2400" b="1" baseline="-25000" dirty="0" smtClean="0"/>
                        <a:t>12</a:t>
                      </a:r>
                      <a:endParaRPr lang="en-US" sz="24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..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</a:t>
                      </a:r>
                      <a:r>
                        <a:rPr lang="en-US" sz="2400" b="1" baseline="-25000" dirty="0" smtClean="0"/>
                        <a:t>1n</a:t>
                      </a:r>
                      <a:endParaRPr lang="en-US" sz="2400" b="1" baseline="-25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</a:t>
                      </a:r>
                      <a:r>
                        <a:rPr lang="en-US" sz="2400" b="1" baseline="-25000" dirty="0" smtClean="0"/>
                        <a:t>21</a:t>
                      </a:r>
                      <a:endParaRPr lang="en-US" sz="2400" b="1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</a:t>
                      </a:r>
                      <a:r>
                        <a:rPr lang="en-US" sz="2400" b="1" baseline="-25000" dirty="0" smtClean="0"/>
                        <a:t>22</a:t>
                      </a:r>
                      <a:endParaRPr lang="en-US" sz="24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..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</a:t>
                      </a:r>
                      <a:r>
                        <a:rPr lang="en-US" sz="2400" b="1" baseline="-25000" dirty="0" smtClean="0"/>
                        <a:t>2n</a:t>
                      </a:r>
                      <a:endParaRPr lang="en-US" sz="2400" b="1" baseline="-25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.</a:t>
                      </a:r>
                    </a:p>
                    <a:p>
                      <a:pPr algn="ctr"/>
                      <a:r>
                        <a:rPr lang="en-US" sz="2400" b="1" dirty="0" smtClean="0"/>
                        <a:t>.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.</a:t>
                      </a:r>
                    </a:p>
                    <a:p>
                      <a:pPr algn="ctr"/>
                      <a:r>
                        <a:rPr lang="en-US" sz="2400" b="1" dirty="0" smtClean="0"/>
                        <a:t>.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.</a:t>
                      </a:r>
                    </a:p>
                    <a:p>
                      <a:pPr algn="ctr"/>
                      <a:r>
                        <a:rPr lang="en-US" sz="2400" b="1" dirty="0" smtClean="0"/>
                        <a:t>.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.</a:t>
                      </a:r>
                    </a:p>
                    <a:p>
                      <a:pPr algn="ctr"/>
                      <a:r>
                        <a:rPr lang="en-US" sz="2400" b="1" dirty="0" smtClean="0"/>
                        <a:t>.</a:t>
                      </a:r>
                      <a:endParaRPr lang="en-US" sz="2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</a:t>
                      </a:r>
                      <a:r>
                        <a:rPr lang="en-US" sz="2400" b="1" baseline="-25000" dirty="0" smtClean="0"/>
                        <a:t>m1</a:t>
                      </a:r>
                      <a:endParaRPr lang="en-US" sz="2400" b="1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</a:t>
                      </a:r>
                      <a:r>
                        <a:rPr lang="en-US" sz="2400" b="1" baseline="-25000" dirty="0" smtClean="0"/>
                        <a:t>m2</a:t>
                      </a:r>
                      <a:endParaRPr lang="en-US" sz="24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..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 smtClean="0"/>
                        <a:t>a</a:t>
                      </a:r>
                      <a:r>
                        <a:rPr lang="en-US" sz="2400" b="1" baseline="-25000" dirty="0" err="1" smtClean="0"/>
                        <a:t>mn</a:t>
                      </a:r>
                      <a:endParaRPr lang="en-US" sz="2400" b="1" baseline="-250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72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 err="1" smtClean="0"/>
              <a:t>Deklarasi</a:t>
            </a:r>
            <a:r>
              <a:rPr lang="en-US" dirty="0" smtClean="0"/>
              <a:t> Array 2 </a:t>
            </a:r>
            <a:r>
              <a:rPr lang="en-US" dirty="0" err="1" smtClean="0"/>
              <a:t>Dimensi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112568"/>
          </a:xfrm>
        </p:spPr>
        <p:txBody>
          <a:bodyPr>
            <a:normAutofit lnSpcReduction="10000"/>
          </a:bodyPr>
          <a:lstStyle/>
          <a:p>
            <a:pPr marL="457200" indent="-457200">
              <a:spcBef>
                <a:spcPts val="0"/>
              </a:spcBef>
              <a:buAutoNum type="arabicPeriod"/>
            </a:pPr>
            <a:r>
              <a:rPr lang="en-US" sz="2000" dirty="0" err="1" smtClean="0">
                <a:solidFill>
                  <a:schemeClr val="tx1"/>
                </a:solidFill>
              </a:rPr>
              <a:t>VarMatriks</a:t>
            </a:r>
            <a:r>
              <a:rPr lang="en-US" sz="2000" dirty="0" smtClean="0">
                <a:solidFill>
                  <a:schemeClr val="tx1"/>
                </a:solidFill>
              </a:rPr>
              <a:t> : </a:t>
            </a:r>
            <a:r>
              <a:rPr lang="en-US" sz="2000" u="sng" dirty="0" smtClean="0">
                <a:solidFill>
                  <a:schemeClr val="tx1"/>
                </a:solidFill>
              </a:rPr>
              <a:t>array</a:t>
            </a:r>
            <a:r>
              <a:rPr lang="en-US" sz="2000" dirty="0" smtClean="0">
                <a:solidFill>
                  <a:schemeClr val="tx1"/>
                </a:solidFill>
              </a:rPr>
              <a:t>[1..MaksBaris,1..MaksKolom] of </a:t>
            </a:r>
            <a:r>
              <a:rPr lang="en-US" sz="2000" dirty="0" err="1" smtClean="0">
                <a:solidFill>
                  <a:schemeClr val="tx1"/>
                </a:solidFill>
              </a:rPr>
              <a:t>tipedata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b="0" dirty="0"/>
              <a:t>	</a:t>
            </a:r>
            <a:endParaRPr lang="en-US" sz="2000" b="0" dirty="0" smtClean="0"/>
          </a:p>
          <a:p>
            <a:pPr marL="457200" indent="-57150"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Contoh</a:t>
            </a:r>
            <a:r>
              <a:rPr lang="en-US" sz="2000" dirty="0" smtClean="0">
                <a:solidFill>
                  <a:srgbClr val="FF0000"/>
                </a:solidFill>
              </a:rPr>
              <a:t>: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b="0" dirty="0"/>
              <a:t>	</a:t>
            </a:r>
            <a:r>
              <a:rPr lang="en-US" sz="2000" b="0" dirty="0" smtClean="0"/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A  :  </a:t>
            </a:r>
            <a:r>
              <a:rPr lang="en-US" sz="2000" u="sng" dirty="0" smtClean="0">
                <a:solidFill>
                  <a:schemeClr val="tx1"/>
                </a:solidFill>
              </a:rPr>
              <a:t>array</a:t>
            </a:r>
            <a:r>
              <a:rPr lang="en-US" sz="2000" dirty="0" smtClean="0">
                <a:solidFill>
                  <a:schemeClr val="tx1"/>
                </a:solidFill>
              </a:rPr>
              <a:t> [1..5,1..3] of </a:t>
            </a:r>
            <a:r>
              <a:rPr lang="en-US" sz="2000" u="sng" dirty="0" smtClean="0">
                <a:solidFill>
                  <a:schemeClr val="tx1"/>
                </a:solidFill>
              </a:rPr>
              <a:t>integer</a:t>
            </a:r>
          </a:p>
          <a:p>
            <a:pPr marL="457200" indent="-457200">
              <a:spcBef>
                <a:spcPts val="0"/>
              </a:spcBef>
              <a:buNone/>
            </a:pPr>
            <a:endParaRPr lang="en-US" sz="2000" b="0" u="sng" dirty="0" smtClean="0"/>
          </a:p>
          <a:p>
            <a:pPr marL="457200" indent="-457200">
              <a:spcBef>
                <a:spcPts val="0"/>
              </a:spcBef>
              <a:buFont typeface="+mj-lt"/>
              <a:buAutoNum type="arabicPeriod" startAt="2"/>
            </a:pPr>
            <a:r>
              <a:rPr lang="en-US" sz="2000" u="sng" dirty="0" err="1" smtClean="0">
                <a:solidFill>
                  <a:schemeClr val="tx1"/>
                </a:solidFill>
              </a:rPr>
              <a:t>Const</a:t>
            </a:r>
            <a:endParaRPr lang="en-US" sz="2000" u="sng" dirty="0" smtClean="0">
              <a:solidFill>
                <a:schemeClr val="tx1"/>
              </a:solidFill>
            </a:endParaRPr>
          </a:p>
          <a:p>
            <a:pPr marL="91440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chemeClr val="tx1"/>
                </a:solidFill>
              </a:rPr>
              <a:t>M</a:t>
            </a:r>
            <a:r>
              <a:rPr lang="en-US" sz="2000" dirty="0" err="1" smtClean="0">
                <a:solidFill>
                  <a:schemeClr val="tx1"/>
                </a:solidFill>
              </a:rPr>
              <a:t>aksBaris</a:t>
            </a:r>
            <a:r>
              <a:rPr lang="en-US" sz="2000" dirty="0" smtClean="0">
                <a:solidFill>
                  <a:schemeClr val="tx1"/>
                </a:solidFill>
              </a:rPr>
              <a:t>   = …</a:t>
            </a:r>
          </a:p>
          <a:p>
            <a:pPr marL="914400" indent="-91440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</a:rPr>
              <a:t>MaksKolom</a:t>
            </a:r>
            <a:r>
              <a:rPr lang="en-US" sz="2000" dirty="0" smtClean="0">
                <a:solidFill>
                  <a:schemeClr val="tx1"/>
                </a:solidFill>
              </a:rPr>
              <a:t> = …</a:t>
            </a:r>
          </a:p>
          <a:p>
            <a:pPr marL="457200" indent="6350">
              <a:spcBef>
                <a:spcPts val="0"/>
              </a:spcBef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457200" indent="6350">
              <a:spcBef>
                <a:spcPts val="0"/>
              </a:spcBef>
              <a:buNone/>
            </a:pPr>
            <a:r>
              <a:rPr lang="en-US" sz="2000" dirty="0" err="1">
                <a:solidFill>
                  <a:schemeClr val="tx1"/>
                </a:solidFill>
              </a:rPr>
              <a:t>V</a:t>
            </a:r>
            <a:r>
              <a:rPr lang="en-US" sz="2000" dirty="0" err="1" smtClean="0">
                <a:solidFill>
                  <a:schemeClr val="tx1"/>
                </a:solidFill>
              </a:rPr>
              <a:t>arMatriks</a:t>
            </a:r>
            <a:r>
              <a:rPr lang="en-US" sz="2000" dirty="0" smtClean="0">
                <a:solidFill>
                  <a:schemeClr val="tx1"/>
                </a:solidFill>
              </a:rPr>
              <a:t> : </a:t>
            </a:r>
            <a:r>
              <a:rPr lang="en-US" sz="2000" u="sng" dirty="0" smtClean="0">
                <a:solidFill>
                  <a:schemeClr val="tx1"/>
                </a:solidFill>
              </a:rPr>
              <a:t>array</a:t>
            </a:r>
            <a:r>
              <a:rPr lang="en-US" sz="2000" dirty="0" smtClean="0">
                <a:solidFill>
                  <a:schemeClr val="tx1"/>
                </a:solidFill>
              </a:rPr>
              <a:t>[1..MaksBaris,1..MaksKolom] of </a:t>
            </a:r>
            <a:r>
              <a:rPr lang="en-US" sz="2000" dirty="0" err="1" smtClean="0">
                <a:solidFill>
                  <a:schemeClr val="tx1"/>
                </a:solidFill>
              </a:rPr>
              <a:t>tipedata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indent="6350">
              <a:spcBef>
                <a:spcPts val="0"/>
              </a:spcBef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457200" indent="6350"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Contoh</a:t>
            </a:r>
            <a:r>
              <a:rPr lang="en-US" sz="2000" dirty="0" smtClean="0">
                <a:solidFill>
                  <a:srgbClr val="FF0000"/>
                </a:solidFill>
              </a:rPr>
              <a:t>: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b="0" dirty="0"/>
              <a:t>	</a:t>
            </a:r>
            <a:r>
              <a:rPr lang="en-US" sz="2000" u="sng" dirty="0" err="1">
                <a:solidFill>
                  <a:schemeClr val="tx1"/>
                </a:solidFill>
              </a:rPr>
              <a:t>C</a:t>
            </a:r>
            <a:r>
              <a:rPr lang="en-US" sz="2000" u="sng" dirty="0" err="1" smtClean="0">
                <a:solidFill>
                  <a:schemeClr val="tx1"/>
                </a:solidFill>
              </a:rPr>
              <a:t>onst</a:t>
            </a:r>
            <a:endParaRPr lang="en-US" sz="2000" u="sng" dirty="0" smtClean="0">
              <a:solidFill>
                <a:schemeClr val="tx1"/>
              </a:solidFill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       </a:t>
            </a:r>
            <a:r>
              <a:rPr lang="en-US" sz="2000" dirty="0" err="1" smtClean="0">
                <a:solidFill>
                  <a:schemeClr val="tx1"/>
                </a:solidFill>
              </a:rPr>
              <a:t>MaksBaris</a:t>
            </a:r>
            <a:r>
              <a:rPr lang="en-US" sz="2000" dirty="0" smtClean="0">
                <a:solidFill>
                  <a:schemeClr val="tx1"/>
                </a:solidFill>
              </a:rPr>
              <a:t>   = 5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     </a:t>
            </a:r>
            <a:r>
              <a:rPr lang="en-US" sz="2000" dirty="0" err="1" smtClean="0">
                <a:solidFill>
                  <a:schemeClr val="tx1"/>
                </a:solidFill>
              </a:rPr>
              <a:t>MaksKolom</a:t>
            </a:r>
            <a:r>
              <a:rPr lang="en-US" sz="2000" dirty="0" smtClean="0">
                <a:solidFill>
                  <a:schemeClr val="tx1"/>
                </a:solidFill>
              </a:rPr>
              <a:t> = 3</a:t>
            </a:r>
          </a:p>
          <a:p>
            <a:pPr marL="457200" indent="-457200">
              <a:spcBef>
                <a:spcPts val="0"/>
              </a:spcBef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A : </a:t>
            </a:r>
            <a:r>
              <a:rPr lang="en-US" sz="2000" u="sng" dirty="0" smtClean="0">
                <a:solidFill>
                  <a:schemeClr val="tx1"/>
                </a:solidFill>
              </a:rPr>
              <a:t>array</a:t>
            </a:r>
            <a:r>
              <a:rPr lang="en-US" sz="2000" dirty="0" smtClean="0">
                <a:solidFill>
                  <a:schemeClr val="tx1"/>
                </a:solidFill>
              </a:rPr>
              <a:t> [1..MaksBaris,1..MaksKolom] of </a:t>
            </a:r>
            <a:r>
              <a:rPr lang="en-US" sz="2000" u="sng" dirty="0" smtClean="0">
                <a:solidFill>
                  <a:schemeClr val="tx1"/>
                </a:solidFill>
              </a:rPr>
              <a:t>integer</a:t>
            </a:r>
          </a:p>
          <a:p>
            <a:pPr marL="457200" indent="6350">
              <a:buNone/>
            </a:pPr>
            <a:endParaRPr lang="en-US" sz="2000" dirty="0" smtClean="0"/>
          </a:p>
          <a:p>
            <a:pPr marL="457200" indent="635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159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92"/>
            <a:ext cx="8229600" cy="792162"/>
          </a:xfrm>
        </p:spPr>
        <p:txBody>
          <a:bodyPr/>
          <a:lstStyle/>
          <a:p>
            <a:r>
              <a:rPr lang="en-US" dirty="0" err="1" smtClean="0"/>
              <a:t>Deklarasi</a:t>
            </a:r>
            <a:r>
              <a:rPr lang="en-US" dirty="0" smtClean="0"/>
              <a:t> Array 2 </a:t>
            </a:r>
            <a:r>
              <a:rPr lang="en-US" dirty="0" err="1" smtClean="0"/>
              <a:t>Dimensi</a:t>
            </a:r>
            <a:r>
              <a:rPr lang="en-US" dirty="0" smtClean="0"/>
              <a:t> (</a:t>
            </a:r>
            <a:r>
              <a:rPr lang="en-US" dirty="0" err="1" smtClean="0"/>
              <a:t>lanjutan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964488" cy="4874096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0"/>
              </a:spcBef>
              <a:buFont typeface="+mj-lt"/>
              <a:buAutoNum type="arabicPeriod" startAt="3"/>
            </a:pPr>
            <a:r>
              <a:rPr lang="en-US" sz="1800" u="sng" dirty="0" err="1">
                <a:solidFill>
                  <a:schemeClr val="tx1"/>
                </a:solidFill>
              </a:rPr>
              <a:t>C</a:t>
            </a:r>
            <a:r>
              <a:rPr lang="en-US" sz="1800" u="sng" dirty="0" err="1" smtClean="0">
                <a:solidFill>
                  <a:schemeClr val="tx1"/>
                </a:solidFill>
              </a:rPr>
              <a:t>onst</a:t>
            </a:r>
            <a:endParaRPr lang="en-US" sz="1800" u="sng" dirty="0" smtClean="0">
              <a:solidFill>
                <a:schemeClr val="tx1"/>
              </a:solidFill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 err="1" smtClean="0">
                <a:solidFill>
                  <a:schemeClr val="tx1"/>
                </a:solidFill>
              </a:rPr>
              <a:t>MaksBaris</a:t>
            </a:r>
            <a:r>
              <a:rPr lang="en-US" sz="1800" dirty="0" smtClean="0">
                <a:solidFill>
                  <a:schemeClr val="tx1"/>
                </a:solidFill>
              </a:rPr>
              <a:t>   = …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 err="1" smtClean="0">
                <a:solidFill>
                  <a:schemeClr val="tx1"/>
                </a:solidFill>
              </a:rPr>
              <a:t>MaksKolom</a:t>
            </a:r>
            <a:r>
              <a:rPr lang="en-US" sz="1800" dirty="0" smtClean="0">
                <a:solidFill>
                  <a:schemeClr val="tx1"/>
                </a:solidFill>
              </a:rPr>
              <a:t> = …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u="sng" dirty="0">
                <a:solidFill>
                  <a:schemeClr val="tx1"/>
                </a:solidFill>
              </a:rPr>
              <a:t>T</a:t>
            </a:r>
            <a:r>
              <a:rPr lang="en-US" sz="1800" u="sng" dirty="0" smtClean="0">
                <a:solidFill>
                  <a:schemeClr val="tx1"/>
                </a:solidFill>
              </a:rPr>
              <a:t>ype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 err="1" smtClean="0">
                <a:solidFill>
                  <a:schemeClr val="tx1"/>
                </a:solidFill>
              </a:rPr>
              <a:t>TipeMatriks</a:t>
            </a:r>
            <a:r>
              <a:rPr lang="en-US" sz="1800" dirty="0" smtClean="0">
                <a:solidFill>
                  <a:schemeClr val="tx1"/>
                </a:solidFill>
              </a:rPr>
              <a:t> = </a:t>
            </a:r>
            <a:r>
              <a:rPr lang="en-US" sz="1800" u="sng" dirty="0" smtClean="0">
                <a:solidFill>
                  <a:schemeClr val="tx1"/>
                </a:solidFill>
              </a:rPr>
              <a:t>array</a:t>
            </a:r>
            <a:r>
              <a:rPr lang="en-US" sz="1800" dirty="0" smtClean="0">
                <a:solidFill>
                  <a:schemeClr val="tx1"/>
                </a:solidFill>
              </a:rPr>
              <a:t>[1..MaksBaris,1..MaksKolom] of </a:t>
            </a:r>
            <a:r>
              <a:rPr lang="en-US" sz="1800" dirty="0" err="1" smtClean="0">
                <a:solidFill>
                  <a:schemeClr val="tx1"/>
                </a:solidFill>
              </a:rPr>
              <a:t>tipedata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457200" indent="6350">
              <a:spcBef>
                <a:spcPts val="0"/>
              </a:spcBef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457200" indent="6350"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chemeClr val="tx1"/>
                </a:solidFill>
              </a:rPr>
              <a:t>var_matriks</a:t>
            </a:r>
            <a:r>
              <a:rPr lang="en-US" sz="1800" dirty="0" smtClean="0">
                <a:solidFill>
                  <a:schemeClr val="tx1"/>
                </a:solidFill>
              </a:rPr>
              <a:t> : </a:t>
            </a:r>
            <a:r>
              <a:rPr lang="en-US" sz="1800" dirty="0" err="1" smtClean="0">
                <a:solidFill>
                  <a:schemeClr val="tx1"/>
                </a:solidFill>
              </a:rPr>
              <a:t>nama_tipe_matriks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457200" indent="6350">
              <a:spcBef>
                <a:spcPts val="0"/>
              </a:spcBef>
              <a:buNone/>
            </a:pPr>
            <a:endParaRPr lang="en-US" sz="1800" b="0" dirty="0" smtClean="0"/>
          </a:p>
          <a:p>
            <a:pPr marL="457200" indent="6350"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rgbClr val="FF0000"/>
                </a:solidFill>
              </a:rPr>
              <a:t>Contoh</a:t>
            </a:r>
            <a:r>
              <a:rPr lang="en-US" sz="1800" dirty="0" smtClean="0">
                <a:solidFill>
                  <a:srgbClr val="FF0000"/>
                </a:solidFill>
              </a:rPr>
              <a:t>: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800" b="0" dirty="0" smtClean="0"/>
              <a:t>	</a:t>
            </a:r>
            <a:r>
              <a:rPr lang="en-US" sz="1800" u="sng" dirty="0" err="1">
                <a:solidFill>
                  <a:schemeClr val="tx1"/>
                </a:solidFill>
              </a:rPr>
              <a:t>C</a:t>
            </a:r>
            <a:r>
              <a:rPr lang="en-US" sz="1800" u="sng" dirty="0" err="1" smtClean="0">
                <a:solidFill>
                  <a:schemeClr val="tx1"/>
                </a:solidFill>
              </a:rPr>
              <a:t>onst</a:t>
            </a:r>
            <a:endParaRPr lang="en-US" sz="1800" u="sng" dirty="0" smtClean="0">
              <a:solidFill>
                <a:schemeClr val="tx1"/>
              </a:solidFill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 err="1" smtClean="0">
                <a:solidFill>
                  <a:schemeClr val="tx1"/>
                </a:solidFill>
              </a:rPr>
              <a:t>MaksBaris</a:t>
            </a:r>
            <a:r>
              <a:rPr lang="en-US" sz="1800" dirty="0" smtClean="0">
                <a:solidFill>
                  <a:schemeClr val="tx1"/>
                </a:solidFill>
              </a:rPr>
              <a:t>   = 5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		</a:t>
            </a:r>
            <a:r>
              <a:rPr lang="en-US" sz="1800" dirty="0" err="1" smtClean="0">
                <a:solidFill>
                  <a:schemeClr val="tx1"/>
                </a:solidFill>
              </a:rPr>
              <a:t>MaksKolom</a:t>
            </a:r>
            <a:r>
              <a:rPr lang="en-US" sz="1800" dirty="0" smtClean="0">
                <a:solidFill>
                  <a:schemeClr val="tx1"/>
                </a:solidFill>
              </a:rPr>
              <a:t> = 3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u="sng" dirty="0">
                <a:solidFill>
                  <a:schemeClr val="tx1"/>
                </a:solidFill>
              </a:rPr>
              <a:t>T</a:t>
            </a:r>
            <a:r>
              <a:rPr lang="en-US" sz="1800" u="sng" dirty="0" smtClean="0">
                <a:solidFill>
                  <a:schemeClr val="tx1"/>
                </a:solidFill>
              </a:rPr>
              <a:t>ype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		</a:t>
            </a:r>
            <a:r>
              <a:rPr lang="en-US" sz="1800" dirty="0" err="1">
                <a:solidFill>
                  <a:schemeClr val="tx1"/>
                </a:solidFill>
              </a:rPr>
              <a:t>M</a:t>
            </a:r>
            <a:r>
              <a:rPr lang="en-US" sz="1800" dirty="0" err="1" smtClean="0">
                <a:solidFill>
                  <a:schemeClr val="tx1"/>
                </a:solidFill>
              </a:rPr>
              <a:t>atriks</a:t>
            </a:r>
            <a:r>
              <a:rPr lang="en-US" sz="1800" dirty="0" smtClean="0">
                <a:solidFill>
                  <a:schemeClr val="tx1"/>
                </a:solidFill>
              </a:rPr>
              <a:t> = </a:t>
            </a:r>
            <a:r>
              <a:rPr lang="en-US" sz="1800" u="sng" dirty="0" smtClean="0">
                <a:solidFill>
                  <a:schemeClr val="tx1"/>
                </a:solidFill>
              </a:rPr>
              <a:t>array</a:t>
            </a:r>
            <a:r>
              <a:rPr lang="en-US" sz="1800" dirty="0" smtClean="0">
                <a:solidFill>
                  <a:schemeClr val="tx1"/>
                </a:solidFill>
              </a:rPr>
              <a:t>[1..</a:t>
            </a:r>
            <a:r>
              <a:rPr lang="en-US" sz="1800" dirty="0">
                <a:solidFill>
                  <a:schemeClr val="tx1"/>
                </a:solidFill>
              </a:rPr>
              <a:t>M</a:t>
            </a:r>
            <a:r>
              <a:rPr lang="en-US" sz="1800" dirty="0" smtClean="0">
                <a:solidFill>
                  <a:schemeClr val="tx1"/>
                </a:solidFill>
              </a:rPr>
              <a:t>aksBaris,1..MaksKolom] of </a:t>
            </a:r>
            <a:r>
              <a:rPr lang="en-US" sz="1800" u="sng" dirty="0" smtClean="0">
                <a:solidFill>
                  <a:schemeClr val="tx1"/>
                </a:solidFill>
              </a:rPr>
              <a:t>integer</a:t>
            </a:r>
          </a:p>
          <a:p>
            <a:pPr marL="457200" indent="6350">
              <a:spcBef>
                <a:spcPts val="0"/>
              </a:spcBef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457200" indent="635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A : </a:t>
            </a:r>
            <a:r>
              <a:rPr lang="en-US" sz="1800" dirty="0" err="1">
                <a:solidFill>
                  <a:schemeClr val="tx1"/>
                </a:solidFill>
              </a:rPr>
              <a:t>M</a:t>
            </a:r>
            <a:r>
              <a:rPr lang="en-US" sz="1800" dirty="0" err="1" smtClean="0">
                <a:solidFill>
                  <a:schemeClr val="tx1"/>
                </a:solidFill>
              </a:rPr>
              <a:t>atriks</a:t>
            </a:r>
            <a:r>
              <a:rPr lang="en-US" sz="1800" dirty="0" smtClean="0">
                <a:solidFill>
                  <a:schemeClr val="tx1"/>
                </a:solidFill>
              </a:rPr>
              <a:t>   {</a:t>
            </a:r>
            <a:r>
              <a:rPr lang="en-US" sz="1800" dirty="0" err="1" smtClean="0">
                <a:solidFill>
                  <a:schemeClr val="tx1"/>
                </a:solidFill>
              </a:rPr>
              <a:t>nama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variabel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matriks</a:t>
            </a:r>
            <a:r>
              <a:rPr lang="en-US" sz="1800" dirty="0" smtClean="0">
                <a:solidFill>
                  <a:schemeClr val="tx1"/>
                </a:solidFill>
              </a:rPr>
              <a:t>}</a:t>
            </a:r>
          </a:p>
          <a:p>
            <a:pPr marL="457200" indent="6350">
              <a:spcBef>
                <a:spcPts val="0"/>
              </a:spcBef>
              <a:buNone/>
            </a:pPr>
            <a:endParaRPr lang="en-US" sz="1800" b="0" dirty="0" smtClean="0"/>
          </a:p>
          <a:p>
            <a:pPr marL="457200" indent="-457200">
              <a:spcBef>
                <a:spcPts val="0"/>
              </a:spcBef>
              <a:buNone/>
            </a:pP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74473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8200"/>
            <a:ext cx="8587680" cy="5638800"/>
          </a:xfrm>
        </p:spPr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  <a:buAutoNum type="arabicPeriod"/>
            </a:pPr>
            <a:r>
              <a:rPr lang="en-US" sz="2200" dirty="0" err="1" smtClean="0">
                <a:solidFill>
                  <a:schemeClr val="tx1"/>
                </a:solidFill>
              </a:rPr>
              <a:t>Buat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algo</a:t>
            </a:r>
            <a:r>
              <a:rPr lang="en-US" sz="2200" dirty="0" smtClean="0">
                <a:solidFill>
                  <a:schemeClr val="tx1"/>
                </a:solidFill>
              </a:rPr>
              <a:t>. </a:t>
            </a:r>
            <a:r>
              <a:rPr lang="en-US" sz="2200" dirty="0" err="1" smtClean="0">
                <a:solidFill>
                  <a:schemeClr val="tx1"/>
                </a:solidFill>
              </a:rPr>
              <a:t>untuk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membuat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matriks</a:t>
            </a:r>
            <a:r>
              <a:rPr lang="en-US" sz="2200" dirty="0" smtClean="0">
                <a:solidFill>
                  <a:schemeClr val="tx1"/>
                </a:solidFill>
              </a:rPr>
              <a:t> A </a:t>
            </a:r>
            <a:r>
              <a:rPr lang="en-US" sz="2200" dirty="0" err="1" smtClean="0">
                <a:solidFill>
                  <a:schemeClr val="tx1"/>
                </a:solidFill>
              </a:rPr>
              <a:t>berordo</a:t>
            </a:r>
            <a:r>
              <a:rPr lang="en-US" sz="2200" dirty="0" smtClean="0">
                <a:solidFill>
                  <a:schemeClr val="tx1"/>
                </a:solidFill>
              </a:rPr>
              <a:t> 5 x 3, </a:t>
            </a:r>
            <a:r>
              <a:rPr lang="en-US" sz="2200" dirty="0" err="1" smtClean="0">
                <a:solidFill>
                  <a:schemeClr val="tx1"/>
                </a:solidFill>
              </a:rPr>
              <a:t>gunakan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subrutin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b="0" dirty="0" smtClean="0"/>
          </a:p>
          <a:p>
            <a:pPr marL="457200" indent="-457200">
              <a:spcBef>
                <a:spcPts val="0"/>
              </a:spcBef>
              <a:buNone/>
            </a:pPr>
            <a:r>
              <a:rPr lang="en-US" sz="2200" u="sng" dirty="0" smtClean="0">
                <a:solidFill>
                  <a:schemeClr val="tx1"/>
                </a:solidFill>
              </a:rPr>
              <a:t>Procedure</a:t>
            </a:r>
            <a:r>
              <a:rPr lang="en-US" sz="2200" b="0" dirty="0" smtClean="0">
                <a:solidFill>
                  <a:schemeClr val="tx1"/>
                </a:solidFill>
              </a:rPr>
              <a:t>  </a:t>
            </a:r>
            <a:r>
              <a:rPr lang="en-US" sz="2200" b="0" dirty="0" err="1" smtClean="0">
                <a:solidFill>
                  <a:schemeClr val="tx1"/>
                </a:solidFill>
              </a:rPr>
              <a:t>IsiMatriks</a:t>
            </a:r>
            <a:r>
              <a:rPr lang="en-US" sz="2200" b="0" dirty="0" smtClean="0">
                <a:solidFill>
                  <a:schemeClr val="tx1"/>
                </a:solidFill>
              </a:rPr>
              <a:t>(</a:t>
            </a:r>
            <a:r>
              <a:rPr lang="en-US" sz="2200" u="sng" dirty="0" smtClean="0">
                <a:solidFill>
                  <a:schemeClr val="tx1"/>
                </a:solidFill>
              </a:rPr>
              <a:t>Output</a:t>
            </a:r>
            <a:r>
              <a:rPr lang="en-US" sz="2200" b="0" dirty="0" smtClean="0">
                <a:solidFill>
                  <a:schemeClr val="tx1"/>
                </a:solidFill>
              </a:rPr>
              <a:t>   A : </a:t>
            </a:r>
            <a:r>
              <a:rPr lang="en-US" sz="2200" b="0" dirty="0" err="1">
                <a:solidFill>
                  <a:schemeClr val="tx1"/>
                </a:solidFill>
              </a:rPr>
              <a:t>M</a:t>
            </a:r>
            <a:r>
              <a:rPr lang="en-US" sz="2200" b="0" dirty="0" err="1" smtClean="0">
                <a:solidFill>
                  <a:schemeClr val="tx1"/>
                </a:solidFill>
              </a:rPr>
              <a:t>atriks</a:t>
            </a:r>
            <a:r>
              <a:rPr lang="en-US" sz="2200" b="0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200" b="0" dirty="0" smtClean="0">
                <a:solidFill>
                  <a:schemeClr val="tx1"/>
                </a:solidFill>
              </a:rPr>
              <a:t>{I.S. : user </a:t>
            </a:r>
            <a:r>
              <a:rPr lang="en-US" sz="2200" b="0" dirty="0" err="1" smtClean="0">
                <a:solidFill>
                  <a:schemeClr val="tx1"/>
                </a:solidFill>
              </a:rPr>
              <a:t>memasukan</a:t>
            </a:r>
            <a:r>
              <a:rPr lang="en-US" sz="2200" b="0" dirty="0" smtClean="0">
                <a:solidFill>
                  <a:schemeClr val="tx1"/>
                </a:solidFill>
              </a:rPr>
              <a:t> </a:t>
            </a:r>
            <a:r>
              <a:rPr lang="en-US" sz="2200" b="0" dirty="0" err="1" smtClean="0">
                <a:solidFill>
                  <a:schemeClr val="tx1"/>
                </a:solidFill>
              </a:rPr>
              <a:t>elemen</a:t>
            </a:r>
            <a:r>
              <a:rPr lang="en-US" sz="2200" b="0" dirty="0" smtClean="0">
                <a:solidFill>
                  <a:schemeClr val="tx1"/>
                </a:solidFill>
              </a:rPr>
              <a:t> </a:t>
            </a:r>
            <a:r>
              <a:rPr lang="en-US" sz="2200" b="0" dirty="0" err="1" smtClean="0">
                <a:solidFill>
                  <a:schemeClr val="tx1"/>
                </a:solidFill>
              </a:rPr>
              <a:t>matriks</a:t>
            </a:r>
            <a:r>
              <a:rPr lang="en-US" sz="2200" b="0" dirty="0" smtClean="0">
                <a:solidFill>
                  <a:schemeClr val="tx1"/>
                </a:solidFill>
              </a:rPr>
              <a:t> A </a:t>
            </a:r>
            <a:r>
              <a:rPr lang="en-US" sz="2200" b="0" dirty="0" err="1" smtClean="0">
                <a:solidFill>
                  <a:schemeClr val="tx1"/>
                </a:solidFill>
              </a:rPr>
              <a:t>berordo</a:t>
            </a:r>
            <a:r>
              <a:rPr lang="en-US" sz="2200" b="0" dirty="0" smtClean="0">
                <a:solidFill>
                  <a:schemeClr val="tx1"/>
                </a:solidFill>
              </a:rPr>
              <a:t> 5 x 3}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200" b="0" dirty="0" smtClean="0">
                <a:solidFill>
                  <a:schemeClr val="tx1"/>
                </a:solidFill>
              </a:rPr>
              <a:t>{F.S. : </a:t>
            </a:r>
            <a:r>
              <a:rPr lang="en-US" sz="2200" b="0" dirty="0" err="1" smtClean="0">
                <a:solidFill>
                  <a:schemeClr val="tx1"/>
                </a:solidFill>
              </a:rPr>
              <a:t>menghasilkan</a:t>
            </a:r>
            <a:r>
              <a:rPr lang="en-US" sz="2200" b="0" dirty="0" smtClean="0">
                <a:solidFill>
                  <a:schemeClr val="tx1"/>
                </a:solidFill>
              </a:rPr>
              <a:t> </a:t>
            </a:r>
            <a:r>
              <a:rPr lang="en-US" sz="2200" b="0" dirty="0" err="1" smtClean="0">
                <a:solidFill>
                  <a:schemeClr val="tx1"/>
                </a:solidFill>
              </a:rPr>
              <a:t>matriks</a:t>
            </a:r>
            <a:r>
              <a:rPr lang="en-US" sz="2200" b="0" dirty="0" smtClean="0">
                <a:solidFill>
                  <a:schemeClr val="tx1"/>
                </a:solidFill>
              </a:rPr>
              <a:t> A </a:t>
            </a:r>
            <a:r>
              <a:rPr lang="en-US" sz="2200" b="0" dirty="0" err="1" smtClean="0">
                <a:solidFill>
                  <a:schemeClr val="tx1"/>
                </a:solidFill>
              </a:rPr>
              <a:t>berordo</a:t>
            </a:r>
            <a:r>
              <a:rPr lang="en-US" sz="2200" b="0" dirty="0" smtClean="0">
                <a:solidFill>
                  <a:schemeClr val="tx1"/>
                </a:solidFill>
              </a:rPr>
              <a:t> 5 x 3}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200" u="sng" dirty="0" err="1" smtClean="0">
                <a:solidFill>
                  <a:schemeClr val="tx1"/>
                </a:solidFill>
              </a:rPr>
              <a:t>Kamus</a:t>
            </a:r>
            <a:r>
              <a:rPr lang="en-US" sz="2200" u="sng" dirty="0" smtClean="0">
                <a:solidFill>
                  <a:schemeClr val="tx1"/>
                </a:solidFill>
              </a:rPr>
              <a:t>: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200" b="0" dirty="0">
                <a:solidFill>
                  <a:schemeClr val="tx1"/>
                </a:solidFill>
              </a:rPr>
              <a:t> </a:t>
            </a:r>
            <a:r>
              <a:rPr lang="en-US" sz="2200" b="0" dirty="0" smtClean="0">
                <a:solidFill>
                  <a:schemeClr val="tx1"/>
                </a:solidFill>
              </a:rPr>
              <a:t>   	</a:t>
            </a:r>
            <a:r>
              <a:rPr lang="en-US" sz="2200" b="0" dirty="0" err="1" smtClean="0">
                <a:solidFill>
                  <a:schemeClr val="tx1"/>
                </a:solidFill>
              </a:rPr>
              <a:t>i,j</a:t>
            </a:r>
            <a:r>
              <a:rPr lang="en-US" sz="2200" b="0" dirty="0" smtClean="0">
                <a:solidFill>
                  <a:schemeClr val="tx1"/>
                </a:solidFill>
              </a:rPr>
              <a:t> : </a:t>
            </a:r>
            <a:r>
              <a:rPr lang="en-US" sz="2200" u="sng" dirty="0" smtClean="0">
                <a:solidFill>
                  <a:schemeClr val="tx1"/>
                </a:solidFill>
              </a:rPr>
              <a:t>integer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200" u="sng" dirty="0" err="1" smtClean="0">
                <a:solidFill>
                  <a:schemeClr val="tx1"/>
                </a:solidFill>
              </a:rPr>
              <a:t>Algoritma</a:t>
            </a:r>
            <a:r>
              <a:rPr lang="en-US" sz="2200" u="sng" dirty="0" smtClean="0">
                <a:solidFill>
                  <a:schemeClr val="tx1"/>
                </a:solidFill>
              </a:rPr>
              <a:t>: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2200" b="0" dirty="0" smtClean="0">
                <a:solidFill>
                  <a:schemeClr val="tx1"/>
                </a:solidFill>
              </a:rPr>
              <a:t>	</a:t>
            </a:r>
            <a:r>
              <a:rPr lang="en-US" sz="2200" u="sng" dirty="0" smtClean="0">
                <a:solidFill>
                  <a:schemeClr val="tx1"/>
                </a:solidFill>
              </a:rPr>
              <a:t>for</a:t>
            </a:r>
            <a:r>
              <a:rPr lang="en-US" sz="2200" b="0" dirty="0" smtClean="0">
                <a:solidFill>
                  <a:schemeClr val="tx1"/>
                </a:solidFill>
              </a:rPr>
              <a:t>  </a:t>
            </a:r>
            <a:r>
              <a:rPr lang="en-US" sz="2200" b="0" dirty="0" err="1" smtClean="0">
                <a:solidFill>
                  <a:schemeClr val="tx1"/>
                </a:solidFill>
              </a:rPr>
              <a:t>i</a:t>
            </a:r>
            <a:r>
              <a:rPr lang="en-US" sz="2200" b="0" dirty="0" smtClean="0">
                <a:solidFill>
                  <a:schemeClr val="tx1"/>
                </a:solidFill>
              </a:rPr>
              <a:t>  </a:t>
            </a:r>
            <a:r>
              <a:rPr lang="en-US" sz="2200" b="0" dirty="0" smtClean="0">
                <a:solidFill>
                  <a:schemeClr val="tx1"/>
                </a:solidFill>
                <a:sym typeface="Wingdings" pitchFamily="2" charset="2"/>
              </a:rPr>
              <a:t>  1  </a:t>
            </a:r>
            <a:r>
              <a:rPr lang="en-US" sz="2200" u="sng" dirty="0" smtClean="0">
                <a:solidFill>
                  <a:schemeClr val="tx1"/>
                </a:solidFill>
                <a:sym typeface="Wingdings" pitchFamily="2" charset="2"/>
              </a:rPr>
              <a:t>to</a:t>
            </a:r>
            <a:r>
              <a:rPr lang="en-US" sz="2200" b="0" dirty="0" smtClean="0">
                <a:solidFill>
                  <a:schemeClr val="tx1"/>
                </a:solidFill>
                <a:sym typeface="Wingdings" pitchFamily="2" charset="2"/>
              </a:rPr>
              <a:t>  5   </a:t>
            </a:r>
            <a:r>
              <a:rPr lang="en-US" sz="2200" u="sng" dirty="0" smtClean="0">
                <a:solidFill>
                  <a:schemeClr val="tx1"/>
                </a:solidFill>
                <a:sym typeface="Wingdings" pitchFamily="2" charset="2"/>
              </a:rPr>
              <a:t>do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200" b="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200" b="0" dirty="0" smtClean="0">
                <a:solidFill>
                  <a:schemeClr val="tx1"/>
                </a:solidFill>
                <a:sym typeface="Wingdings" pitchFamily="2" charset="2"/>
              </a:rPr>
              <a:t>          </a:t>
            </a:r>
            <a:r>
              <a:rPr lang="en-US" sz="2200" u="sng" dirty="0" smtClean="0">
                <a:solidFill>
                  <a:schemeClr val="tx1"/>
                </a:solidFill>
                <a:sym typeface="Wingdings" pitchFamily="2" charset="2"/>
              </a:rPr>
              <a:t>for</a:t>
            </a:r>
            <a:r>
              <a:rPr lang="en-US" sz="2200" b="0" dirty="0" smtClean="0">
                <a:solidFill>
                  <a:schemeClr val="tx1"/>
                </a:solidFill>
                <a:sym typeface="Wingdings" pitchFamily="2" charset="2"/>
              </a:rPr>
              <a:t>   j     1   </a:t>
            </a:r>
            <a:r>
              <a:rPr lang="en-US" sz="2200" u="sng" dirty="0" smtClean="0">
                <a:solidFill>
                  <a:schemeClr val="tx1"/>
                </a:solidFill>
                <a:sym typeface="Wingdings" pitchFamily="2" charset="2"/>
              </a:rPr>
              <a:t>to</a:t>
            </a:r>
            <a:r>
              <a:rPr lang="en-US" sz="2200" b="0" dirty="0" smtClean="0">
                <a:solidFill>
                  <a:schemeClr val="tx1"/>
                </a:solidFill>
                <a:sym typeface="Wingdings" pitchFamily="2" charset="2"/>
              </a:rPr>
              <a:t>   3  </a:t>
            </a:r>
            <a:r>
              <a:rPr lang="en-US" sz="2200" u="sng" dirty="0" smtClean="0">
                <a:solidFill>
                  <a:schemeClr val="tx1"/>
                </a:solidFill>
                <a:sym typeface="Wingdings" pitchFamily="2" charset="2"/>
              </a:rPr>
              <a:t>do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200" b="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200" b="0" dirty="0" smtClean="0">
                <a:solidFill>
                  <a:schemeClr val="tx1"/>
                </a:solidFill>
                <a:sym typeface="Wingdings" pitchFamily="2" charset="2"/>
              </a:rPr>
              <a:t>               </a:t>
            </a:r>
            <a:r>
              <a:rPr lang="en-US" sz="2200" u="sng" dirty="0" smtClean="0">
                <a:solidFill>
                  <a:schemeClr val="tx1"/>
                </a:solidFill>
                <a:sym typeface="Wingdings" pitchFamily="2" charset="2"/>
              </a:rPr>
              <a:t>input</a:t>
            </a:r>
            <a:r>
              <a:rPr lang="en-US" sz="2200" b="0" dirty="0" smtClean="0">
                <a:solidFill>
                  <a:schemeClr val="tx1"/>
                </a:solidFill>
                <a:sym typeface="Wingdings" pitchFamily="2" charset="2"/>
              </a:rPr>
              <a:t>(A(</a:t>
            </a:r>
            <a:r>
              <a:rPr lang="en-US" sz="2200" b="0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r>
              <a:rPr lang="en-US" sz="2200" b="0" dirty="0" err="1" smtClean="0">
                <a:solidFill>
                  <a:schemeClr val="tx1"/>
                </a:solidFill>
                <a:sym typeface="Wingdings" pitchFamily="2" charset="2"/>
              </a:rPr>
              <a:t>,j</a:t>
            </a:r>
            <a:r>
              <a:rPr lang="en-US" sz="2200" b="0" dirty="0" smtClean="0">
                <a:solidFill>
                  <a:schemeClr val="tx1"/>
                </a:solidFill>
                <a:sym typeface="Wingdings" pitchFamily="2" charset="2"/>
              </a:rPr>
              <a:t>))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200" b="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200" b="0" dirty="0" smtClean="0">
                <a:solidFill>
                  <a:schemeClr val="tx1"/>
                </a:solidFill>
                <a:sym typeface="Wingdings" pitchFamily="2" charset="2"/>
              </a:rPr>
              <a:t>	   </a:t>
            </a:r>
            <a:r>
              <a:rPr lang="en-US" sz="2200" u="sng" dirty="0" err="1" smtClean="0">
                <a:solidFill>
                  <a:schemeClr val="tx1"/>
                </a:solidFill>
                <a:sym typeface="Wingdings" pitchFamily="2" charset="2"/>
              </a:rPr>
              <a:t>endfor</a:t>
            </a:r>
            <a:endParaRPr lang="en-US" sz="2200" u="sng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2200" b="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n-US" sz="2200" u="sng" dirty="0" err="1" smtClean="0">
                <a:solidFill>
                  <a:schemeClr val="tx1"/>
                </a:solidFill>
                <a:sym typeface="Wingdings" pitchFamily="2" charset="2"/>
              </a:rPr>
              <a:t>endfor</a:t>
            </a:r>
            <a:endParaRPr lang="en-US" sz="2200" u="sng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2200" u="sng" dirty="0" err="1" smtClean="0">
                <a:solidFill>
                  <a:schemeClr val="tx1"/>
                </a:solidFill>
                <a:sym typeface="Wingdings" pitchFamily="2" charset="2"/>
              </a:rPr>
              <a:t>EndProcedure</a:t>
            </a:r>
            <a:endParaRPr lang="en-US" sz="2200" u="sng" dirty="0" smtClean="0">
              <a:solidFill>
                <a:schemeClr val="tx1"/>
              </a:solidFill>
            </a:endParaRPr>
          </a:p>
          <a:p>
            <a:pPr marL="457200" indent="-457200">
              <a:spcBef>
                <a:spcPts val="0"/>
              </a:spcBef>
              <a:buNone/>
            </a:pPr>
            <a:endParaRPr lang="en-US" sz="2200" b="0" dirty="0" smtClean="0"/>
          </a:p>
          <a:p>
            <a:pPr marL="457200" indent="-457200">
              <a:spcBef>
                <a:spcPts val="0"/>
              </a:spcBef>
              <a:buNone/>
            </a:pPr>
            <a:endParaRPr lang="en-US" sz="2200" b="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2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5255096"/>
          </a:xfrm>
        </p:spPr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  <a:buNone/>
            </a:pPr>
            <a:r>
              <a:rPr lang="en-US" sz="2400" u="sng" dirty="0" smtClean="0">
                <a:solidFill>
                  <a:schemeClr val="tx1"/>
                </a:solidFill>
              </a:rPr>
              <a:t>Procedure</a:t>
            </a:r>
            <a:r>
              <a:rPr lang="en-US" sz="2400" b="0" dirty="0" smtClean="0">
                <a:solidFill>
                  <a:schemeClr val="tx1"/>
                </a:solidFill>
              </a:rPr>
              <a:t>   </a:t>
            </a:r>
            <a:r>
              <a:rPr lang="en-US" sz="2400" b="0" dirty="0" err="1" smtClean="0">
                <a:solidFill>
                  <a:schemeClr val="tx1"/>
                </a:solidFill>
              </a:rPr>
              <a:t>TampilMatriks</a:t>
            </a:r>
            <a:r>
              <a:rPr lang="en-US" sz="2400" b="0" dirty="0" smtClean="0">
                <a:solidFill>
                  <a:schemeClr val="tx1"/>
                </a:solidFill>
              </a:rPr>
              <a:t>(</a:t>
            </a:r>
            <a:r>
              <a:rPr lang="en-US" sz="2400" u="sng" dirty="0" smtClean="0">
                <a:solidFill>
                  <a:schemeClr val="tx1"/>
                </a:solidFill>
              </a:rPr>
              <a:t>Input</a:t>
            </a:r>
            <a:r>
              <a:rPr lang="en-US" sz="2400" b="0" dirty="0" smtClean="0">
                <a:solidFill>
                  <a:schemeClr val="tx1"/>
                </a:solidFill>
              </a:rPr>
              <a:t>   A : </a:t>
            </a:r>
            <a:r>
              <a:rPr lang="en-US" sz="2400" b="0" dirty="0" err="1">
                <a:solidFill>
                  <a:schemeClr val="tx1"/>
                </a:solidFill>
              </a:rPr>
              <a:t>M</a:t>
            </a:r>
            <a:r>
              <a:rPr lang="en-US" sz="2400" b="0" dirty="0" err="1" smtClean="0">
                <a:solidFill>
                  <a:schemeClr val="tx1"/>
                </a:solidFill>
              </a:rPr>
              <a:t>atriks</a:t>
            </a:r>
            <a:r>
              <a:rPr lang="en-US" sz="2400" b="0" dirty="0" smtClean="0">
                <a:solidFill>
                  <a:schemeClr val="tx1"/>
                </a:solidFill>
              </a:rPr>
              <a:t>)</a:t>
            </a:r>
          </a:p>
          <a:p>
            <a:pPr marL="1085850" indent="-1085850">
              <a:spcBef>
                <a:spcPts val="0"/>
              </a:spcBef>
              <a:buNone/>
            </a:pPr>
            <a:r>
              <a:rPr lang="en-US" sz="2400" b="0" dirty="0" smtClean="0">
                <a:solidFill>
                  <a:schemeClr val="tx1"/>
                </a:solidFill>
              </a:rPr>
              <a:t>{I.S. : </a:t>
            </a:r>
            <a:r>
              <a:rPr lang="en-US" sz="2400" b="0" dirty="0" err="1" smtClean="0">
                <a:solidFill>
                  <a:schemeClr val="tx1"/>
                </a:solidFill>
              </a:rPr>
              <a:t>elemen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</a:rPr>
              <a:t>matriks</a:t>
            </a:r>
            <a:r>
              <a:rPr lang="en-US" sz="2400" b="0" dirty="0" smtClean="0">
                <a:solidFill>
                  <a:schemeClr val="tx1"/>
                </a:solidFill>
              </a:rPr>
              <a:t> A </a:t>
            </a:r>
            <a:r>
              <a:rPr lang="en-US" sz="2400" b="0" dirty="0" err="1" smtClean="0">
                <a:solidFill>
                  <a:schemeClr val="tx1"/>
                </a:solidFill>
              </a:rPr>
              <a:t>berordo</a:t>
            </a:r>
            <a:r>
              <a:rPr lang="en-US" sz="2400" b="0" dirty="0" smtClean="0">
                <a:solidFill>
                  <a:schemeClr val="tx1"/>
                </a:solidFill>
              </a:rPr>
              <a:t> 5 x 3 </a:t>
            </a:r>
            <a:r>
              <a:rPr lang="en-US" sz="2400" b="0" dirty="0" err="1" smtClean="0">
                <a:solidFill>
                  <a:schemeClr val="tx1"/>
                </a:solidFill>
              </a:rPr>
              <a:t>sudah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</a:rPr>
              <a:t>terdefinisi</a:t>
            </a:r>
            <a:r>
              <a:rPr lang="en-US" sz="2400" b="0" dirty="0" smtClean="0">
                <a:solidFill>
                  <a:schemeClr val="tx1"/>
                </a:solidFill>
              </a:rPr>
              <a:t>}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400" b="0" dirty="0" smtClean="0">
                <a:solidFill>
                  <a:schemeClr val="tx1"/>
                </a:solidFill>
              </a:rPr>
              <a:t>{F.S. : </a:t>
            </a:r>
            <a:r>
              <a:rPr lang="en-US" sz="2400" b="0" dirty="0" err="1" smtClean="0">
                <a:solidFill>
                  <a:schemeClr val="tx1"/>
                </a:solidFill>
              </a:rPr>
              <a:t>menampilkan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</a:rPr>
              <a:t>matriks</a:t>
            </a:r>
            <a:r>
              <a:rPr lang="en-US" sz="2400" b="0" dirty="0" smtClean="0">
                <a:solidFill>
                  <a:schemeClr val="tx1"/>
                </a:solidFill>
              </a:rPr>
              <a:t> A </a:t>
            </a:r>
            <a:r>
              <a:rPr lang="en-US" sz="2400" b="0" dirty="0" err="1" smtClean="0">
                <a:solidFill>
                  <a:schemeClr val="tx1"/>
                </a:solidFill>
              </a:rPr>
              <a:t>berordo</a:t>
            </a:r>
            <a:r>
              <a:rPr lang="en-US" sz="2400" b="0" dirty="0" smtClean="0">
                <a:solidFill>
                  <a:schemeClr val="tx1"/>
                </a:solidFill>
              </a:rPr>
              <a:t> 5 x 3}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400" u="sng" dirty="0" err="1" smtClean="0">
                <a:solidFill>
                  <a:schemeClr val="tx1"/>
                </a:solidFill>
              </a:rPr>
              <a:t>Kamus</a:t>
            </a:r>
            <a:r>
              <a:rPr lang="en-US" sz="2400" u="sng" dirty="0" smtClean="0">
                <a:solidFill>
                  <a:schemeClr val="tx1"/>
                </a:solidFill>
              </a:rPr>
              <a:t>: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400" b="0" dirty="0">
                <a:solidFill>
                  <a:schemeClr val="tx1"/>
                </a:solidFill>
              </a:rPr>
              <a:t> </a:t>
            </a:r>
            <a:r>
              <a:rPr lang="en-US" sz="2400" b="0" dirty="0" smtClean="0">
                <a:solidFill>
                  <a:schemeClr val="tx1"/>
                </a:solidFill>
              </a:rPr>
              <a:t>   	</a:t>
            </a:r>
            <a:r>
              <a:rPr lang="en-US" sz="2400" b="0" dirty="0" err="1" smtClean="0">
                <a:solidFill>
                  <a:schemeClr val="tx1"/>
                </a:solidFill>
              </a:rPr>
              <a:t>i,j</a:t>
            </a:r>
            <a:r>
              <a:rPr lang="en-US" sz="2400" b="0" dirty="0" smtClean="0">
                <a:solidFill>
                  <a:schemeClr val="tx1"/>
                </a:solidFill>
              </a:rPr>
              <a:t> : </a:t>
            </a:r>
            <a:r>
              <a:rPr lang="en-US" sz="2400" b="0" u="sng" dirty="0" smtClean="0">
                <a:solidFill>
                  <a:schemeClr val="tx1"/>
                </a:solidFill>
              </a:rPr>
              <a:t>integer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400" u="sng" dirty="0" err="1" smtClean="0">
                <a:solidFill>
                  <a:schemeClr val="tx1"/>
                </a:solidFill>
              </a:rPr>
              <a:t>Algoritma</a:t>
            </a:r>
            <a:r>
              <a:rPr lang="en-US" sz="2400" u="sng" dirty="0" smtClean="0">
                <a:solidFill>
                  <a:schemeClr val="tx1"/>
                </a:solidFill>
              </a:rPr>
              <a:t>: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2400" b="0" dirty="0" smtClean="0">
                <a:solidFill>
                  <a:schemeClr val="tx1"/>
                </a:solidFill>
              </a:rPr>
              <a:t>	</a:t>
            </a:r>
            <a:r>
              <a:rPr lang="en-US" sz="2400" u="sng" dirty="0" smtClean="0">
                <a:solidFill>
                  <a:schemeClr val="tx1"/>
                </a:solidFill>
              </a:rPr>
              <a:t>for</a:t>
            </a:r>
            <a:r>
              <a:rPr lang="en-US" sz="2400" b="0" dirty="0" smtClean="0">
                <a:solidFill>
                  <a:schemeClr val="tx1"/>
                </a:solidFill>
              </a:rPr>
              <a:t>  </a:t>
            </a:r>
            <a:r>
              <a:rPr lang="en-US" sz="2400" b="0" dirty="0" err="1" smtClean="0">
                <a:solidFill>
                  <a:schemeClr val="tx1"/>
                </a:solidFill>
              </a:rPr>
              <a:t>i</a:t>
            </a:r>
            <a:r>
              <a:rPr lang="en-US" sz="2400" b="0" dirty="0" smtClean="0">
                <a:solidFill>
                  <a:schemeClr val="tx1"/>
                </a:solidFill>
              </a:rPr>
              <a:t>  </a:t>
            </a:r>
            <a:r>
              <a:rPr lang="en-US" sz="2400" b="0" dirty="0" smtClean="0">
                <a:solidFill>
                  <a:schemeClr val="tx1"/>
                </a:solidFill>
                <a:sym typeface="Wingdings" pitchFamily="2" charset="2"/>
              </a:rPr>
              <a:t>  1  </a:t>
            </a:r>
            <a:r>
              <a:rPr lang="en-US" sz="2400" u="sng" dirty="0" smtClean="0">
                <a:solidFill>
                  <a:schemeClr val="tx1"/>
                </a:solidFill>
                <a:sym typeface="Wingdings" pitchFamily="2" charset="2"/>
              </a:rPr>
              <a:t>to</a:t>
            </a:r>
            <a:r>
              <a:rPr lang="en-US" sz="2400" b="0" dirty="0" smtClean="0">
                <a:solidFill>
                  <a:schemeClr val="tx1"/>
                </a:solidFill>
                <a:sym typeface="Wingdings" pitchFamily="2" charset="2"/>
              </a:rPr>
              <a:t>  5   </a:t>
            </a:r>
            <a:r>
              <a:rPr lang="en-US" sz="2400" u="sng" dirty="0" smtClean="0">
                <a:solidFill>
                  <a:schemeClr val="tx1"/>
                </a:solidFill>
                <a:sym typeface="Wingdings" pitchFamily="2" charset="2"/>
              </a:rPr>
              <a:t>do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400" b="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b="0" dirty="0" smtClean="0">
                <a:solidFill>
                  <a:schemeClr val="tx1"/>
                </a:solidFill>
                <a:sym typeface="Wingdings" pitchFamily="2" charset="2"/>
              </a:rPr>
              <a:t>          </a:t>
            </a:r>
            <a:r>
              <a:rPr lang="en-US" sz="2400" u="sng" dirty="0" smtClean="0">
                <a:solidFill>
                  <a:schemeClr val="tx1"/>
                </a:solidFill>
                <a:sym typeface="Wingdings" pitchFamily="2" charset="2"/>
              </a:rPr>
              <a:t>for</a:t>
            </a:r>
            <a:r>
              <a:rPr lang="en-US" sz="2400" b="0" dirty="0" smtClean="0">
                <a:solidFill>
                  <a:schemeClr val="tx1"/>
                </a:solidFill>
                <a:sym typeface="Wingdings" pitchFamily="2" charset="2"/>
              </a:rPr>
              <a:t>   j     1   </a:t>
            </a:r>
            <a:r>
              <a:rPr lang="en-US" sz="2400" u="sng" dirty="0" smtClean="0">
                <a:solidFill>
                  <a:schemeClr val="tx1"/>
                </a:solidFill>
                <a:sym typeface="Wingdings" pitchFamily="2" charset="2"/>
              </a:rPr>
              <a:t>to</a:t>
            </a:r>
            <a:r>
              <a:rPr lang="en-US" sz="2400" b="0" dirty="0" smtClean="0">
                <a:solidFill>
                  <a:schemeClr val="tx1"/>
                </a:solidFill>
                <a:sym typeface="Wingdings" pitchFamily="2" charset="2"/>
              </a:rPr>
              <a:t>   3  </a:t>
            </a:r>
            <a:r>
              <a:rPr lang="en-US" sz="2400" u="sng" dirty="0" smtClean="0">
                <a:solidFill>
                  <a:schemeClr val="tx1"/>
                </a:solidFill>
                <a:sym typeface="Wingdings" pitchFamily="2" charset="2"/>
              </a:rPr>
              <a:t>do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400" b="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b="0" dirty="0" smtClean="0">
                <a:solidFill>
                  <a:schemeClr val="tx1"/>
                </a:solidFill>
                <a:sym typeface="Wingdings" pitchFamily="2" charset="2"/>
              </a:rPr>
              <a:t>               </a:t>
            </a:r>
            <a:r>
              <a:rPr lang="en-US" sz="2400" u="sng" dirty="0" smtClean="0">
                <a:solidFill>
                  <a:schemeClr val="tx1"/>
                </a:solidFill>
                <a:sym typeface="Wingdings" pitchFamily="2" charset="2"/>
              </a:rPr>
              <a:t>output</a:t>
            </a:r>
            <a:r>
              <a:rPr lang="en-US" sz="2400" b="0" dirty="0" smtClean="0">
                <a:solidFill>
                  <a:schemeClr val="tx1"/>
                </a:solidFill>
                <a:sym typeface="Wingdings" pitchFamily="2" charset="2"/>
              </a:rPr>
              <a:t>(A(</a:t>
            </a:r>
            <a:r>
              <a:rPr lang="en-US" sz="2400" b="0" dirty="0" err="1" smtClean="0">
                <a:solidFill>
                  <a:schemeClr val="tx1"/>
                </a:solidFill>
                <a:sym typeface="Wingdings" pitchFamily="2" charset="2"/>
              </a:rPr>
              <a:t>i,j</a:t>
            </a:r>
            <a:r>
              <a:rPr lang="en-US" sz="2400" b="0" dirty="0" smtClean="0">
                <a:solidFill>
                  <a:schemeClr val="tx1"/>
                </a:solidFill>
                <a:sym typeface="Wingdings" pitchFamily="2" charset="2"/>
              </a:rPr>
              <a:t>))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400" b="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b="0" dirty="0" smtClean="0">
                <a:solidFill>
                  <a:schemeClr val="tx1"/>
                </a:solidFill>
                <a:sym typeface="Wingdings" pitchFamily="2" charset="2"/>
              </a:rPr>
              <a:t>	   </a:t>
            </a:r>
            <a:r>
              <a:rPr lang="en-US" sz="2400" u="sng" dirty="0" err="1" smtClean="0">
                <a:solidFill>
                  <a:schemeClr val="tx1"/>
                </a:solidFill>
                <a:sym typeface="Wingdings" pitchFamily="2" charset="2"/>
              </a:rPr>
              <a:t>endfor</a:t>
            </a:r>
            <a:endParaRPr lang="en-US" sz="2400" u="sng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2400" b="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n-US" sz="2400" u="sng" dirty="0" err="1" smtClean="0">
                <a:solidFill>
                  <a:schemeClr val="tx1"/>
                </a:solidFill>
                <a:sym typeface="Wingdings" pitchFamily="2" charset="2"/>
              </a:rPr>
              <a:t>endfor</a:t>
            </a:r>
            <a:endParaRPr lang="en-US" sz="2400" u="sng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2400" u="sng" dirty="0" err="1" smtClean="0">
                <a:solidFill>
                  <a:schemeClr val="tx1"/>
                </a:solidFill>
                <a:sym typeface="Wingdings" pitchFamily="2" charset="2"/>
              </a:rPr>
              <a:t>EndProcedure</a:t>
            </a:r>
            <a:endParaRPr lang="en-US" sz="2400" u="sng" dirty="0" smtClean="0">
              <a:solidFill>
                <a:schemeClr val="tx1"/>
              </a:solidFill>
            </a:endParaRPr>
          </a:p>
          <a:p>
            <a:pPr marL="457200" indent="-457200">
              <a:spcBef>
                <a:spcPts val="0"/>
              </a:spcBef>
              <a:buNone/>
            </a:pPr>
            <a:endParaRPr lang="en-US" sz="2400" b="0" dirty="0" smtClean="0"/>
          </a:p>
          <a:p>
            <a:pPr marL="457200" indent="-457200">
              <a:spcBef>
                <a:spcPts val="0"/>
              </a:spcBef>
              <a:buNone/>
            </a:pP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4547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3136"/>
            <a:ext cx="8382000" cy="5050160"/>
          </a:xfrm>
        </p:spPr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{</a:t>
            </a:r>
            <a:r>
              <a:rPr lang="en-US" sz="2000" dirty="0" err="1" smtClean="0">
                <a:solidFill>
                  <a:schemeClr val="tx1"/>
                </a:solidFill>
              </a:rPr>
              <a:t>Algoritma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Utama</a:t>
            </a:r>
            <a:r>
              <a:rPr lang="en-US" sz="2000" dirty="0" smtClean="0">
                <a:solidFill>
                  <a:schemeClr val="tx1"/>
                </a:solidFill>
              </a:rPr>
              <a:t>}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b="0" dirty="0" err="1" smtClean="0">
                <a:solidFill>
                  <a:schemeClr val="tx1"/>
                </a:solidFill>
              </a:rPr>
              <a:t>Membuat_Matriks_A</a:t>
            </a:r>
            <a:endParaRPr lang="en-US" sz="2000" b="0" dirty="0" smtClean="0">
              <a:solidFill>
                <a:schemeClr val="tx1"/>
              </a:solidFill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{I.S. : user </a:t>
            </a:r>
            <a:r>
              <a:rPr lang="en-US" sz="2000" b="0" dirty="0" err="1" smtClean="0">
                <a:solidFill>
                  <a:schemeClr val="tx1"/>
                </a:solidFill>
              </a:rPr>
              <a:t>memasukan</a:t>
            </a:r>
            <a:r>
              <a:rPr lang="en-US" sz="2000" b="0" dirty="0" smtClean="0">
                <a:solidFill>
                  <a:schemeClr val="tx1"/>
                </a:solidFill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</a:rPr>
              <a:t>elemen</a:t>
            </a:r>
            <a:r>
              <a:rPr lang="en-US" sz="2000" b="0" dirty="0" smtClean="0">
                <a:solidFill>
                  <a:schemeClr val="tx1"/>
                </a:solidFill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</a:rPr>
              <a:t>matriks</a:t>
            </a:r>
            <a:r>
              <a:rPr lang="en-US" sz="2000" b="0" dirty="0" smtClean="0">
                <a:solidFill>
                  <a:schemeClr val="tx1"/>
                </a:solidFill>
              </a:rPr>
              <a:t> A </a:t>
            </a:r>
            <a:r>
              <a:rPr lang="en-US" sz="2000" b="0" dirty="0" err="1" smtClean="0">
                <a:solidFill>
                  <a:schemeClr val="tx1"/>
                </a:solidFill>
              </a:rPr>
              <a:t>berordo</a:t>
            </a:r>
            <a:r>
              <a:rPr lang="en-US" sz="2000" b="0" dirty="0" smtClean="0">
                <a:solidFill>
                  <a:schemeClr val="tx1"/>
                </a:solidFill>
              </a:rPr>
              <a:t> </a:t>
            </a:r>
            <a:endParaRPr lang="en-US" sz="2000" b="0" dirty="0">
              <a:solidFill>
                <a:schemeClr val="tx1"/>
              </a:solidFill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          5 x 3}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{F.S. : </a:t>
            </a:r>
            <a:r>
              <a:rPr lang="en-US" sz="2000" b="0" dirty="0" err="1" smtClean="0">
                <a:solidFill>
                  <a:schemeClr val="tx1"/>
                </a:solidFill>
              </a:rPr>
              <a:t>menampilkan</a:t>
            </a:r>
            <a:r>
              <a:rPr lang="en-US" sz="2000" b="0" dirty="0" smtClean="0">
                <a:solidFill>
                  <a:schemeClr val="tx1"/>
                </a:solidFill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</a:rPr>
              <a:t>matriks</a:t>
            </a:r>
            <a:r>
              <a:rPr lang="en-US" sz="2000" b="0" dirty="0" smtClean="0">
                <a:solidFill>
                  <a:schemeClr val="tx1"/>
                </a:solidFill>
              </a:rPr>
              <a:t> A </a:t>
            </a:r>
            <a:r>
              <a:rPr lang="en-US" sz="2000" b="0" dirty="0" err="1" smtClean="0">
                <a:solidFill>
                  <a:schemeClr val="tx1"/>
                </a:solidFill>
              </a:rPr>
              <a:t>berordo</a:t>
            </a:r>
            <a:r>
              <a:rPr lang="en-US" sz="2000" b="0" dirty="0" smtClean="0">
                <a:solidFill>
                  <a:schemeClr val="tx1"/>
                </a:solidFill>
              </a:rPr>
              <a:t> 5 x 3}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u="sng" dirty="0" err="1" smtClean="0">
                <a:solidFill>
                  <a:schemeClr val="tx1"/>
                </a:solidFill>
              </a:rPr>
              <a:t>Kamus</a:t>
            </a:r>
            <a:r>
              <a:rPr lang="en-US" sz="2000" u="sng" dirty="0" smtClean="0">
                <a:solidFill>
                  <a:schemeClr val="tx1"/>
                </a:solidFill>
              </a:rPr>
              <a:t>: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smtClean="0">
                <a:solidFill>
                  <a:schemeClr val="tx1"/>
                </a:solidFill>
              </a:rPr>
              <a:t>	</a:t>
            </a:r>
            <a:r>
              <a:rPr lang="en-US" sz="2000" u="sng" dirty="0" smtClean="0">
                <a:solidFill>
                  <a:schemeClr val="tx1"/>
                </a:solidFill>
              </a:rPr>
              <a:t>Type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b="0" dirty="0">
                <a:solidFill>
                  <a:schemeClr val="tx1"/>
                </a:solidFill>
              </a:rPr>
              <a:t>	</a:t>
            </a:r>
            <a:r>
              <a:rPr lang="en-US" sz="2000" b="0" dirty="0" smtClean="0">
                <a:solidFill>
                  <a:schemeClr val="tx1"/>
                </a:solidFill>
              </a:rPr>
              <a:t>	</a:t>
            </a:r>
            <a:r>
              <a:rPr lang="en-US" sz="2000" b="0" dirty="0" err="1">
                <a:solidFill>
                  <a:schemeClr val="tx1"/>
                </a:solidFill>
              </a:rPr>
              <a:t>M</a:t>
            </a:r>
            <a:r>
              <a:rPr lang="en-US" sz="2000" b="0" dirty="0" err="1" smtClean="0">
                <a:solidFill>
                  <a:schemeClr val="tx1"/>
                </a:solidFill>
              </a:rPr>
              <a:t>atriks</a:t>
            </a:r>
            <a:r>
              <a:rPr lang="en-US" sz="2000" b="0" dirty="0" smtClean="0">
                <a:solidFill>
                  <a:schemeClr val="tx1"/>
                </a:solidFill>
              </a:rPr>
              <a:t> = </a:t>
            </a:r>
            <a:r>
              <a:rPr lang="en-US" sz="2000" u="sng" dirty="0" smtClean="0">
                <a:solidFill>
                  <a:schemeClr val="tx1"/>
                </a:solidFill>
              </a:rPr>
              <a:t>array</a:t>
            </a:r>
            <a:r>
              <a:rPr lang="en-US" sz="2000" b="0" dirty="0" smtClean="0">
                <a:solidFill>
                  <a:schemeClr val="tx1"/>
                </a:solidFill>
              </a:rPr>
              <a:t>[1..5,1..3] of </a:t>
            </a:r>
            <a:r>
              <a:rPr lang="en-US" sz="2000" u="sng" dirty="0" smtClean="0">
                <a:solidFill>
                  <a:schemeClr val="tx1"/>
                </a:solidFill>
              </a:rPr>
              <a:t>integer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b="0" dirty="0">
                <a:solidFill>
                  <a:schemeClr val="tx1"/>
                </a:solidFill>
              </a:rPr>
              <a:t>	</a:t>
            </a:r>
            <a:endParaRPr lang="en-US" sz="2000" b="0" dirty="0" smtClean="0">
              <a:solidFill>
                <a:schemeClr val="tx1"/>
              </a:solidFill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b="0" dirty="0">
                <a:solidFill>
                  <a:schemeClr val="tx1"/>
                </a:solidFill>
              </a:rPr>
              <a:t>	</a:t>
            </a:r>
            <a:r>
              <a:rPr lang="en-US" sz="2000" b="0" dirty="0" smtClean="0">
                <a:solidFill>
                  <a:schemeClr val="tx1"/>
                </a:solidFill>
              </a:rPr>
              <a:t>A : </a:t>
            </a:r>
            <a:r>
              <a:rPr lang="en-US" sz="2000" b="0" dirty="0" err="1" smtClean="0">
                <a:solidFill>
                  <a:schemeClr val="tx1"/>
                </a:solidFill>
              </a:rPr>
              <a:t>Matriks</a:t>
            </a:r>
            <a:endParaRPr lang="en-US" sz="2000" b="0" dirty="0" smtClean="0">
              <a:solidFill>
                <a:schemeClr val="tx1"/>
              </a:solidFill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2000" u="sng" dirty="0">
                <a:solidFill>
                  <a:schemeClr val="tx1"/>
                </a:solidFill>
              </a:rPr>
              <a:t>Procedure</a:t>
            </a:r>
            <a:r>
              <a:rPr lang="en-US" sz="2000" b="0" dirty="0">
                <a:solidFill>
                  <a:schemeClr val="tx1"/>
                </a:solidFill>
              </a:rPr>
              <a:t>   </a:t>
            </a:r>
            <a:r>
              <a:rPr lang="en-US" sz="2000" b="0" dirty="0" err="1">
                <a:solidFill>
                  <a:schemeClr val="tx1"/>
                </a:solidFill>
              </a:rPr>
              <a:t>isi_matriks</a:t>
            </a:r>
            <a:r>
              <a:rPr lang="en-US" sz="2000" b="0" dirty="0">
                <a:solidFill>
                  <a:schemeClr val="tx1"/>
                </a:solidFill>
              </a:rPr>
              <a:t>(</a:t>
            </a:r>
            <a:r>
              <a:rPr lang="en-US" sz="2000" u="sng" dirty="0">
                <a:solidFill>
                  <a:schemeClr val="tx1"/>
                </a:solidFill>
              </a:rPr>
              <a:t>Output</a:t>
            </a:r>
            <a:r>
              <a:rPr lang="en-US" sz="2000" b="0" dirty="0">
                <a:solidFill>
                  <a:schemeClr val="tx1"/>
                </a:solidFill>
              </a:rPr>
              <a:t>   A : </a:t>
            </a:r>
            <a:r>
              <a:rPr lang="en-US" sz="2000" b="0" dirty="0" err="1">
                <a:solidFill>
                  <a:schemeClr val="tx1"/>
                </a:solidFill>
              </a:rPr>
              <a:t>Matriks</a:t>
            </a:r>
            <a:r>
              <a:rPr lang="en-US" sz="2000" b="0" dirty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b="0" dirty="0">
                <a:solidFill>
                  <a:schemeClr val="tx1"/>
                </a:solidFill>
              </a:rPr>
              <a:t>	</a:t>
            </a:r>
            <a:r>
              <a:rPr lang="en-US" sz="2000" u="sng" dirty="0">
                <a:solidFill>
                  <a:schemeClr val="tx1"/>
                </a:solidFill>
              </a:rPr>
              <a:t>Procedure</a:t>
            </a:r>
            <a:r>
              <a:rPr lang="en-US" sz="2000" b="0" dirty="0">
                <a:solidFill>
                  <a:schemeClr val="tx1"/>
                </a:solidFill>
              </a:rPr>
              <a:t>   </a:t>
            </a:r>
            <a:r>
              <a:rPr lang="en-US" sz="2000" b="0" dirty="0" err="1">
                <a:solidFill>
                  <a:schemeClr val="tx1"/>
                </a:solidFill>
              </a:rPr>
              <a:t>tampil_matriks</a:t>
            </a:r>
            <a:r>
              <a:rPr lang="en-US" sz="2000" b="0" dirty="0">
                <a:solidFill>
                  <a:schemeClr val="tx1"/>
                </a:solidFill>
              </a:rPr>
              <a:t>(</a:t>
            </a:r>
            <a:r>
              <a:rPr lang="en-US" sz="2000" u="sng" dirty="0">
                <a:solidFill>
                  <a:schemeClr val="tx1"/>
                </a:solidFill>
              </a:rPr>
              <a:t>Input</a:t>
            </a:r>
            <a:r>
              <a:rPr lang="en-US" sz="2000" b="0" dirty="0">
                <a:solidFill>
                  <a:schemeClr val="tx1"/>
                </a:solidFill>
              </a:rPr>
              <a:t>   A : </a:t>
            </a:r>
            <a:r>
              <a:rPr lang="en-US" sz="2000" b="0" dirty="0" err="1">
                <a:solidFill>
                  <a:schemeClr val="tx1"/>
                </a:solidFill>
              </a:rPr>
              <a:t>Matriks</a:t>
            </a:r>
            <a:r>
              <a:rPr lang="en-US" sz="2000" b="0" dirty="0">
                <a:solidFill>
                  <a:schemeClr val="tx1"/>
                </a:solidFill>
              </a:rPr>
              <a:t>)</a:t>
            </a:r>
            <a:endParaRPr lang="en-US" sz="2000" b="0" dirty="0" smtClean="0">
              <a:solidFill>
                <a:schemeClr val="tx1"/>
              </a:solidFill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u="sng" dirty="0" err="1" smtClean="0">
                <a:solidFill>
                  <a:schemeClr val="tx1"/>
                </a:solidFill>
              </a:rPr>
              <a:t>Algoritma</a:t>
            </a:r>
            <a:r>
              <a:rPr lang="en-US" sz="2000" u="sng" dirty="0" smtClean="0">
                <a:solidFill>
                  <a:schemeClr val="tx1"/>
                </a:solidFill>
              </a:rPr>
              <a:t>: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	</a:t>
            </a:r>
            <a:r>
              <a:rPr lang="en-US" sz="2000" b="0" dirty="0" err="1" smtClean="0">
                <a:solidFill>
                  <a:schemeClr val="tx1"/>
                </a:solidFill>
              </a:rPr>
              <a:t>IsiMatriks</a:t>
            </a:r>
            <a:r>
              <a:rPr lang="en-US" sz="2000" b="0" dirty="0" smtClean="0">
                <a:solidFill>
                  <a:schemeClr val="tx1"/>
                </a:solidFill>
              </a:rPr>
              <a:t>(A)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b="0" dirty="0" smtClean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n-US" sz="2000" b="0" dirty="0" err="1" smtClean="0">
                <a:solidFill>
                  <a:schemeClr val="tx1"/>
                </a:solidFill>
                <a:sym typeface="Wingdings" pitchFamily="2" charset="2"/>
              </a:rPr>
              <a:t>TampilMatriks</a:t>
            </a:r>
            <a:r>
              <a:rPr lang="en-US" sz="2000" b="0" dirty="0" smtClean="0">
                <a:solidFill>
                  <a:schemeClr val="tx1"/>
                </a:solidFill>
                <a:sym typeface="Wingdings" pitchFamily="2" charset="2"/>
              </a:rPr>
              <a:t>(A)</a:t>
            </a:r>
          </a:p>
          <a:p>
            <a:pPr marL="457200" indent="-457200">
              <a:spcBef>
                <a:spcPts val="0"/>
              </a:spcBef>
              <a:buNone/>
            </a:pPr>
            <a:endParaRPr lang="en-US" sz="2000" b="0" dirty="0" smtClean="0"/>
          </a:p>
          <a:p>
            <a:pPr marL="457200" indent="-457200">
              <a:spcBef>
                <a:spcPts val="0"/>
              </a:spcBef>
              <a:buNone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6050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8200"/>
            <a:ext cx="8892480" cy="5638800"/>
          </a:xfrm>
        </p:spPr>
        <p:txBody>
          <a:bodyPr>
            <a:noAutofit/>
          </a:bodyPr>
          <a:lstStyle/>
          <a:p>
            <a:pPr marL="400050" indent="-400050"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2. </a:t>
            </a:r>
            <a:r>
              <a:rPr lang="en-US" sz="2200" dirty="0" err="1" smtClean="0">
                <a:solidFill>
                  <a:schemeClr val="tx1"/>
                </a:solidFill>
              </a:rPr>
              <a:t>Buat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algo</a:t>
            </a:r>
            <a:r>
              <a:rPr lang="en-US" sz="2200" dirty="0" smtClean="0">
                <a:solidFill>
                  <a:schemeClr val="tx1"/>
                </a:solidFill>
              </a:rPr>
              <a:t>. </a:t>
            </a:r>
            <a:r>
              <a:rPr lang="en-US" sz="2200" dirty="0" err="1" smtClean="0">
                <a:solidFill>
                  <a:schemeClr val="tx1"/>
                </a:solidFill>
              </a:rPr>
              <a:t>untuk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menjumlahkan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dua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buah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matriks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berordo</a:t>
            </a:r>
            <a:r>
              <a:rPr lang="en-US" sz="2200" dirty="0" smtClean="0">
                <a:solidFill>
                  <a:schemeClr val="tx1"/>
                </a:solidFill>
              </a:rPr>
              <a:t> M x N, </a:t>
            </a:r>
            <a:r>
              <a:rPr lang="en-US" sz="2200" dirty="0" err="1" smtClean="0">
                <a:solidFill>
                  <a:schemeClr val="tx1"/>
                </a:solidFill>
              </a:rPr>
              <a:t>gunakan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subrutin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b="0" dirty="0" smtClean="0"/>
          </a:p>
          <a:p>
            <a:pPr marL="457200" indent="-457200">
              <a:spcBef>
                <a:spcPts val="0"/>
              </a:spcBef>
              <a:buNone/>
            </a:pPr>
            <a:r>
              <a:rPr lang="en-US" sz="1800" u="sng" dirty="0" smtClean="0">
                <a:solidFill>
                  <a:schemeClr val="tx1"/>
                </a:solidFill>
              </a:rPr>
              <a:t>Procedure</a:t>
            </a:r>
            <a:r>
              <a:rPr lang="en-US" sz="1800" dirty="0" smtClean="0">
                <a:solidFill>
                  <a:schemeClr val="tx1"/>
                </a:solidFill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</a:rPr>
              <a:t>IsiMatriks</a:t>
            </a:r>
            <a:r>
              <a:rPr lang="en-US" sz="1800" dirty="0" smtClean="0">
                <a:solidFill>
                  <a:schemeClr val="tx1"/>
                </a:solidFill>
              </a:rPr>
              <a:t>(</a:t>
            </a:r>
            <a:r>
              <a:rPr lang="en-US" sz="1800" u="sng" dirty="0" smtClean="0">
                <a:solidFill>
                  <a:schemeClr val="tx1"/>
                </a:solidFill>
              </a:rPr>
              <a:t>Output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M,N:</a:t>
            </a:r>
            <a:r>
              <a:rPr lang="en-US" sz="1800" u="sng" dirty="0" err="1" smtClean="0">
                <a:solidFill>
                  <a:schemeClr val="tx1"/>
                </a:solidFill>
              </a:rPr>
              <a:t>integer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u="sng" dirty="0" smtClean="0">
                <a:solidFill>
                  <a:schemeClr val="tx1"/>
                </a:solidFill>
              </a:rPr>
              <a:t>Output</a:t>
            </a:r>
            <a:r>
              <a:rPr lang="en-US" sz="1800" dirty="0" smtClean="0">
                <a:solidFill>
                  <a:schemeClr val="tx1"/>
                </a:solidFill>
              </a:rPr>
              <a:t> A,B : </a:t>
            </a:r>
            <a:r>
              <a:rPr lang="en-US" sz="1800" dirty="0" err="1">
                <a:solidFill>
                  <a:schemeClr val="tx1"/>
                </a:solidFill>
              </a:rPr>
              <a:t>M</a:t>
            </a:r>
            <a:r>
              <a:rPr lang="en-US" sz="1800" dirty="0" err="1" smtClean="0">
                <a:solidFill>
                  <a:schemeClr val="tx1"/>
                </a:solidFill>
              </a:rPr>
              <a:t>atriks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</a:p>
          <a:p>
            <a:pPr marL="857250" indent="-85725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{I.S. : user </a:t>
            </a:r>
            <a:r>
              <a:rPr lang="en-US" sz="1800" dirty="0" err="1" smtClean="0">
                <a:solidFill>
                  <a:schemeClr val="tx1"/>
                </a:solidFill>
              </a:rPr>
              <a:t>memasukan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banyaknya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baris</a:t>
            </a:r>
            <a:r>
              <a:rPr lang="en-US" sz="1800" dirty="0" smtClean="0">
                <a:solidFill>
                  <a:schemeClr val="tx1"/>
                </a:solidFill>
              </a:rPr>
              <a:t> (M), </a:t>
            </a:r>
            <a:r>
              <a:rPr lang="en-US" sz="1800" dirty="0" err="1" smtClean="0">
                <a:solidFill>
                  <a:schemeClr val="tx1"/>
                </a:solidFill>
              </a:rPr>
              <a:t>banyaknya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kolom</a:t>
            </a:r>
            <a:r>
              <a:rPr lang="en-US" sz="1800" dirty="0" smtClean="0">
                <a:solidFill>
                  <a:schemeClr val="tx1"/>
                </a:solidFill>
              </a:rPr>
              <a:t> (N) </a:t>
            </a:r>
            <a:r>
              <a:rPr lang="en-US" sz="1800" dirty="0" err="1" smtClean="0">
                <a:solidFill>
                  <a:schemeClr val="tx1"/>
                </a:solidFill>
              </a:rPr>
              <a:t>dan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elemen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dua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buah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matriks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berordo</a:t>
            </a:r>
            <a:r>
              <a:rPr lang="en-US" sz="1800" dirty="0" smtClean="0">
                <a:solidFill>
                  <a:schemeClr val="tx1"/>
                </a:solidFill>
              </a:rPr>
              <a:t> M x N}</a:t>
            </a:r>
          </a:p>
          <a:p>
            <a:pPr marL="857250" indent="-85725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{F.S. : </a:t>
            </a:r>
            <a:r>
              <a:rPr lang="en-US" sz="1800" dirty="0" err="1" smtClean="0">
                <a:solidFill>
                  <a:schemeClr val="tx1"/>
                </a:solidFill>
              </a:rPr>
              <a:t>menghasilkan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banyaknya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baris</a:t>
            </a:r>
            <a:r>
              <a:rPr lang="en-US" sz="1800" dirty="0" smtClean="0">
                <a:solidFill>
                  <a:schemeClr val="tx1"/>
                </a:solidFill>
              </a:rPr>
              <a:t> (M), </a:t>
            </a:r>
            <a:r>
              <a:rPr lang="en-US" sz="1800" dirty="0" err="1" smtClean="0">
                <a:solidFill>
                  <a:schemeClr val="tx1"/>
                </a:solidFill>
              </a:rPr>
              <a:t>banyaknya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kolom</a:t>
            </a:r>
            <a:r>
              <a:rPr lang="en-US" sz="1800" dirty="0" smtClean="0">
                <a:solidFill>
                  <a:schemeClr val="tx1"/>
                </a:solidFill>
              </a:rPr>
              <a:t> (N) </a:t>
            </a:r>
            <a:r>
              <a:rPr lang="en-US" sz="1800" dirty="0" err="1" smtClean="0">
                <a:solidFill>
                  <a:schemeClr val="tx1"/>
                </a:solidFill>
              </a:rPr>
              <a:t>dan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dua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buah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matriks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berordo</a:t>
            </a:r>
            <a:r>
              <a:rPr lang="en-US" sz="1800" dirty="0" smtClean="0">
                <a:solidFill>
                  <a:schemeClr val="tx1"/>
                </a:solidFill>
              </a:rPr>
              <a:t> M x N}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800" u="sng" dirty="0" err="1" smtClean="0">
                <a:solidFill>
                  <a:schemeClr val="tx1"/>
                </a:solidFill>
              </a:rPr>
              <a:t>Kamus</a:t>
            </a:r>
            <a:r>
              <a:rPr lang="en-US" sz="1800" u="sng" dirty="0" smtClean="0">
                <a:solidFill>
                  <a:schemeClr val="tx1"/>
                </a:solidFill>
              </a:rPr>
              <a:t>: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	</a:t>
            </a:r>
            <a:r>
              <a:rPr lang="en-US" sz="1800" dirty="0" err="1" smtClean="0">
                <a:solidFill>
                  <a:schemeClr val="tx1"/>
                </a:solidFill>
              </a:rPr>
              <a:t>i,j</a:t>
            </a:r>
            <a:r>
              <a:rPr lang="en-US" sz="1800" dirty="0" smtClean="0">
                <a:solidFill>
                  <a:schemeClr val="tx1"/>
                </a:solidFill>
              </a:rPr>
              <a:t> : </a:t>
            </a:r>
            <a:r>
              <a:rPr lang="en-US" sz="1800" u="sng" dirty="0" smtClean="0">
                <a:solidFill>
                  <a:schemeClr val="tx1"/>
                </a:solidFill>
              </a:rPr>
              <a:t>integer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800" u="sng" dirty="0" err="1" smtClean="0">
                <a:solidFill>
                  <a:schemeClr val="tx1"/>
                </a:solidFill>
              </a:rPr>
              <a:t>Algoritma</a:t>
            </a:r>
            <a:r>
              <a:rPr lang="en-US" sz="1800" u="sng" dirty="0" smtClean="0">
                <a:solidFill>
                  <a:schemeClr val="tx1"/>
                </a:solidFill>
              </a:rPr>
              <a:t>: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</a:t>
            </a:r>
            <a:r>
              <a:rPr lang="en-US" sz="1800" u="sng" dirty="0" smtClean="0">
                <a:solidFill>
                  <a:schemeClr val="tx1"/>
                </a:solidFill>
              </a:rPr>
              <a:t>input</a:t>
            </a:r>
            <a:r>
              <a:rPr lang="en-US" sz="1800" dirty="0" smtClean="0">
                <a:solidFill>
                  <a:schemeClr val="tx1"/>
                </a:solidFill>
              </a:rPr>
              <a:t>(M,N)                         {</a:t>
            </a:r>
            <a:r>
              <a:rPr lang="en-US" sz="1800" dirty="0" err="1" smtClean="0">
                <a:solidFill>
                  <a:schemeClr val="tx1"/>
                </a:solidFill>
              </a:rPr>
              <a:t>harus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ada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validasi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untuk</a:t>
            </a:r>
            <a:r>
              <a:rPr lang="en-US" sz="1800" dirty="0" smtClean="0">
                <a:solidFill>
                  <a:schemeClr val="tx1"/>
                </a:solidFill>
              </a:rPr>
              <a:t> M </a:t>
            </a:r>
            <a:r>
              <a:rPr lang="en-US" sz="1800" dirty="0" err="1" smtClean="0">
                <a:solidFill>
                  <a:schemeClr val="tx1"/>
                </a:solidFill>
              </a:rPr>
              <a:t>dan</a:t>
            </a:r>
            <a:r>
              <a:rPr lang="en-US" sz="1800" dirty="0" smtClean="0">
                <a:solidFill>
                  <a:schemeClr val="tx1"/>
                </a:solidFill>
              </a:rPr>
              <a:t> N}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u="sng" dirty="0" smtClean="0">
                <a:solidFill>
                  <a:schemeClr val="tx1"/>
                </a:solidFill>
              </a:rPr>
              <a:t>for</a:t>
            </a:r>
            <a:r>
              <a:rPr lang="en-US" sz="1800" dirty="0" smtClean="0">
                <a:solidFill>
                  <a:schemeClr val="tx1"/>
                </a:solidFill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</a:rPr>
              <a:t>i</a:t>
            </a:r>
            <a:r>
              <a:rPr lang="en-US" sz="1800" dirty="0" smtClean="0">
                <a:solidFill>
                  <a:schemeClr val="tx1"/>
                </a:solidFill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  1  </a:t>
            </a:r>
            <a:r>
              <a:rPr lang="en-US" sz="1800" u="sng" dirty="0" smtClean="0">
                <a:solidFill>
                  <a:schemeClr val="tx1"/>
                </a:solidFill>
                <a:sym typeface="Wingdings" pitchFamily="2" charset="2"/>
              </a:rPr>
              <a:t>to</a:t>
            </a:r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  M   </a:t>
            </a:r>
            <a:r>
              <a:rPr lang="en-US" sz="1800" u="sng" dirty="0" smtClean="0">
                <a:solidFill>
                  <a:schemeClr val="tx1"/>
                </a:solidFill>
                <a:sym typeface="Wingdings" pitchFamily="2" charset="2"/>
              </a:rPr>
              <a:t>do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          </a:t>
            </a:r>
            <a:r>
              <a:rPr lang="en-US" sz="1800" u="sng" dirty="0" smtClean="0">
                <a:solidFill>
                  <a:schemeClr val="tx1"/>
                </a:solidFill>
                <a:sym typeface="Wingdings" pitchFamily="2" charset="2"/>
              </a:rPr>
              <a:t>for</a:t>
            </a:r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   j     1   </a:t>
            </a:r>
            <a:r>
              <a:rPr lang="en-US" sz="1800" u="sng" dirty="0" smtClean="0">
                <a:solidFill>
                  <a:schemeClr val="tx1"/>
                </a:solidFill>
                <a:sym typeface="Wingdings" pitchFamily="2" charset="2"/>
              </a:rPr>
              <a:t>to</a:t>
            </a:r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   N  </a:t>
            </a:r>
            <a:r>
              <a:rPr lang="en-US" sz="1800" u="sng" dirty="0" smtClean="0">
                <a:solidFill>
                  <a:schemeClr val="tx1"/>
                </a:solidFill>
                <a:sym typeface="Wingdings" pitchFamily="2" charset="2"/>
              </a:rPr>
              <a:t>do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               </a:t>
            </a:r>
            <a:r>
              <a:rPr lang="en-US" sz="1800" u="sng" dirty="0" smtClean="0">
                <a:solidFill>
                  <a:schemeClr val="tx1"/>
                </a:solidFill>
                <a:sym typeface="Wingdings" pitchFamily="2" charset="2"/>
              </a:rPr>
              <a:t>input</a:t>
            </a:r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(A(</a:t>
            </a:r>
            <a:r>
              <a:rPr lang="en-US" sz="1800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r>
              <a:rPr lang="en-US" sz="1800" dirty="0" err="1" smtClean="0">
                <a:solidFill>
                  <a:schemeClr val="tx1"/>
                </a:solidFill>
                <a:sym typeface="Wingdings" pitchFamily="2" charset="2"/>
              </a:rPr>
              <a:t>,j</a:t>
            </a:r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), B(</a:t>
            </a:r>
            <a:r>
              <a:rPr lang="en-US" sz="1800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r>
              <a:rPr lang="en-US" sz="1800" dirty="0" err="1" smtClean="0">
                <a:solidFill>
                  <a:schemeClr val="tx1"/>
                </a:solidFill>
                <a:sym typeface="Wingdings" pitchFamily="2" charset="2"/>
              </a:rPr>
              <a:t>,j</a:t>
            </a:r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))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	     </a:t>
            </a:r>
            <a:r>
              <a:rPr lang="en-US" sz="1800" u="sng" dirty="0" err="1" smtClean="0">
                <a:solidFill>
                  <a:schemeClr val="tx1"/>
                </a:solidFill>
                <a:sym typeface="Wingdings" pitchFamily="2" charset="2"/>
              </a:rPr>
              <a:t>endfor</a:t>
            </a:r>
            <a:endParaRPr lang="en-US" sz="1800" u="sng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n-US" sz="1800" u="sng" dirty="0" err="1" smtClean="0">
                <a:solidFill>
                  <a:schemeClr val="tx1"/>
                </a:solidFill>
                <a:sym typeface="Wingdings" pitchFamily="2" charset="2"/>
              </a:rPr>
              <a:t>endfor</a:t>
            </a:r>
            <a:endParaRPr lang="en-US" sz="1800" u="sng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1800" u="sng" dirty="0" err="1" smtClean="0">
                <a:solidFill>
                  <a:schemeClr val="tx1"/>
                </a:solidFill>
                <a:sym typeface="Wingdings" pitchFamily="2" charset="2"/>
              </a:rPr>
              <a:t>EndProcedure</a:t>
            </a:r>
            <a:endParaRPr lang="en-US" sz="1800" u="sng" dirty="0" smtClean="0">
              <a:solidFill>
                <a:schemeClr val="tx1"/>
              </a:solidFill>
            </a:endParaRPr>
          </a:p>
          <a:p>
            <a:pPr marL="457200" indent="-457200">
              <a:spcBef>
                <a:spcPts val="0"/>
              </a:spcBef>
              <a:buNone/>
            </a:pPr>
            <a:endParaRPr lang="en-US" sz="2200" b="0" dirty="0" smtClean="0"/>
          </a:p>
          <a:p>
            <a:pPr marL="457200" indent="-457200">
              <a:spcBef>
                <a:spcPts val="0"/>
              </a:spcBef>
              <a:buNone/>
            </a:pPr>
            <a:endParaRPr lang="en-US" sz="2200" b="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90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2216"/>
            <a:ext cx="8964488" cy="5255096"/>
          </a:xfrm>
        </p:spPr>
        <p:txBody>
          <a:bodyPr>
            <a:noAutofit/>
          </a:bodyPr>
          <a:lstStyle/>
          <a:p>
            <a:pPr marL="3657600" indent="-3657600">
              <a:spcBef>
                <a:spcPts val="0"/>
              </a:spcBef>
              <a:buNone/>
            </a:pPr>
            <a:r>
              <a:rPr lang="en-US" sz="2000" u="sng" dirty="0" smtClean="0">
                <a:solidFill>
                  <a:schemeClr val="tx1"/>
                </a:solidFill>
              </a:rPr>
              <a:t>Procedure</a:t>
            </a:r>
            <a:r>
              <a:rPr lang="en-US" sz="2000" b="0" dirty="0" smtClean="0">
                <a:solidFill>
                  <a:schemeClr val="tx1"/>
                </a:solidFill>
              </a:rPr>
              <a:t>   </a:t>
            </a:r>
            <a:r>
              <a:rPr lang="en-US" sz="2000" b="0" dirty="0" err="1" smtClean="0">
                <a:solidFill>
                  <a:schemeClr val="tx1"/>
                </a:solidFill>
              </a:rPr>
              <a:t>JumlahMatriks</a:t>
            </a:r>
            <a:r>
              <a:rPr lang="en-US" sz="2000" b="0" dirty="0" smtClean="0">
                <a:solidFill>
                  <a:schemeClr val="tx1"/>
                </a:solidFill>
              </a:rPr>
              <a:t>(</a:t>
            </a:r>
            <a:r>
              <a:rPr lang="en-US" sz="2000" u="sng" dirty="0" smtClean="0">
                <a:solidFill>
                  <a:schemeClr val="tx1"/>
                </a:solidFill>
              </a:rPr>
              <a:t>Input</a:t>
            </a:r>
            <a:r>
              <a:rPr lang="en-US" sz="2000" b="0" dirty="0" smtClean="0">
                <a:solidFill>
                  <a:schemeClr val="tx1"/>
                </a:solidFill>
              </a:rPr>
              <a:t>  M,N : </a:t>
            </a:r>
            <a:r>
              <a:rPr lang="en-US" sz="2000" u="sng" dirty="0" smtClean="0">
                <a:solidFill>
                  <a:schemeClr val="tx1"/>
                </a:solidFill>
              </a:rPr>
              <a:t>integer</a:t>
            </a:r>
            <a:r>
              <a:rPr lang="en-US" sz="2000" b="0" dirty="0" smtClean="0">
                <a:solidFill>
                  <a:schemeClr val="tx1"/>
                </a:solidFill>
              </a:rPr>
              <a:t>, </a:t>
            </a:r>
            <a:r>
              <a:rPr lang="en-US" sz="2000" u="sng" dirty="0" smtClean="0">
                <a:solidFill>
                  <a:schemeClr val="tx1"/>
                </a:solidFill>
              </a:rPr>
              <a:t>Input</a:t>
            </a:r>
            <a:r>
              <a:rPr lang="en-US" sz="2000" b="0" dirty="0" smtClean="0">
                <a:solidFill>
                  <a:schemeClr val="tx1"/>
                </a:solidFill>
              </a:rPr>
              <a:t> A,B : </a:t>
            </a:r>
            <a:r>
              <a:rPr lang="en-US" sz="2000" b="0" dirty="0" err="1" smtClean="0">
                <a:solidFill>
                  <a:schemeClr val="tx1"/>
                </a:solidFill>
              </a:rPr>
              <a:t>Matriks</a:t>
            </a:r>
            <a:r>
              <a:rPr lang="en-US" sz="2000" b="0" dirty="0" smtClean="0">
                <a:solidFill>
                  <a:schemeClr val="tx1"/>
                </a:solidFill>
              </a:rPr>
              <a:t>, </a:t>
            </a:r>
            <a:r>
              <a:rPr lang="en-US" sz="2000" u="sng" dirty="0" smtClean="0">
                <a:solidFill>
                  <a:schemeClr val="tx1"/>
                </a:solidFill>
              </a:rPr>
              <a:t>Output</a:t>
            </a:r>
            <a:r>
              <a:rPr lang="en-US" sz="2000" b="0" dirty="0" smtClean="0">
                <a:solidFill>
                  <a:schemeClr val="tx1"/>
                </a:solidFill>
              </a:rPr>
              <a:t>  C : </a:t>
            </a:r>
            <a:r>
              <a:rPr lang="en-US" sz="2000" b="0" dirty="0" err="1" smtClean="0">
                <a:solidFill>
                  <a:schemeClr val="tx1"/>
                </a:solidFill>
              </a:rPr>
              <a:t>Matriks</a:t>
            </a:r>
            <a:r>
              <a:rPr lang="en-US" sz="2000" b="0" dirty="0" smtClean="0">
                <a:solidFill>
                  <a:schemeClr val="tx1"/>
                </a:solidFill>
              </a:rPr>
              <a:t>)</a:t>
            </a:r>
          </a:p>
          <a:p>
            <a:pPr marL="1085850" indent="-1085850">
              <a:spcBef>
                <a:spcPts val="0"/>
              </a:spcBef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{I.S. :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{F.S. : 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u="sng" dirty="0" err="1" smtClean="0">
                <a:solidFill>
                  <a:schemeClr val="tx1"/>
                </a:solidFill>
              </a:rPr>
              <a:t>Kamus</a:t>
            </a:r>
            <a:r>
              <a:rPr lang="en-US" sz="2000" u="sng" dirty="0" smtClean="0">
                <a:solidFill>
                  <a:schemeClr val="tx1"/>
                </a:solidFill>
              </a:rPr>
              <a:t>: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smtClean="0">
                <a:solidFill>
                  <a:schemeClr val="tx1"/>
                </a:solidFill>
              </a:rPr>
              <a:t>   	</a:t>
            </a:r>
          </a:p>
          <a:p>
            <a:pPr marL="457200" indent="-457200">
              <a:spcBef>
                <a:spcPts val="0"/>
              </a:spcBef>
              <a:buNone/>
            </a:pPr>
            <a:endParaRPr lang="en-US" sz="2000" b="0" u="sng" dirty="0" smtClean="0">
              <a:solidFill>
                <a:schemeClr val="tx1"/>
              </a:solidFill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u="sng" dirty="0" err="1" smtClean="0">
                <a:solidFill>
                  <a:schemeClr val="tx1"/>
                </a:solidFill>
              </a:rPr>
              <a:t>Algoritma</a:t>
            </a:r>
            <a:r>
              <a:rPr lang="en-US" sz="2000" u="sng" dirty="0" smtClean="0">
                <a:solidFill>
                  <a:schemeClr val="tx1"/>
                </a:solidFill>
              </a:rPr>
              <a:t>: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	</a:t>
            </a:r>
          </a:p>
          <a:p>
            <a:pPr marL="457200" indent="-457200">
              <a:spcBef>
                <a:spcPts val="0"/>
              </a:spcBef>
              <a:buNone/>
            </a:pPr>
            <a:endParaRPr lang="en-US" sz="2000" b="0" u="sng" dirty="0">
              <a:solidFill>
                <a:schemeClr val="tx1"/>
              </a:solidFill>
              <a:sym typeface="Wingdings" pitchFamily="2" charset="2"/>
            </a:endParaRPr>
          </a:p>
          <a:p>
            <a:pPr marL="457200" indent="-457200">
              <a:spcBef>
                <a:spcPts val="0"/>
              </a:spcBef>
              <a:buNone/>
            </a:pPr>
            <a:endParaRPr lang="en-US" sz="2000" b="0" u="sng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457200" indent="-457200">
              <a:spcBef>
                <a:spcPts val="0"/>
              </a:spcBef>
              <a:buNone/>
            </a:pPr>
            <a:endParaRPr lang="en-US" sz="2000" b="0" u="sng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457200" indent="-457200">
              <a:spcBef>
                <a:spcPts val="0"/>
              </a:spcBef>
              <a:buNone/>
            </a:pPr>
            <a:endParaRPr lang="en-US" sz="2000" b="0" u="sng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457200" indent="-457200">
              <a:spcBef>
                <a:spcPts val="0"/>
              </a:spcBef>
              <a:buNone/>
            </a:pPr>
            <a:endParaRPr lang="en-US" sz="2000" b="0" u="sng" dirty="0">
              <a:solidFill>
                <a:schemeClr val="tx1"/>
              </a:solidFill>
              <a:sym typeface="Wingdings" pitchFamily="2" charset="2"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u="sng" dirty="0" err="1" smtClean="0">
                <a:solidFill>
                  <a:schemeClr val="tx1"/>
                </a:solidFill>
                <a:sym typeface="Wingdings" pitchFamily="2" charset="2"/>
              </a:rPr>
              <a:t>EndProcedure</a:t>
            </a:r>
            <a:endParaRPr lang="en-US" sz="2000" u="sng" dirty="0" smtClean="0">
              <a:solidFill>
                <a:schemeClr val="tx1"/>
              </a:solidFill>
            </a:endParaRPr>
          </a:p>
          <a:p>
            <a:pPr marL="457200" indent="-457200">
              <a:spcBef>
                <a:spcPts val="0"/>
              </a:spcBef>
              <a:buNone/>
            </a:pPr>
            <a:endParaRPr lang="en-US" sz="2000" b="0" dirty="0" smtClean="0"/>
          </a:p>
          <a:p>
            <a:pPr marL="457200" indent="-457200">
              <a:spcBef>
                <a:spcPts val="0"/>
              </a:spcBef>
              <a:buNone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83922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bstrak Black">
  <a:themeElements>
    <a:clrScheme name="sample 3">
      <a:dk1>
        <a:srgbClr val="000000"/>
      </a:dk1>
      <a:lt1>
        <a:srgbClr val="FFFFFF"/>
      </a:lt1>
      <a:dk2>
        <a:srgbClr val="1B4E63"/>
      </a:dk2>
      <a:lt2>
        <a:srgbClr val="DDDDDD"/>
      </a:lt2>
      <a:accent1>
        <a:srgbClr val="328C83"/>
      </a:accent1>
      <a:accent2>
        <a:srgbClr val="DC8300"/>
      </a:accent2>
      <a:accent3>
        <a:srgbClr val="FFFFFF"/>
      </a:accent3>
      <a:accent4>
        <a:srgbClr val="000000"/>
      </a:accent4>
      <a:accent5>
        <a:srgbClr val="ADC5C1"/>
      </a:accent5>
      <a:accent6>
        <a:srgbClr val="C77600"/>
      </a:accent6>
      <a:hlink>
        <a:srgbClr val="9DC03C"/>
      </a:hlink>
      <a:folHlink>
        <a:srgbClr val="2F87D7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66"/>
        </a:dk1>
        <a:lt1>
          <a:srgbClr val="FFFFFF"/>
        </a:lt1>
        <a:dk2>
          <a:srgbClr val="003399"/>
        </a:dk2>
        <a:lt2>
          <a:srgbClr val="DDDDDD"/>
        </a:lt2>
        <a:accent1>
          <a:srgbClr val="1088C4"/>
        </a:accent1>
        <a:accent2>
          <a:srgbClr val="20A286"/>
        </a:accent2>
        <a:accent3>
          <a:srgbClr val="FFFFFF"/>
        </a:accent3>
        <a:accent4>
          <a:srgbClr val="000056"/>
        </a:accent4>
        <a:accent5>
          <a:srgbClr val="AAC3DE"/>
        </a:accent5>
        <a:accent6>
          <a:srgbClr val="1C9279"/>
        </a:accent6>
        <a:hlink>
          <a:srgbClr val="9999FF"/>
        </a:hlink>
        <a:folHlink>
          <a:srgbClr val="D578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10B66"/>
        </a:dk1>
        <a:lt1>
          <a:srgbClr val="FFFFFF"/>
        </a:lt1>
        <a:dk2>
          <a:srgbClr val="8D4FBB"/>
        </a:dk2>
        <a:lt2>
          <a:srgbClr val="B2B2B2"/>
        </a:lt2>
        <a:accent1>
          <a:srgbClr val="1263B4"/>
        </a:accent1>
        <a:accent2>
          <a:srgbClr val="6BC394"/>
        </a:accent2>
        <a:accent3>
          <a:srgbClr val="FFFFFF"/>
        </a:accent3>
        <a:accent4>
          <a:srgbClr val="1B0856"/>
        </a:accent4>
        <a:accent5>
          <a:srgbClr val="AAB7D6"/>
        </a:accent5>
        <a:accent6>
          <a:srgbClr val="60B086"/>
        </a:accent6>
        <a:hlink>
          <a:srgbClr val="ABAE3E"/>
        </a:hlink>
        <a:folHlink>
          <a:srgbClr val="66B6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1B4E63"/>
        </a:dk2>
        <a:lt2>
          <a:srgbClr val="DDDDDD"/>
        </a:lt2>
        <a:accent1>
          <a:srgbClr val="328C83"/>
        </a:accent1>
        <a:accent2>
          <a:srgbClr val="DC8300"/>
        </a:accent2>
        <a:accent3>
          <a:srgbClr val="FFFFFF"/>
        </a:accent3>
        <a:accent4>
          <a:srgbClr val="000000"/>
        </a:accent4>
        <a:accent5>
          <a:srgbClr val="ADC5C1"/>
        </a:accent5>
        <a:accent6>
          <a:srgbClr val="C77600"/>
        </a:accent6>
        <a:hlink>
          <a:srgbClr val="9DC03C"/>
        </a:hlink>
        <a:folHlink>
          <a:srgbClr val="2F87D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Abstrak Black</Template>
  <TotalTime>2725</TotalTime>
  <Words>385</Words>
  <Application>Microsoft Office PowerPoint</Application>
  <PresentationFormat>On-screen Show (4:3)</PresentationFormat>
  <Paragraphs>171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Times New Roman</vt:lpstr>
      <vt:lpstr>Verdana</vt:lpstr>
      <vt:lpstr>Wingdings</vt:lpstr>
      <vt:lpstr>Abstrak Black</vt:lpstr>
      <vt:lpstr>Image</vt:lpstr>
      <vt:lpstr>MATRIKS (ARRAY 2 DIMENSI)</vt:lpstr>
      <vt:lpstr>Definisi Array 2 Dimensi</vt:lpstr>
      <vt:lpstr>Deklarasi Array 2 Dimensi</vt:lpstr>
      <vt:lpstr>Deklarasi Array 2 Dimensi (lanjutan)</vt:lpstr>
      <vt:lpstr>Soal Matriks </vt:lpstr>
      <vt:lpstr>PowerPoint Presentation</vt:lpstr>
      <vt:lpstr>PowerPoint Presentation</vt:lpstr>
      <vt:lpstr>Soal Matriks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DAN PEMROGRAMAN Silabus</dc:title>
  <dc:creator>DosenIF-1</dc:creator>
  <cp:lastModifiedBy>Tati Harihayati</cp:lastModifiedBy>
  <cp:revision>125</cp:revision>
  <dcterms:created xsi:type="dcterms:W3CDTF">2012-09-16T07:54:25Z</dcterms:created>
  <dcterms:modified xsi:type="dcterms:W3CDTF">2016-12-15T01:55:24Z</dcterms:modified>
</cp:coreProperties>
</file>