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6" r:id="rId8"/>
    <p:sldId id="268" r:id="rId9"/>
    <p:sldId id="270" r:id="rId10"/>
    <p:sldId id="271" r:id="rId11"/>
    <p:sldId id="272" r:id="rId12"/>
    <p:sldId id="273"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91069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233335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105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309351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565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2820623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2094591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337063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355533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C0CC-B493-43A7-8982-10F0CE98E2B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264056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CC0CC-B493-43A7-8982-10F0CE98E2B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4949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CC0CC-B493-43A7-8982-10F0CE98E2B0}"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117458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CC0CC-B493-43A7-8982-10F0CE98E2B0}"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281035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CC0CC-B493-43A7-8982-10F0CE98E2B0}"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320835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CC0CC-B493-43A7-8982-10F0CE98E2B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66364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CC0CC-B493-43A7-8982-10F0CE98E2B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9CDF5-CED6-458D-BDFA-1AA3EA2F9AB9}" type="slidenum">
              <a:rPr lang="en-US" smtClean="0"/>
              <a:t>‹#›</a:t>
            </a:fld>
            <a:endParaRPr lang="en-US"/>
          </a:p>
        </p:txBody>
      </p:sp>
    </p:spTree>
    <p:extLst>
      <p:ext uri="{BB962C8B-B14F-4D97-AF65-F5344CB8AC3E}">
        <p14:creationId xmlns:p14="http://schemas.microsoft.com/office/powerpoint/2010/main" val="140738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CC0CC-B493-43A7-8982-10F0CE98E2B0}" type="datetimeFigureOut">
              <a:rPr lang="en-US" smtClean="0"/>
              <a:t>9/12/2024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E9CDF5-CED6-458D-BDFA-1AA3EA2F9AB9}" type="slidenum">
              <a:rPr lang="en-US" smtClean="0"/>
              <a:t>‹#›</a:t>
            </a:fld>
            <a:endParaRPr lang="en-US"/>
          </a:p>
        </p:txBody>
      </p:sp>
    </p:spTree>
    <p:extLst>
      <p:ext uri="{BB962C8B-B14F-4D97-AF65-F5344CB8AC3E}">
        <p14:creationId xmlns:p14="http://schemas.microsoft.com/office/powerpoint/2010/main" val="540760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E845-F682-843A-AD46-F642D147F34C}"/>
              </a:ext>
            </a:extLst>
          </p:cNvPr>
          <p:cNvSpPr>
            <a:spLocks noGrp="1"/>
          </p:cNvSpPr>
          <p:nvPr>
            <p:ph type="ctrTitle"/>
          </p:nvPr>
        </p:nvSpPr>
        <p:spPr/>
        <p:txBody>
          <a:bodyPr/>
          <a:lstStyle/>
          <a:p>
            <a:r>
              <a:rPr lang="ru-RU" sz="4400" dirty="0"/>
              <a:t>Современное состояние систем распознавания образов и компьютерного зрения</a:t>
            </a:r>
            <a:endParaRPr lang="en-US" sz="4400" dirty="0"/>
          </a:p>
        </p:txBody>
      </p:sp>
      <p:sp>
        <p:nvSpPr>
          <p:cNvPr id="3" name="Subtitle 2">
            <a:extLst>
              <a:ext uri="{FF2B5EF4-FFF2-40B4-BE49-F238E27FC236}">
                <a16:creationId xmlns:a16="http://schemas.microsoft.com/office/drawing/2014/main" id="{6E2DAC37-A6B2-88B4-6819-86839193EB4A}"/>
              </a:ext>
            </a:extLst>
          </p:cNvPr>
          <p:cNvSpPr>
            <a:spLocks noGrp="1"/>
          </p:cNvSpPr>
          <p:nvPr>
            <p:ph type="subTitle" idx="1"/>
          </p:nvPr>
        </p:nvSpPr>
        <p:spPr/>
        <p:txBody>
          <a:bodyPr/>
          <a:lstStyle/>
          <a:p>
            <a:r>
              <a:rPr lang="ru-RU" dirty="0"/>
              <a:t>Насутион Рафли Аулиа Ризки</a:t>
            </a:r>
          </a:p>
          <a:p>
            <a:r>
              <a:rPr lang="ru-RU" dirty="0"/>
              <a:t>932101</a:t>
            </a:r>
            <a:endParaRPr lang="en-US" dirty="0"/>
          </a:p>
        </p:txBody>
      </p:sp>
    </p:spTree>
    <p:extLst>
      <p:ext uri="{BB962C8B-B14F-4D97-AF65-F5344CB8AC3E}">
        <p14:creationId xmlns:p14="http://schemas.microsoft.com/office/powerpoint/2010/main" val="47264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E590-642B-6522-7B7F-135DEDD43517}"/>
              </a:ext>
            </a:extLst>
          </p:cNvPr>
          <p:cNvSpPr>
            <a:spLocks noGrp="1"/>
          </p:cNvSpPr>
          <p:nvPr>
            <p:ph type="title"/>
          </p:nvPr>
        </p:nvSpPr>
        <p:spPr/>
        <p:txBody>
          <a:bodyPr>
            <a:normAutofit/>
          </a:bodyPr>
          <a:lstStyle/>
          <a:p>
            <a:pPr marL="0" marR="0" indent="228600">
              <a:lnSpc>
                <a:spcPct val="150000"/>
              </a:lnSpc>
              <a:spcBef>
                <a:spcPts val="0"/>
              </a:spcBef>
              <a:spcAft>
                <a:spcPts val="800"/>
              </a:spcAft>
            </a:pPr>
            <a:r>
              <a:rPr lang="ru-RU"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Проблемы с обобщением и адаптацией</a:t>
            </a:r>
            <a:endParaRPr lang="en-US" dirty="0">
              <a:solidFill>
                <a:schemeClr val="tx1"/>
              </a:solidFill>
            </a:endParaRPr>
          </a:p>
        </p:txBody>
      </p:sp>
      <p:sp>
        <p:nvSpPr>
          <p:cNvPr id="3" name="Content Placeholder 2">
            <a:extLst>
              <a:ext uri="{FF2B5EF4-FFF2-40B4-BE49-F238E27FC236}">
                <a16:creationId xmlns:a16="http://schemas.microsoft.com/office/drawing/2014/main" id="{EEAE3E8A-C99A-2438-BA83-A48DAB87CBFD}"/>
              </a:ext>
            </a:extLst>
          </p:cNvPr>
          <p:cNvSpPr>
            <a:spLocks noGrp="1"/>
          </p:cNvSpPr>
          <p:nvPr>
            <p:ph idx="1"/>
          </p:nvPr>
        </p:nvSpPr>
        <p:spPr/>
        <p:txBody>
          <a:bodyPr/>
          <a:lstStyle/>
          <a:p>
            <a:pPr marL="0" indent="0">
              <a:buNone/>
            </a:pPr>
            <a:r>
              <a:rPr lang="ru-RU" sz="1800" dirty="0">
                <a:effectLst/>
                <a:latin typeface="Times New Roman" panose="02020603050405020304" pitchFamily="18" charset="0"/>
                <a:ea typeface="Calibri" panose="020F0502020204030204" pitchFamily="34" charset="0"/>
                <a:cs typeface="Arial" panose="020B0604020202020204" pitchFamily="34" charset="0"/>
              </a:rPr>
              <a:t>Модели компьютерного зрения часто хорошо работают на тестовых данных, которые близки к тем, на которых они были обучены, но могут демонстрировать значительное снижение производительности в условиях, отличных от тренировочных. Это особенно критично в приложениях, где системы сталкиваются с новыми, неизвестными сценариями, как, например, в автономных транспортных средствах или системах безопасности. Задача обобщения и адаптации к новым условиям остается одной из основных научных проблем в области.</a:t>
            </a:r>
            <a:endParaRPr lang="en-US" dirty="0"/>
          </a:p>
        </p:txBody>
      </p:sp>
    </p:spTree>
    <p:extLst>
      <p:ext uri="{BB962C8B-B14F-4D97-AF65-F5344CB8AC3E}">
        <p14:creationId xmlns:p14="http://schemas.microsoft.com/office/powerpoint/2010/main" val="140631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A8DC-72A7-D0BA-FC1D-864DF69DAB58}"/>
              </a:ext>
            </a:extLst>
          </p:cNvPr>
          <p:cNvSpPr>
            <a:spLocks noGrp="1"/>
          </p:cNvSpPr>
          <p:nvPr>
            <p:ph type="title"/>
          </p:nvPr>
        </p:nvSpPr>
        <p:spPr/>
        <p:txBody>
          <a:bodyPr>
            <a:normAutofit fontScale="90000"/>
          </a:bodyPr>
          <a:lstStyle/>
          <a:p>
            <a:pPr marL="0" marR="0" indent="228600">
              <a:lnSpc>
                <a:spcPct val="150000"/>
              </a:lnSpc>
              <a:spcBef>
                <a:spcPts val="0"/>
              </a:spcBef>
              <a:spcAft>
                <a:spcPts val="800"/>
              </a:spcAft>
            </a:pPr>
            <a:r>
              <a:rPr lang="ru-RU"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Высокие вычислительные затраты и энергопотребление</a:t>
            </a:r>
            <a:endParaRPr lang="en-US" dirty="0">
              <a:solidFill>
                <a:schemeClr val="tx1"/>
              </a:solidFill>
            </a:endParaRPr>
          </a:p>
        </p:txBody>
      </p:sp>
      <p:sp>
        <p:nvSpPr>
          <p:cNvPr id="3" name="Content Placeholder 2">
            <a:extLst>
              <a:ext uri="{FF2B5EF4-FFF2-40B4-BE49-F238E27FC236}">
                <a16:creationId xmlns:a16="http://schemas.microsoft.com/office/drawing/2014/main" id="{F1E97CEE-A078-48DF-142D-AE1B22F9CBB8}"/>
              </a:ext>
            </a:extLst>
          </p:cNvPr>
          <p:cNvSpPr>
            <a:spLocks noGrp="1"/>
          </p:cNvSpPr>
          <p:nvPr>
            <p:ph idx="1"/>
          </p:nvPr>
        </p:nvSpPr>
        <p:spPr/>
        <p:txBody>
          <a:bodyPr/>
          <a:lstStyle/>
          <a:p>
            <a:pPr marL="0" indent="0">
              <a:buNone/>
            </a:pPr>
            <a:r>
              <a:rPr lang="ru-RU" sz="1800" dirty="0">
                <a:effectLst/>
                <a:latin typeface="Times New Roman" panose="02020603050405020304" pitchFamily="18" charset="0"/>
                <a:ea typeface="Calibri" panose="020F0502020204030204" pitchFamily="34" charset="0"/>
                <a:cs typeface="Arial" panose="020B0604020202020204" pitchFamily="34" charset="0"/>
              </a:rPr>
              <a:t>Модели глубокого обучения, особенно те, которые используют многослойные свёрточные сети и трансформеры, требуют значительных вычислительных ресурсов как на этапе обучения, так и на этапе инференса. Это делает их применение сложным в условиях ограниченных ресурсов, таких как мобильные устройства или встраиваемые системы. Высокие затраты на вычисления также влияют на стоимость и экологическую устойчивость, что вызывает потребность в разработке более эффективных и энергосберегающих алгоритмов.</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17104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5A33-6213-0D88-41F1-267CB54F688A}"/>
              </a:ext>
            </a:extLst>
          </p:cNvPr>
          <p:cNvSpPr>
            <a:spLocks noGrp="1"/>
          </p:cNvSpPr>
          <p:nvPr>
            <p:ph type="title"/>
          </p:nvPr>
        </p:nvSpPr>
        <p:spPr/>
        <p:txBody>
          <a:bodyPr>
            <a:normAutofit/>
          </a:bodyPr>
          <a:lstStyle/>
          <a:p>
            <a:pPr marL="342900" marR="0" lvl="0" indent="-342900" algn="ctr">
              <a:lnSpc>
                <a:spcPct val="150000"/>
              </a:lnSpc>
              <a:spcBef>
                <a:spcPts val="0"/>
              </a:spcBef>
              <a:spcAft>
                <a:spcPts val="800"/>
              </a:spcAft>
            </a:pPr>
            <a:r>
              <a:rPr lang="ru-RU" sz="3600" b="1" dirty="0">
                <a:effectLst/>
                <a:latin typeface="Times New Roman" panose="02020603050405020304" pitchFamily="18" charset="0"/>
                <a:ea typeface="Calibri" panose="020F0502020204030204" pitchFamily="34" charset="0"/>
                <a:cs typeface="Arial" panose="020B0604020202020204" pitchFamily="34" charset="0"/>
              </a:rPr>
              <a:t>Будущие перспективы</a:t>
            </a:r>
            <a:endParaRPr lang="en-US" dirty="0"/>
          </a:p>
        </p:txBody>
      </p:sp>
      <p:sp>
        <p:nvSpPr>
          <p:cNvPr id="3" name="Content Placeholder 2">
            <a:extLst>
              <a:ext uri="{FF2B5EF4-FFF2-40B4-BE49-F238E27FC236}">
                <a16:creationId xmlns:a16="http://schemas.microsoft.com/office/drawing/2014/main" id="{9EA4ED38-BA31-277F-C54B-BE7EEE5336C9}"/>
              </a:ext>
            </a:extLst>
          </p:cNvPr>
          <p:cNvSpPr>
            <a:spLocks noGrp="1"/>
          </p:cNvSpPr>
          <p:nvPr>
            <p:ph idx="1"/>
          </p:nvPr>
        </p:nvSpPr>
        <p:spPr/>
        <p:txBody>
          <a:bodyPr>
            <a:normAutofit/>
          </a:bodyPr>
          <a:lstStyle/>
          <a:p>
            <a:pPr marL="342900" marR="0" lvl="0" indent="-342900" algn="just">
              <a:lnSpc>
                <a:spcPct val="150000"/>
              </a:lnSpc>
              <a:spcBef>
                <a:spcPts val="0"/>
              </a:spcBef>
              <a:spcAft>
                <a:spcPts val="800"/>
              </a:spcAft>
              <a:buSzPts val="1200"/>
              <a:buFont typeface="+mj-lt"/>
              <a:buAutoNum type="arabicPeriod"/>
              <a:tabLst>
                <a:tab pos="457200" algn="l"/>
              </a:tabLst>
            </a:pPr>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Улучшение эффективности моделей:</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Разработка более легких и эффективных алгоритмов, которые могут работать на устройствах с ограниченными вычислительными ресурсами.</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200"/>
              <a:buFont typeface="+mj-lt"/>
              <a:buAutoNum type="arabicPeriod"/>
              <a:tabLst>
                <a:tab pos="457200" algn="l"/>
              </a:tabLst>
            </a:pPr>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Интеграция с другими технологиями:</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Комбинирование с искусственным интеллектом,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IoT</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и большими данными для создания комплексных систем анализа и прогнозирования.</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200"/>
              <a:buFont typeface="+mj-lt"/>
              <a:buAutoNum type="arabicPeriod"/>
              <a:tabLst>
                <a:tab pos="457200" algn="l"/>
              </a:tabLst>
            </a:pPr>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Усиление защиты данных и конфиденциальности:</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Разработка алгоритмов, которые минимизируют риск утечки личной информации и обеспечивают анонимность.</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200"/>
              <a:buFont typeface="+mj-lt"/>
              <a:buAutoNum type="arabicPeriod"/>
              <a:tabLst>
                <a:tab pos="457200" algn="l"/>
              </a:tabLst>
            </a:pPr>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Улучшение взаимодействия человека и машины:</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Системы распознавания жестов и эмоций могут значительно улучшить взаимодействие с роботами и другими автоматизированными системами.</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97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7B13-9659-519A-D14D-0B9D0AF624B2}"/>
              </a:ext>
            </a:extLst>
          </p:cNvPr>
          <p:cNvSpPr>
            <a:spLocks noGrp="1"/>
          </p:cNvSpPr>
          <p:nvPr>
            <p:ph type="title"/>
          </p:nvPr>
        </p:nvSpPr>
        <p:spPr/>
        <p:txBody>
          <a:bodyPr/>
          <a:lstStyle/>
          <a:p>
            <a:r>
              <a:rPr lang="ru-RU" dirty="0"/>
              <a:t>Спасибо за внимание!</a:t>
            </a:r>
            <a:endParaRPr lang="en-US" dirty="0"/>
          </a:p>
        </p:txBody>
      </p:sp>
      <p:sp>
        <p:nvSpPr>
          <p:cNvPr id="3" name="Text Placeholder 2">
            <a:extLst>
              <a:ext uri="{FF2B5EF4-FFF2-40B4-BE49-F238E27FC236}">
                <a16:creationId xmlns:a16="http://schemas.microsoft.com/office/drawing/2014/main" id="{1841CD0F-F073-D2CD-96C0-9D733FEF6C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790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1E72-6094-61D9-D963-629C468D7E71}"/>
              </a:ext>
            </a:extLst>
          </p:cNvPr>
          <p:cNvSpPr>
            <a:spLocks noGrp="1"/>
          </p:cNvSpPr>
          <p:nvPr>
            <p:ph type="title"/>
          </p:nvPr>
        </p:nvSpPr>
        <p:spPr/>
        <p:txBody>
          <a:bodyPr>
            <a:normAutofit/>
          </a:bodyPr>
          <a:lstStyle/>
          <a:p>
            <a:pPr marL="342900" marR="0" lvl="0" indent="-342900" algn="ctr">
              <a:lnSpc>
                <a:spcPct val="150000"/>
              </a:lnSpc>
              <a:spcBef>
                <a:spcPts val="0"/>
              </a:spcBef>
              <a:spcAft>
                <a:spcPts val="800"/>
              </a:spcAft>
            </a:pPr>
            <a:r>
              <a:rPr lang="ru-RU" sz="3600" b="1" dirty="0">
                <a:effectLst/>
                <a:latin typeface="Times New Roman" panose="02020603050405020304" pitchFamily="18" charset="0"/>
                <a:ea typeface="Calibri" panose="020F0502020204030204" pitchFamily="34" charset="0"/>
                <a:cs typeface="Arial" panose="020B0604020202020204" pitchFamily="34" charset="0"/>
              </a:rPr>
              <a:t>История развития</a:t>
            </a:r>
            <a:endParaRPr lang="en-US" dirty="0"/>
          </a:p>
        </p:txBody>
      </p:sp>
      <p:sp>
        <p:nvSpPr>
          <p:cNvPr id="3" name="Content Placeholder 2">
            <a:extLst>
              <a:ext uri="{FF2B5EF4-FFF2-40B4-BE49-F238E27FC236}">
                <a16:creationId xmlns:a16="http://schemas.microsoft.com/office/drawing/2014/main" id="{01936A17-2BA7-7D49-C51B-268AABE7F2BE}"/>
              </a:ext>
            </a:extLst>
          </p:cNvPr>
          <p:cNvSpPr>
            <a:spLocks noGrp="1"/>
          </p:cNvSpPr>
          <p:nvPr>
            <p:ph idx="1"/>
          </p:nvPr>
        </p:nvSpPr>
        <p:spPr/>
        <p:txBody>
          <a:bodyPr>
            <a:normAutofit fontScale="85000" lnSpcReduction="10000"/>
          </a:bodyPr>
          <a:lstStyle/>
          <a:p>
            <a:r>
              <a:rPr lang="ru-RU" sz="2400" dirty="0">
                <a:effectLst/>
                <a:latin typeface="Times New Roman" panose="02020603050405020304" pitchFamily="18" charset="0"/>
                <a:ea typeface="Calibri" panose="020F0502020204030204" pitchFamily="34" charset="0"/>
                <a:cs typeface="Arial" panose="020B0604020202020204" pitchFamily="34" charset="0"/>
              </a:rPr>
              <a:t>История компьютерного зрения и распознавания образов начинается с 1950-х годов, когда исследователи начали разрабатывать алгоритмы для анализа и интерпретации изображений. Первоначально задачи были ограничены простыми задачами, такими как распознавание линий и углов. С развитием вычислительных мощностей и появлением новых подходов, таких как метод опорных векторов (</a:t>
            </a:r>
            <a:r>
              <a:rPr lang="en-US" sz="2400" dirty="0">
                <a:effectLst/>
                <a:latin typeface="Times New Roman" panose="02020603050405020304" pitchFamily="18" charset="0"/>
                <a:ea typeface="Calibri" panose="020F0502020204030204" pitchFamily="34" charset="0"/>
                <a:cs typeface="Arial" panose="020B0604020202020204" pitchFamily="34" charset="0"/>
              </a:rPr>
              <a:t>SVM</a:t>
            </a:r>
            <a:r>
              <a:rPr lang="ru-RU" sz="2400" dirty="0">
                <a:effectLst/>
                <a:latin typeface="Times New Roman" panose="02020603050405020304" pitchFamily="18" charset="0"/>
                <a:ea typeface="Calibri" panose="020F0502020204030204" pitchFamily="34" charset="0"/>
                <a:cs typeface="Arial" panose="020B0604020202020204" pitchFamily="34" charset="0"/>
              </a:rPr>
              <a:t>) и нейронные сети, возможности этих систем значительно расширились.</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r>
              <a:rPr lang="ru-RU" sz="2400" dirty="0">
                <a:effectLst/>
                <a:latin typeface="Times New Roman" panose="02020603050405020304" pitchFamily="18" charset="0"/>
                <a:ea typeface="Calibri" panose="020F0502020204030204" pitchFamily="34" charset="0"/>
                <a:cs typeface="Arial" panose="020B0604020202020204" pitchFamily="34" charset="0"/>
              </a:rPr>
              <a:t>В 2010-х годах наблюдался прорыв благодаря использованию глубоких нейронных сетей, особенно свёрточных нейронных сетей (</a:t>
            </a:r>
            <a:r>
              <a:rPr lang="en-US" sz="2400" dirty="0">
                <a:effectLst/>
                <a:latin typeface="Times New Roman" panose="02020603050405020304" pitchFamily="18" charset="0"/>
                <a:ea typeface="Calibri" panose="020F0502020204030204" pitchFamily="34" charset="0"/>
                <a:cs typeface="Arial" panose="020B0604020202020204" pitchFamily="34" charset="0"/>
              </a:rPr>
              <a:t>CNN</a:t>
            </a:r>
            <a:r>
              <a:rPr lang="ru-RU" sz="2400" dirty="0">
                <a:effectLst/>
                <a:latin typeface="Times New Roman" panose="02020603050405020304" pitchFamily="18" charset="0"/>
                <a:ea typeface="Calibri" panose="020F0502020204030204" pitchFamily="34" charset="0"/>
                <a:cs typeface="Arial" panose="020B0604020202020204" pitchFamily="34" charset="0"/>
              </a:rPr>
              <a:t>), которые доказали свою эффективность в задачах классификации изображений, обнаружения объектов и сегментации. Появление мощных графических процессоров (</a:t>
            </a:r>
            <a:r>
              <a:rPr lang="en-US" sz="2400" dirty="0">
                <a:effectLst/>
                <a:latin typeface="Times New Roman" panose="02020603050405020304" pitchFamily="18" charset="0"/>
                <a:ea typeface="Calibri" panose="020F0502020204030204" pitchFamily="34" charset="0"/>
                <a:cs typeface="Arial" panose="020B0604020202020204" pitchFamily="34" charset="0"/>
              </a:rPr>
              <a:t>GPU</a:t>
            </a:r>
            <a:r>
              <a:rPr lang="ru-RU" sz="2400" dirty="0">
                <a:effectLst/>
                <a:latin typeface="Times New Roman" panose="02020603050405020304" pitchFamily="18" charset="0"/>
                <a:ea typeface="Calibri" panose="020F0502020204030204" pitchFamily="34" charset="0"/>
                <a:cs typeface="Arial" panose="020B0604020202020204" pitchFamily="34" charset="0"/>
              </a:rPr>
              <a:t>) также сыграло ключевую роль, ускорив обучение сложных моделей.</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36488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A628-04E3-03B8-282B-D0190483E238}"/>
              </a:ext>
            </a:extLst>
          </p:cNvPr>
          <p:cNvSpPr>
            <a:spLocks noGrp="1"/>
          </p:cNvSpPr>
          <p:nvPr>
            <p:ph type="title"/>
          </p:nvPr>
        </p:nvSpPr>
        <p:spPr/>
        <p:txBody>
          <a:bodyPr>
            <a:normAutofit/>
          </a:bodyPr>
          <a:lstStyle/>
          <a:p>
            <a:pPr marL="342900" marR="0" lvl="0" indent="-342900" algn="ctr">
              <a:lnSpc>
                <a:spcPct val="150000"/>
              </a:lnSpc>
              <a:spcBef>
                <a:spcPts val="0"/>
              </a:spcBef>
              <a:spcAft>
                <a:spcPts val="800"/>
              </a:spcAft>
            </a:pPr>
            <a:r>
              <a:rPr lang="ru-RU" sz="3600" b="1" dirty="0">
                <a:effectLst/>
                <a:latin typeface="Times New Roman" panose="02020603050405020304" pitchFamily="18" charset="0"/>
                <a:ea typeface="Calibri" panose="020F0502020204030204" pitchFamily="34" charset="0"/>
                <a:cs typeface="Arial" panose="020B0604020202020204" pitchFamily="34" charset="0"/>
              </a:rPr>
              <a:t>Текущие тенденции и достижения</a:t>
            </a:r>
            <a:endParaRPr lang="en-US" dirty="0"/>
          </a:p>
        </p:txBody>
      </p:sp>
      <p:sp>
        <p:nvSpPr>
          <p:cNvPr id="3" name="Content Placeholder 2">
            <a:extLst>
              <a:ext uri="{FF2B5EF4-FFF2-40B4-BE49-F238E27FC236}">
                <a16:creationId xmlns:a16="http://schemas.microsoft.com/office/drawing/2014/main" id="{4E729F0F-5FFE-571F-926A-61F8A545FC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46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38CC-76C8-250F-0BDC-81246E51778E}"/>
              </a:ext>
            </a:extLst>
          </p:cNvPr>
          <p:cNvSpPr>
            <a:spLocks noGrp="1"/>
          </p:cNvSpPr>
          <p:nvPr>
            <p:ph type="title"/>
          </p:nvPr>
        </p:nvSpPr>
        <p:spPr/>
        <p:txBody>
          <a:bodyPr>
            <a:normAutofit fontScale="90000"/>
          </a:bodyPr>
          <a:lstStyle/>
          <a:p>
            <a:pPr marL="742950" marR="0" lvl="1" indent="-285750" algn="ctr">
              <a:lnSpc>
                <a:spcPct val="150000"/>
              </a:lnSpc>
              <a:spcBef>
                <a:spcPts val="0"/>
              </a:spcBef>
              <a:spcAft>
                <a:spcPts val="800"/>
              </a:spcAft>
            </a:pPr>
            <a:r>
              <a:rPr lang="ru-RU" sz="3600" b="1" dirty="0">
                <a:effectLst/>
                <a:latin typeface="Times New Roman" panose="02020603050405020304" pitchFamily="18" charset="0"/>
                <a:ea typeface="Calibri" panose="020F0502020204030204" pitchFamily="34" charset="0"/>
                <a:cs typeface="Arial" panose="020B0604020202020204" pitchFamily="34" charset="0"/>
              </a:rPr>
              <a:t>Глубокие нейронные сети и свёрточные нейронные сети (CNN)  </a:t>
            </a:r>
            <a:endParaRPr lang="en-US" dirty="0"/>
          </a:p>
        </p:txBody>
      </p:sp>
      <p:sp>
        <p:nvSpPr>
          <p:cNvPr id="3" name="Content Placeholder 2">
            <a:extLst>
              <a:ext uri="{FF2B5EF4-FFF2-40B4-BE49-F238E27FC236}">
                <a16:creationId xmlns:a16="http://schemas.microsoft.com/office/drawing/2014/main" id="{37BDEBA4-85A9-90B0-6B12-9EA2DC848027}"/>
              </a:ext>
            </a:extLst>
          </p:cNvPr>
          <p:cNvSpPr>
            <a:spLocks noGrp="1"/>
          </p:cNvSpPr>
          <p:nvPr>
            <p:ph idx="1"/>
          </p:nvPr>
        </p:nvSpPr>
        <p:spPr/>
        <p:txBody>
          <a:bodyPr/>
          <a:lstStyle/>
          <a:p>
            <a:r>
              <a:rPr lang="ru-RU" sz="1800" dirty="0">
                <a:effectLst/>
                <a:latin typeface="Times New Roman" panose="02020603050405020304" pitchFamily="18" charset="0"/>
                <a:ea typeface="Calibri" panose="020F0502020204030204" pitchFamily="34" charset="0"/>
                <a:cs typeface="Arial" panose="020B0604020202020204" pitchFamily="34" charset="0"/>
              </a:rPr>
              <a:t>Свёрточные нейронные сети (CNN) стали основой для большинства современных приложений в области компьютерного зрения. Эти сети эффективно обрабатывают изображения, автоматически выделяя ключевые признаки и паттерны, такие как грани, текстуры и сложные формы. CNN используются в задачах классификации изображений, обнаружения и сегментации объектов, а также в анализе видеопотоков. Например, алгоритмы на базе CNN способны различать десятки тысяч категорий объектов с высокой точностью, что используется в таких системах, как Google Photos и социальные сети для автоматической организации контента.</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Что такое нейронная сеть?">
            <a:extLst>
              <a:ext uri="{FF2B5EF4-FFF2-40B4-BE49-F238E27FC236}">
                <a16:creationId xmlns:a16="http://schemas.microsoft.com/office/drawing/2014/main" id="{C35F3E32-E26E-40B5-6132-C15C855D3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698" y="4507113"/>
            <a:ext cx="4656302" cy="235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E46A-D3F1-851A-7DB6-D547B3923D5B}"/>
              </a:ext>
            </a:extLst>
          </p:cNvPr>
          <p:cNvSpPr>
            <a:spLocks noGrp="1"/>
          </p:cNvSpPr>
          <p:nvPr>
            <p:ph type="title"/>
          </p:nvPr>
        </p:nvSpPr>
        <p:spPr/>
        <p:txBody>
          <a:bodyPr>
            <a:normAutofit fontScale="90000"/>
          </a:bodyPr>
          <a:lstStyle/>
          <a:p>
            <a:pPr marL="228600" marR="0">
              <a:lnSpc>
                <a:spcPct val="150000"/>
              </a:lnSpc>
              <a:spcBef>
                <a:spcPts val="0"/>
              </a:spcBef>
              <a:spcAft>
                <a:spcPts val="800"/>
              </a:spcAft>
            </a:pPr>
            <a:r>
              <a:rPr lang="ru-RU"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Генеративно-состязательные сети (GANs)  </a:t>
            </a:r>
            <a:endParaRPr lang="en-US" dirty="0">
              <a:solidFill>
                <a:schemeClr val="tx1"/>
              </a:solidFill>
            </a:endParaRPr>
          </a:p>
        </p:txBody>
      </p:sp>
      <p:sp>
        <p:nvSpPr>
          <p:cNvPr id="3" name="Content Placeholder 2">
            <a:extLst>
              <a:ext uri="{FF2B5EF4-FFF2-40B4-BE49-F238E27FC236}">
                <a16:creationId xmlns:a16="http://schemas.microsoft.com/office/drawing/2014/main" id="{099B6718-2B16-A115-8197-8FDAD6AB44B2}"/>
              </a:ext>
            </a:extLst>
          </p:cNvPr>
          <p:cNvSpPr>
            <a:spLocks noGrp="1"/>
          </p:cNvSpPr>
          <p:nvPr>
            <p:ph idx="1"/>
          </p:nvPr>
        </p:nvSpPr>
        <p:spPr/>
        <p:txBody>
          <a:bodyPr/>
          <a:lstStyle/>
          <a:p>
            <a:r>
              <a:rPr lang="ru-RU" sz="1800" dirty="0">
                <a:effectLst/>
                <a:latin typeface="Times New Roman" panose="02020603050405020304" pitchFamily="18" charset="0"/>
                <a:ea typeface="Calibri" panose="020F0502020204030204" pitchFamily="34" charset="0"/>
                <a:cs typeface="Arial" panose="020B0604020202020204" pitchFamily="34" charset="0"/>
              </a:rPr>
              <a:t>Генеративно-состязательные сети (GANs) являются еще одним значительным достижением в области распознавания образов. Эти сети состоят из двух моделей — генератора и дискриминатора, которые работают в тандеме, улучшая друг друга. GANs используются для создания реалистичных изображений и видео, что находит применение в различных областях, от развлечений до медицины. Например, GANs помогают увеличивать разрешение медицинских изображений или создавать синтетические данные для обучения других моделей.</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2050" name="Picture 2" descr="GAN — генеративные состязательные сети / Машинное обучение / RoboCraft ...">
            <a:extLst>
              <a:ext uri="{FF2B5EF4-FFF2-40B4-BE49-F238E27FC236}">
                <a16:creationId xmlns:a16="http://schemas.microsoft.com/office/drawing/2014/main" id="{8B33DD08-2B6C-1F24-2F03-F4F9A64D8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243777"/>
            <a:ext cx="6096000" cy="261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3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5AAA5-891F-F72E-D664-487549003044}"/>
              </a:ext>
            </a:extLst>
          </p:cNvPr>
          <p:cNvSpPr>
            <a:spLocks noGrp="1"/>
          </p:cNvSpPr>
          <p:nvPr>
            <p:ph type="title"/>
          </p:nvPr>
        </p:nvSpPr>
        <p:spPr/>
        <p:txBody>
          <a:bodyPr>
            <a:normAutofit fontScale="90000"/>
          </a:bodyPr>
          <a:lstStyle/>
          <a:p>
            <a:pPr marL="228600" marR="0">
              <a:lnSpc>
                <a:spcPct val="150000"/>
              </a:lnSpc>
              <a:spcBef>
                <a:spcPts val="0"/>
              </a:spcBef>
              <a:spcAft>
                <a:spcPts val="800"/>
              </a:spcAft>
            </a:pPr>
            <a:r>
              <a:rPr lang="ru-RU"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Трансформеры и</a:t>
            </a:r>
            <a:r>
              <a:rPr lang="en-US"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Vision Transformers (</a:t>
            </a:r>
            <a:r>
              <a:rPr lang="en-US" sz="3600" b="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ViTs</a:t>
            </a:r>
            <a:r>
              <a:rPr lang="en-US"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endParaRPr lang="en-US" dirty="0">
              <a:solidFill>
                <a:schemeClr val="tx1"/>
              </a:solidFill>
            </a:endParaRPr>
          </a:p>
        </p:txBody>
      </p:sp>
      <p:sp>
        <p:nvSpPr>
          <p:cNvPr id="5" name="Content Placeholder 4">
            <a:extLst>
              <a:ext uri="{FF2B5EF4-FFF2-40B4-BE49-F238E27FC236}">
                <a16:creationId xmlns:a16="http://schemas.microsoft.com/office/drawing/2014/main" id="{678E2715-997C-C712-08DE-B02E234E8FFC}"/>
              </a:ext>
            </a:extLst>
          </p:cNvPr>
          <p:cNvSpPr>
            <a:spLocks noGrp="1"/>
          </p:cNvSpPr>
          <p:nvPr>
            <p:ph idx="1"/>
          </p:nvPr>
        </p:nvSpPr>
        <p:spPr/>
        <p:txBody>
          <a:bodyPr/>
          <a:lstStyle/>
          <a:p>
            <a:r>
              <a:rPr lang="ru-RU" sz="1800" dirty="0">
                <a:effectLst/>
                <a:latin typeface="Times New Roman" panose="02020603050405020304" pitchFamily="18" charset="0"/>
                <a:ea typeface="Calibri" panose="020F0502020204030204" pitchFamily="34" charset="0"/>
                <a:cs typeface="Arial" panose="020B0604020202020204" pitchFamily="34" charset="0"/>
              </a:rPr>
              <a:t>Недавние достижения в использовании трансформеров для задач компьютерного зрения стали новым прорывом в области. Трансформеры, изначально разработанные для обработки языков, показали отличные результаты в задачах классификации и сегментации изображений. Vision Transformers (ViTs) используют механизм внимания для анализа изображений и имеют потенциал для замены традиционных CNN в ряде приложений благодаря своей высокой производительности и способности обрабатывать более глобальные особенности изображений.</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3076" name="Picture 4" descr="Introduction to Vision Transformers | by Simon Alaba | Medium">
            <a:extLst>
              <a:ext uri="{FF2B5EF4-FFF2-40B4-BE49-F238E27FC236}">
                <a16:creationId xmlns:a16="http://schemas.microsoft.com/office/drawing/2014/main" id="{92820589-B05A-5E77-EAEB-22A0B688F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867" y="4128940"/>
            <a:ext cx="4159404" cy="272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64B7-6607-8521-41D4-5AB7CC89ABEE}"/>
              </a:ext>
            </a:extLst>
          </p:cNvPr>
          <p:cNvSpPr>
            <a:spLocks noGrp="1"/>
          </p:cNvSpPr>
          <p:nvPr>
            <p:ph type="title"/>
          </p:nvPr>
        </p:nvSpPr>
        <p:spPr/>
        <p:txBody>
          <a:bodyPr>
            <a:normAutofit/>
          </a:bodyPr>
          <a:lstStyle/>
          <a:p>
            <a:pPr marL="228600" marR="0">
              <a:lnSpc>
                <a:spcPct val="150000"/>
              </a:lnSpc>
              <a:spcBef>
                <a:spcPts val="0"/>
              </a:spcBef>
              <a:spcAft>
                <a:spcPts val="800"/>
              </a:spcAft>
            </a:pPr>
            <a:r>
              <a:rPr lang="ru-RU"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Компьютерное зрение в медицине </a:t>
            </a:r>
            <a:endParaRPr lang="en-US" dirty="0">
              <a:solidFill>
                <a:schemeClr val="tx1"/>
              </a:solidFill>
            </a:endParaRPr>
          </a:p>
        </p:txBody>
      </p:sp>
      <p:sp>
        <p:nvSpPr>
          <p:cNvPr id="3" name="Content Placeholder 2">
            <a:extLst>
              <a:ext uri="{FF2B5EF4-FFF2-40B4-BE49-F238E27FC236}">
                <a16:creationId xmlns:a16="http://schemas.microsoft.com/office/drawing/2014/main" id="{2756F4C5-14A9-78C1-A3C8-FB23B65546C0}"/>
              </a:ext>
            </a:extLst>
          </p:cNvPr>
          <p:cNvSpPr>
            <a:spLocks noGrp="1"/>
          </p:cNvSpPr>
          <p:nvPr>
            <p:ph idx="1"/>
          </p:nvPr>
        </p:nvSpPr>
        <p:spPr/>
        <p:txBody>
          <a:bodyPr/>
          <a:lstStyle/>
          <a:p>
            <a:r>
              <a:rPr lang="ru-RU" sz="1800" dirty="0">
                <a:effectLst/>
                <a:latin typeface="Times New Roman" panose="02020603050405020304" pitchFamily="18" charset="0"/>
                <a:ea typeface="Calibri" panose="020F0502020204030204" pitchFamily="34" charset="0"/>
                <a:cs typeface="Arial" panose="020B0604020202020204" pitchFamily="34" charset="0"/>
              </a:rPr>
              <a:t>Компьютерное зрение играет революционную роль в медицине, улучшая диагностику и лечение. Алгоритмы распознавания образов помогают врачам идентифицировать патологические изменения на рентгеновских снимках, КТ и МРТ, повышая точность и скорость диагностики. Автоматизированные системы анализа изображений также используются в хирургии, позволяя роботизированным ассистентам выполнять операции с высокой точностью.</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098" name="Picture 2" descr="ДИАГНОСТИКА ЗРЕНИЯ : Как проводится компьютерная диагностика органов зрения">
            <a:extLst>
              <a:ext uri="{FF2B5EF4-FFF2-40B4-BE49-F238E27FC236}">
                <a16:creationId xmlns:a16="http://schemas.microsoft.com/office/drawing/2014/main" id="{9BCADE5C-A9A5-EF83-42B5-8AFDC19D6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138" y="3826759"/>
            <a:ext cx="4546862" cy="303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8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E555-9626-11DC-9114-4E67DE6FCC48}"/>
              </a:ext>
            </a:extLst>
          </p:cNvPr>
          <p:cNvSpPr>
            <a:spLocks noGrp="1"/>
          </p:cNvSpPr>
          <p:nvPr>
            <p:ph type="title"/>
          </p:nvPr>
        </p:nvSpPr>
        <p:spPr/>
        <p:txBody>
          <a:bodyPr>
            <a:normAutofit/>
          </a:bodyPr>
          <a:lstStyle/>
          <a:p>
            <a:pPr marL="342900" marR="0" lvl="0" indent="-342900" algn="ctr">
              <a:lnSpc>
                <a:spcPct val="150000"/>
              </a:lnSpc>
              <a:spcBef>
                <a:spcPts val="0"/>
              </a:spcBef>
              <a:spcAft>
                <a:spcPts val="800"/>
              </a:spcAft>
            </a:pPr>
            <a:r>
              <a:rPr lang="ru-RU" sz="3600" b="1" dirty="0">
                <a:effectLst/>
                <a:latin typeface="Times New Roman" panose="02020603050405020304" pitchFamily="18" charset="0"/>
                <a:ea typeface="Calibri" panose="020F0502020204030204" pitchFamily="34" charset="0"/>
                <a:cs typeface="Arial" panose="020B0604020202020204" pitchFamily="34" charset="0"/>
              </a:rPr>
              <a:t>Проблемы и вызовы  </a:t>
            </a:r>
            <a:endParaRPr lang="en-US" dirty="0"/>
          </a:p>
        </p:txBody>
      </p:sp>
      <p:sp>
        <p:nvSpPr>
          <p:cNvPr id="3" name="Content Placeholder 2">
            <a:extLst>
              <a:ext uri="{FF2B5EF4-FFF2-40B4-BE49-F238E27FC236}">
                <a16:creationId xmlns:a16="http://schemas.microsoft.com/office/drawing/2014/main" id="{1F310B1D-2B5E-1BE1-4F85-597C6DC060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349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B2EB-F6EF-09F6-1733-7C0E19EF7EB9}"/>
              </a:ext>
            </a:extLst>
          </p:cNvPr>
          <p:cNvSpPr>
            <a:spLocks noGrp="1"/>
          </p:cNvSpPr>
          <p:nvPr>
            <p:ph type="title"/>
          </p:nvPr>
        </p:nvSpPr>
        <p:spPr/>
        <p:txBody>
          <a:bodyPr>
            <a:normAutofit/>
          </a:bodyPr>
          <a:lstStyle/>
          <a:p>
            <a:pPr marL="228600" marR="0">
              <a:lnSpc>
                <a:spcPct val="150000"/>
              </a:lnSpc>
              <a:spcBef>
                <a:spcPts val="0"/>
              </a:spcBef>
              <a:spcAft>
                <a:spcPts val="800"/>
              </a:spcAft>
            </a:pPr>
            <a:r>
              <a:rPr lang="ru-RU" sz="36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Ограничения в данных и их качество</a:t>
            </a:r>
            <a:endParaRPr lang="en-US" dirty="0">
              <a:solidFill>
                <a:schemeClr val="tx1"/>
              </a:solidFill>
            </a:endParaRPr>
          </a:p>
        </p:txBody>
      </p:sp>
      <p:sp>
        <p:nvSpPr>
          <p:cNvPr id="3" name="Content Placeholder 2">
            <a:extLst>
              <a:ext uri="{FF2B5EF4-FFF2-40B4-BE49-F238E27FC236}">
                <a16:creationId xmlns:a16="http://schemas.microsoft.com/office/drawing/2014/main" id="{5AFBE24A-1F27-5431-1CA3-3B1DBE0A38B8}"/>
              </a:ext>
            </a:extLst>
          </p:cNvPr>
          <p:cNvSpPr>
            <a:spLocks noGrp="1"/>
          </p:cNvSpPr>
          <p:nvPr>
            <p:ph idx="1"/>
          </p:nvPr>
        </p:nvSpPr>
        <p:spPr/>
        <p:txBody>
          <a:bodyPr/>
          <a:lstStyle/>
          <a:p>
            <a:r>
              <a:rPr lang="ru-RU" sz="1800" dirty="0">
                <a:effectLst/>
                <a:latin typeface="Times New Roman" panose="02020603050405020304" pitchFamily="18" charset="0"/>
                <a:ea typeface="Calibri" panose="020F0502020204030204" pitchFamily="34" charset="0"/>
                <a:cs typeface="Arial" panose="020B0604020202020204" pitchFamily="34" charset="0"/>
              </a:rPr>
              <a:t>качества и объема данных, на которых они обучаются. Модели глубокого обучения требуют огромных наборов данных, которые должны быть тщательно аннотированы. Однако, такие данные не всегда доступны, особенно для специфических или узких областей применения. Кроме того, данные могут быть предвзятыми или некорректно маркированными, что приводит к ошибкам и снижению точности моделей. Проблемы с вариативностью данных, такие как различия в освещении, углах съемки или частичные перекрытия объектов, также остаются значительными вызовами.</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8916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133</TotalTime>
  <Words>779</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Современное состояние систем распознавания образов и компьютерного зрения</vt:lpstr>
      <vt:lpstr>История развития</vt:lpstr>
      <vt:lpstr>Текущие тенденции и достижения</vt:lpstr>
      <vt:lpstr>Глубокие нейронные сети и свёрточные нейронные сети (CNN)  </vt:lpstr>
      <vt:lpstr>Генеративно-состязательные сети (GANs)  </vt:lpstr>
      <vt:lpstr>Трансформеры и Vision Transformers (ViTs)  </vt:lpstr>
      <vt:lpstr>Компьютерное зрение в медицине </vt:lpstr>
      <vt:lpstr>Проблемы и вызовы  </vt:lpstr>
      <vt:lpstr>Ограничения в данных и их качество</vt:lpstr>
      <vt:lpstr>Проблемы с обобщением и адаптацией</vt:lpstr>
      <vt:lpstr>Высокие вычислительные затраты и энергопотребление</vt:lpstr>
      <vt:lpstr>Будущие перспективы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Rafly Aulya Rizky Nasution</dc:creator>
  <cp:lastModifiedBy>Rafly Aulya Rizky Nasution</cp:lastModifiedBy>
  <cp:revision>23</cp:revision>
  <dcterms:created xsi:type="dcterms:W3CDTF">2024-09-07T12:26:26Z</dcterms:created>
  <dcterms:modified xsi:type="dcterms:W3CDTF">2024-09-12T12:01:15Z</dcterms:modified>
</cp:coreProperties>
</file>