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4" r:id="rId6"/>
    <p:sldId id="265" r:id="rId7"/>
    <p:sldId id="266" r:id="rId8"/>
    <p:sldId id="267" r:id="rId9"/>
    <p:sldId id="260" r:id="rId10"/>
    <p:sldId id="261"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Nasution Rafly Aulya Rizky</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Bronze has the highest numbers, followed by silver, gold, and platinum.</a:t>
            </a:r>
          </a:p>
        </p:txBody>
      </p:sp>
      <p:sp>
        <p:nvSpPr>
          <p:cNvPr id="151" name="Shape 100"/>
          <p:cNvSpPr/>
          <p:nvPr/>
        </p:nvSpPr>
        <p:spPr>
          <a:xfrm>
            <a:off x="205025" y="2164724"/>
            <a:ext cx="8116724" cy="20261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ü"/>
            </a:pPr>
            <a:r>
              <a:rPr lang="en-US" dirty="0"/>
              <a:t>The majority of customer titles are located in New South Wales (NSW), and within that, there are more bronze, silver, gold, and platinum titles. The next states in terms of customer titles are Queensland and Victoria.</a:t>
            </a:r>
          </a:p>
          <a:p>
            <a:pPr marL="285750" indent="-285750">
              <a:buFont typeface="Wingdings" panose="05000000000000000000" pitchFamily="2" charset="2"/>
              <a:buChar char="ü"/>
            </a:pPr>
            <a:r>
              <a:rPr lang="en-US" dirty="0"/>
              <a:t>In the wealth segment with age distribution, the highest quantity is in the age group of 50 years and above, which includes Mass Customers, High Net Worth individuals, and Affluent Customers. Following that, the total is followed by the age groups of 40, 60, and 30.</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Targeting high value customers based on customer demographics and attributes </a:t>
            </a:r>
            <a:endParaRPr dirty="0"/>
          </a:p>
        </p:txBody>
      </p:sp>
      <p:sp>
        <p:nvSpPr>
          <p:cNvPr id="124" name="Shape 73"/>
          <p:cNvSpPr/>
          <p:nvPr/>
        </p:nvSpPr>
        <p:spPr>
          <a:xfrm>
            <a:off x="205025" y="2164724"/>
            <a:ext cx="4134600" cy="25570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Sprocket Central marketing team is looking to boost business by analyzing their existing customer dataset </a:t>
            </a:r>
            <a:r>
              <a:rPr lang="en-US" b="1" dirty="0"/>
              <a:t>to determine customer trends and behavior</a:t>
            </a:r>
            <a:r>
              <a:rPr lang="en-US" dirty="0"/>
              <a:t>. And as an Intern KPMG, I need to assist to analyze the data by using the existing 3 datasets, and </a:t>
            </a:r>
            <a:r>
              <a:rPr lang="en-US" b="1" dirty="0"/>
              <a:t>recommend 1000 new customers </a:t>
            </a:r>
            <a:r>
              <a:rPr lang="en-US" dirty="0"/>
              <a:t>should be targeted to drive </a:t>
            </a:r>
            <a:r>
              <a:rPr lang="en-US" b="1" dirty="0"/>
              <a:t>the most value for </a:t>
            </a:r>
            <a:r>
              <a:rPr lang="en-US" b="1"/>
              <a:t>the organization.</a:t>
            </a:r>
            <a:endParaRPr b="1" dirty="0"/>
          </a:p>
        </p:txBody>
      </p:sp>
      <p:sp>
        <p:nvSpPr>
          <p:cNvPr id="126" name="Place any supporting images, graphs, data or extra text here."/>
          <p:cNvSpPr/>
          <p:nvPr/>
        </p:nvSpPr>
        <p:spPr>
          <a:xfrm>
            <a:off x="4969973" y="3289337"/>
            <a:ext cx="3800704"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52190DC-EF09-C724-DF03-E8E4F0470A3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280" t="8066" r="3999"/>
          <a:stretch/>
        </p:blipFill>
        <p:spPr>
          <a:xfrm>
            <a:off x="4417341" y="2098159"/>
            <a:ext cx="4429367" cy="2211571"/>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12242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 want to see if there is any missing or erroneous data. After that, we also want to know what else needs to be done after fixing the data.</a:t>
            </a:r>
            <a:endParaRPr dirty="0"/>
          </a:p>
        </p:txBody>
      </p:sp>
      <p:sp>
        <p:nvSpPr>
          <p:cNvPr id="133" name="Shape 82"/>
          <p:cNvSpPr/>
          <p:nvPr/>
        </p:nvSpPr>
        <p:spPr>
          <a:xfrm>
            <a:off x="205025" y="2426981"/>
            <a:ext cx="4366975"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After conducting several data analyses using various methods in Google </a:t>
            </a:r>
            <a:r>
              <a:rPr lang="en-US" dirty="0" err="1"/>
              <a:t>Colab</a:t>
            </a:r>
            <a:r>
              <a:rPr lang="en-US" dirty="0"/>
              <a:t>, it turns out that the data provided by Sprocket Central still requires cleaning. This is to ensure that when building models or visualizing the data, the results can be more optimal. Some of the methods used for data cleaning are </a:t>
            </a:r>
            <a:r>
              <a:rPr lang="en-US" dirty="0" err="1"/>
              <a:t>fillna</a:t>
            </a:r>
            <a:r>
              <a:rPr lang="en-US" dirty="0"/>
              <a:t>, </a:t>
            </a:r>
            <a:r>
              <a:rPr lang="en-US" dirty="0" err="1"/>
              <a:t>dropna</a:t>
            </a:r>
            <a:r>
              <a:rPr lang="en-US" dirty="0"/>
              <a:t>, mapping, replace.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3A764F13-A880-6A27-3713-2F3AD3E50A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0055" y="2835987"/>
            <a:ext cx="1987459" cy="12242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2FDE69F-97AE-C885-3E10-5F68C78E02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1271" y="2940877"/>
            <a:ext cx="1021556" cy="11193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B6F74887-39F5-EB70-6B4E-90C7CB11E496}"/>
              </a:ext>
            </a:extLst>
          </p:cNvPr>
          <p:cNvPicPr>
            <a:picLocks noChangeAspect="1"/>
          </p:cNvPicPr>
          <p:nvPr/>
        </p:nvPicPr>
        <p:blipFill rotWithShape="1">
          <a:blip r:embed="rId2"/>
          <a:srcRect b="273"/>
          <a:stretch/>
        </p:blipFill>
        <p:spPr>
          <a:xfrm>
            <a:off x="56169" y="1599626"/>
            <a:ext cx="3112333" cy="2460575"/>
          </a:xfrm>
          <a:prstGeom prst="rect">
            <a:avLst/>
          </a:prstGeom>
        </p:spPr>
      </p:pic>
      <p:pic>
        <p:nvPicPr>
          <p:cNvPr id="8" name="Picture 7">
            <a:extLst>
              <a:ext uri="{FF2B5EF4-FFF2-40B4-BE49-F238E27FC236}">
                <a16:creationId xmlns:a16="http://schemas.microsoft.com/office/drawing/2014/main" id="{D62E7C0C-0283-5DC7-D220-3165AF332F7D}"/>
              </a:ext>
            </a:extLst>
          </p:cNvPr>
          <p:cNvPicPr>
            <a:picLocks noChangeAspect="1"/>
          </p:cNvPicPr>
          <p:nvPr/>
        </p:nvPicPr>
        <p:blipFill rotWithShape="1">
          <a:blip r:embed="rId3"/>
          <a:srcRect l="1237"/>
          <a:stretch/>
        </p:blipFill>
        <p:spPr>
          <a:xfrm>
            <a:off x="3231479" y="2662115"/>
            <a:ext cx="2878100" cy="2391426"/>
          </a:xfrm>
          <a:prstGeom prst="rect">
            <a:avLst/>
          </a:prstGeom>
        </p:spPr>
      </p:pic>
      <p:pic>
        <p:nvPicPr>
          <p:cNvPr id="10" name="Picture 9">
            <a:extLst>
              <a:ext uri="{FF2B5EF4-FFF2-40B4-BE49-F238E27FC236}">
                <a16:creationId xmlns:a16="http://schemas.microsoft.com/office/drawing/2014/main" id="{3CE6CCB6-5550-31A2-E82B-08F8C3BB96A6}"/>
              </a:ext>
            </a:extLst>
          </p:cNvPr>
          <p:cNvPicPr>
            <a:picLocks noChangeAspect="1"/>
          </p:cNvPicPr>
          <p:nvPr/>
        </p:nvPicPr>
        <p:blipFill rotWithShape="1">
          <a:blip r:embed="rId4"/>
          <a:srcRect r="1016"/>
          <a:stretch/>
        </p:blipFill>
        <p:spPr>
          <a:xfrm>
            <a:off x="6172556" y="1617903"/>
            <a:ext cx="2878099" cy="2239925"/>
          </a:xfrm>
          <a:prstGeom prst="rect">
            <a:avLst/>
          </a:prstGeom>
        </p:spPr>
      </p:pic>
    </p:spTree>
    <p:extLst>
      <p:ext uri="{BB962C8B-B14F-4D97-AF65-F5344CB8AC3E}">
        <p14:creationId xmlns:p14="http://schemas.microsoft.com/office/powerpoint/2010/main" val="26146647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DE9D35F6-AA1C-C70C-7125-A36A63F8DC4B}"/>
              </a:ext>
            </a:extLst>
          </p:cNvPr>
          <p:cNvPicPr>
            <a:picLocks noChangeAspect="1"/>
          </p:cNvPicPr>
          <p:nvPr/>
        </p:nvPicPr>
        <p:blipFill rotWithShape="1">
          <a:blip r:embed="rId2"/>
          <a:srcRect l="937" t="1722"/>
          <a:stretch/>
        </p:blipFill>
        <p:spPr>
          <a:xfrm>
            <a:off x="205025" y="1341462"/>
            <a:ext cx="3761835" cy="3343952"/>
          </a:xfrm>
          <a:prstGeom prst="rect">
            <a:avLst/>
          </a:prstGeom>
        </p:spPr>
      </p:pic>
      <p:pic>
        <p:nvPicPr>
          <p:cNvPr id="3" name="Picture 2">
            <a:extLst>
              <a:ext uri="{FF2B5EF4-FFF2-40B4-BE49-F238E27FC236}">
                <a16:creationId xmlns:a16="http://schemas.microsoft.com/office/drawing/2014/main" id="{3B283598-F8BF-0261-C803-76FDB32414F7}"/>
              </a:ext>
            </a:extLst>
          </p:cNvPr>
          <p:cNvPicPr>
            <a:picLocks noChangeAspect="1"/>
          </p:cNvPicPr>
          <p:nvPr/>
        </p:nvPicPr>
        <p:blipFill>
          <a:blip r:embed="rId3"/>
          <a:stretch>
            <a:fillRect/>
          </a:stretch>
        </p:blipFill>
        <p:spPr>
          <a:xfrm>
            <a:off x="4869436" y="1202228"/>
            <a:ext cx="3901189" cy="3535277"/>
          </a:xfrm>
          <a:prstGeom prst="rect">
            <a:avLst/>
          </a:prstGeom>
        </p:spPr>
      </p:pic>
    </p:spTree>
    <p:extLst>
      <p:ext uri="{BB962C8B-B14F-4D97-AF65-F5344CB8AC3E}">
        <p14:creationId xmlns:p14="http://schemas.microsoft.com/office/powerpoint/2010/main" val="204384479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A51EDE4-FFE2-6AFF-E13D-026B72DE73CA}"/>
              </a:ext>
            </a:extLst>
          </p:cNvPr>
          <p:cNvPicPr>
            <a:picLocks noChangeAspect="1"/>
          </p:cNvPicPr>
          <p:nvPr/>
        </p:nvPicPr>
        <p:blipFill>
          <a:blip r:embed="rId2"/>
          <a:stretch>
            <a:fillRect/>
          </a:stretch>
        </p:blipFill>
        <p:spPr>
          <a:xfrm>
            <a:off x="36674" y="1422057"/>
            <a:ext cx="4039139" cy="3297374"/>
          </a:xfrm>
          <a:prstGeom prst="rect">
            <a:avLst/>
          </a:prstGeom>
        </p:spPr>
      </p:pic>
      <p:pic>
        <p:nvPicPr>
          <p:cNvPr id="6" name="Picture 5">
            <a:extLst>
              <a:ext uri="{FF2B5EF4-FFF2-40B4-BE49-F238E27FC236}">
                <a16:creationId xmlns:a16="http://schemas.microsoft.com/office/drawing/2014/main" id="{513778D5-CE13-B2EF-2549-AEFD91199DAC}"/>
              </a:ext>
            </a:extLst>
          </p:cNvPr>
          <p:cNvPicPr>
            <a:picLocks noChangeAspect="1"/>
          </p:cNvPicPr>
          <p:nvPr/>
        </p:nvPicPr>
        <p:blipFill>
          <a:blip r:embed="rId3"/>
          <a:stretch>
            <a:fillRect/>
          </a:stretch>
        </p:blipFill>
        <p:spPr>
          <a:xfrm>
            <a:off x="4798423" y="1341462"/>
            <a:ext cx="4140552" cy="3381254"/>
          </a:xfrm>
          <a:prstGeom prst="rect">
            <a:avLst/>
          </a:prstGeom>
        </p:spPr>
      </p:pic>
    </p:spTree>
    <p:extLst>
      <p:ext uri="{BB962C8B-B14F-4D97-AF65-F5344CB8AC3E}">
        <p14:creationId xmlns:p14="http://schemas.microsoft.com/office/powerpoint/2010/main" val="28896745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559D052C-1B5F-B7DE-83E9-33239134D273}"/>
              </a:ext>
            </a:extLst>
          </p:cNvPr>
          <p:cNvPicPr>
            <a:picLocks noChangeAspect="1"/>
          </p:cNvPicPr>
          <p:nvPr/>
        </p:nvPicPr>
        <p:blipFill>
          <a:blip r:embed="rId2"/>
          <a:stretch>
            <a:fillRect/>
          </a:stretch>
        </p:blipFill>
        <p:spPr>
          <a:xfrm>
            <a:off x="2398516" y="1341462"/>
            <a:ext cx="4720491" cy="3464454"/>
          </a:xfrm>
          <a:prstGeom prst="rect">
            <a:avLst/>
          </a:prstGeom>
        </p:spPr>
      </p:pic>
    </p:spTree>
    <p:extLst>
      <p:ext uri="{BB962C8B-B14F-4D97-AF65-F5344CB8AC3E}">
        <p14:creationId xmlns:p14="http://schemas.microsoft.com/office/powerpoint/2010/main" val="7235864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On this task, I am using a model development called RFM (Recency, Frequency, Monetary)</a:t>
            </a:r>
            <a:endParaRPr dirty="0"/>
          </a:p>
        </p:txBody>
      </p:sp>
      <p:sp>
        <p:nvSpPr>
          <p:cNvPr id="142" name="Shape 91"/>
          <p:cNvSpPr/>
          <p:nvPr/>
        </p:nvSpPr>
        <p:spPr>
          <a:xfrm>
            <a:off x="205025" y="2164724"/>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The RFM (Recency, Frequency, Monetary) model is a data analytics method used for customer segmentation based on three key variables: recency (the most recent transaction date), frequency (the number of transactions), and monetary (the monetary value of the transactions).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151E99CD-6D9B-2C2D-553E-790CD1A09CFC}"/>
              </a:ext>
            </a:extLst>
          </p:cNvPr>
          <p:cNvSpPr txBox="1"/>
          <p:nvPr/>
        </p:nvSpPr>
        <p:spPr>
          <a:xfrm>
            <a:off x="4804376" y="2164724"/>
            <a:ext cx="3807995"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Essentially, the RFM method is used to understand customer behavior and identify different customer segments. By using this method, companies can understand which customers are more valuable, which customers are more likely to churn, and gain insights for more effective marketing strategies.</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1897</TotalTime>
  <Words>749</Words>
  <Application>Microsoft Office PowerPoint</Application>
  <PresentationFormat>On-screen Show (16:9)</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Rafly Aulya Rizky Nasution</cp:lastModifiedBy>
  <cp:revision>28</cp:revision>
  <dcterms:modified xsi:type="dcterms:W3CDTF">2023-06-28T07:00:04Z</dcterms:modified>
</cp:coreProperties>
</file>