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1" r:id="rId5"/>
    <p:sldId id="268" r:id="rId6"/>
    <p:sldId id="263" r:id="rId7"/>
    <p:sldId id="264" r:id="rId8"/>
    <p:sldId id="265" r:id="rId9"/>
    <p:sldId id="269" r:id="rId10"/>
    <p:sldId id="270" r:id="rId11"/>
    <p:sldId id="271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972-4A42-4135-92C4-482FF1CF2AB1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AB31-53C2-4E95-A3C3-9D6991356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Теория разработки трансляторов и практическая применимость технологий генерации компиляторов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Лабораторные 2-3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b="1" dirty="0" smtClean="0"/>
              <a:t>	Задание включает лексический анализатор и синтаксический анализатор</a:t>
            </a:r>
          </a:p>
          <a:p>
            <a:pPr>
              <a:buNone/>
            </a:pPr>
            <a:r>
              <a:rPr lang="ru-RU" sz="1900" dirty="0" smtClean="0"/>
              <a:t>	Для лабораторной работы №2 требуется обеспечить </a:t>
            </a:r>
            <a:r>
              <a:rPr lang="ru-RU" sz="1900" b="1" dirty="0" smtClean="0"/>
              <a:t>вывод </a:t>
            </a:r>
            <a:r>
              <a:rPr lang="ru-RU" sz="1900" b="1" dirty="0" err="1" smtClean="0"/>
              <a:t>токенов</a:t>
            </a:r>
            <a:r>
              <a:rPr lang="ru-RU" sz="1900" b="1" dirty="0" smtClean="0"/>
              <a:t>, лексем и позиций</a:t>
            </a:r>
            <a:r>
              <a:rPr lang="ru-RU" sz="1900" dirty="0" smtClean="0"/>
              <a:t>. В случае лексической ошибки должен быть вывод соответствующего сообщение с указанием позиции в коде.</a:t>
            </a:r>
          </a:p>
          <a:p>
            <a:pPr>
              <a:buNone/>
            </a:pPr>
            <a:r>
              <a:rPr lang="ru-RU" sz="1900" dirty="0" smtClean="0"/>
              <a:t>	Для лабораторной работы №3 требуется произвести </a:t>
            </a:r>
            <a:r>
              <a:rPr lang="ru-RU" sz="1900" b="1" dirty="0" smtClean="0"/>
              <a:t>построение дерева разбора</a:t>
            </a:r>
            <a:r>
              <a:rPr lang="ru-RU" sz="1900" dirty="0" smtClean="0"/>
              <a:t>(в графическом виде или в консоли посредством отступов</a:t>
            </a:r>
            <a:r>
              <a:rPr lang="ru-RU" sz="1900" b="1" dirty="0" smtClean="0"/>
              <a:t>). Для узлов необходим вывод имени продукции</a:t>
            </a:r>
            <a:r>
              <a:rPr lang="ru-RU" sz="1900" dirty="0" smtClean="0"/>
              <a:t>, а </a:t>
            </a:r>
            <a:r>
              <a:rPr lang="ru-RU" sz="1900" b="1" dirty="0" smtClean="0"/>
              <a:t>для листьев выводить значения атрибутов</a:t>
            </a:r>
            <a:r>
              <a:rPr lang="ru-RU" sz="1900" dirty="0" smtClean="0"/>
              <a:t>. Так для идентификаторов необходимо выводить тип(переменная или имя функции). </a:t>
            </a:r>
            <a:r>
              <a:rPr lang="ru-RU" sz="1900" b="1" dirty="0" smtClean="0"/>
              <a:t>Для переменных требуется выводить информацию о тип</a:t>
            </a:r>
            <a:r>
              <a:rPr lang="ru-RU" sz="1900" dirty="0" smtClean="0"/>
              <a:t>е через таблицу представлений. Обработка синтаксический ошибок предполагает указание на продукцию и место в исходном тексте.</a:t>
            </a:r>
          </a:p>
          <a:p>
            <a:pPr>
              <a:buNone/>
            </a:pPr>
            <a:r>
              <a:rPr lang="ru-RU" sz="1900" dirty="0" smtClean="0"/>
              <a:t>	Для успешной сдачи необходимо подготовить тестовые примеры исходных программ.</a:t>
            </a:r>
          </a:p>
          <a:p>
            <a:pPr>
              <a:buNone/>
            </a:pPr>
            <a:r>
              <a:rPr lang="ru-RU" sz="1900" dirty="0" smtClean="0"/>
              <a:t>	Если вы используете не стандартную платформу(</a:t>
            </a:r>
            <a:r>
              <a:rPr lang="ru-RU" sz="1900" dirty="0" err="1" smtClean="0"/>
              <a:t>windows</a:t>
            </a:r>
            <a:r>
              <a:rPr lang="ru-RU" sz="1900" dirty="0" smtClean="0"/>
              <a:t>/</a:t>
            </a:r>
            <a:r>
              <a:rPr lang="ru-RU" sz="1900" dirty="0" err="1" smtClean="0"/>
              <a:t>linux</a:t>
            </a:r>
            <a:r>
              <a:rPr lang="ru-RU" sz="1900" dirty="0" smtClean="0"/>
              <a:t>) или для запуска вашего компилятора требуется какой-то специфический софт - предоставляйте решение в виде образа виртуальной машины.</a:t>
            </a:r>
          </a:p>
          <a:p>
            <a:pPr>
              <a:buNone/>
            </a:pPr>
            <a:r>
              <a:rPr lang="ru-RU" sz="1900" dirty="0" smtClean="0"/>
              <a:t>	Не забывайте сопровождать ваш компилятор руководством пользователя.</a:t>
            </a:r>
          </a:p>
          <a:p>
            <a:endParaRPr lang="ru-RU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b="1" dirty="0" smtClean="0"/>
              <a:t>Задание включает семантический анализ и контроль типов.</a:t>
            </a:r>
          </a:p>
          <a:p>
            <a:endParaRPr lang="ru-RU" dirty="0" smtClean="0"/>
          </a:p>
          <a:p>
            <a:r>
              <a:rPr lang="ru-RU" dirty="0" smtClean="0"/>
              <a:t>Построить таблицу идентификаторов с учетом пространства имен. </a:t>
            </a:r>
          </a:p>
          <a:p>
            <a:r>
              <a:rPr lang="ru-RU" dirty="0" smtClean="0"/>
              <a:t>Провести проверку типов данных при операциях присвоения, передачи аргументов в функцию и при возврате значения из функции.</a:t>
            </a:r>
          </a:p>
          <a:p>
            <a:r>
              <a:rPr lang="ru-RU" dirty="0" smtClean="0"/>
              <a:t>Если язык предполагает неявное приведение, то корректно должна обрабатываться операция между приводимыми типами.</a:t>
            </a:r>
          </a:p>
          <a:p>
            <a:r>
              <a:rPr lang="ru-RU" dirty="0" smtClean="0"/>
              <a:t>Таблицу идентификаторов нужно отображать отдельно для каждого пространства имен.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Задание по оптимизации: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Нужно реализовать:</a:t>
            </a:r>
          </a:p>
          <a:p>
            <a:r>
              <a:rPr lang="ru-RU" dirty="0" smtClean="0"/>
              <a:t>Недостижимые участки кода</a:t>
            </a:r>
          </a:p>
          <a:p>
            <a:r>
              <a:rPr lang="ru-RU" dirty="0" smtClean="0"/>
              <a:t>Алгебраические упрощения</a:t>
            </a:r>
          </a:p>
          <a:p>
            <a:r>
              <a:rPr lang="ru-RU" dirty="0" smtClean="0"/>
              <a:t>Подстановка </a:t>
            </a:r>
            <a:r>
              <a:rPr lang="ru-RU" dirty="0" err="1" smtClean="0"/>
              <a:t>inline</a:t>
            </a:r>
            <a:r>
              <a:rPr lang="ru-RU" dirty="0" smtClean="0"/>
              <a:t> блоков(размножение кода)(как частный случай: Раскрытие циклов)</a:t>
            </a:r>
          </a:p>
          <a:p>
            <a:r>
              <a:rPr lang="ru-RU" dirty="0" smtClean="0"/>
              <a:t>На выбор: удалять общие подвыражения или удалять неиспользуемые константы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расчета итоговой оценки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&gt;96      =  5+</a:t>
            </a:r>
            <a:endParaRPr lang="ru-RU" b="1" dirty="0" smtClean="0"/>
          </a:p>
          <a:p>
            <a:r>
              <a:rPr lang="en-US" dirty="0" smtClean="0"/>
              <a:t>90-95   =  5</a:t>
            </a:r>
            <a:endParaRPr lang="ru-RU" dirty="0" smtClean="0"/>
          </a:p>
          <a:p>
            <a:r>
              <a:rPr lang="en-US" dirty="0" smtClean="0"/>
              <a:t>85-89   =  5-</a:t>
            </a:r>
            <a:endParaRPr lang="ru-RU" dirty="0" smtClean="0"/>
          </a:p>
          <a:p>
            <a:r>
              <a:rPr lang="en-US" dirty="0" smtClean="0"/>
              <a:t>80-84   =  4+</a:t>
            </a:r>
            <a:endParaRPr lang="ru-RU" dirty="0" smtClean="0"/>
          </a:p>
          <a:p>
            <a:r>
              <a:rPr lang="en-US" dirty="0" smtClean="0"/>
              <a:t>75-79   =  4</a:t>
            </a:r>
            <a:endParaRPr lang="ru-RU" dirty="0" smtClean="0"/>
          </a:p>
          <a:p>
            <a:r>
              <a:rPr lang="en-US" dirty="0" smtClean="0"/>
              <a:t>70-74   =  4-</a:t>
            </a:r>
            <a:endParaRPr lang="ru-RU" dirty="0" smtClean="0"/>
          </a:p>
          <a:p>
            <a:r>
              <a:rPr lang="en-US" dirty="0" smtClean="0"/>
              <a:t>65-69   =  3+</a:t>
            </a:r>
            <a:endParaRPr lang="ru-RU" dirty="0" smtClean="0"/>
          </a:p>
          <a:p>
            <a:r>
              <a:rPr lang="ru-RU" dirty="0" smtClean="0"/>
              <a:t>6</a:t>
            </a:r>
            <a:r>
              <a:rPr lang="en-US" dirty="0" smtClean="0"/>
              <a:t>0</a:t>
            </a:r>
            <a:r>
              <a:rPr lang="ru-RU" dirty="0" smtClean="0"/>
              <a:t>-6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en-US" dirty="0" smtClean="0"/>
              <a:t>  =  3</a:t>
            </a:r>
            <a:endParaRPr lang="ru-RU" dirty="0" smtClean="0"/>
          </a:p>
          <a:p>
            <a:r>
              <a:rPr lang="en-US" dirty="0" smtClean="0"/>
              <a:t>55-59   =  3-</a:t>
            </a:r>
            <a:endParaRPr lang="ru-RU" dirty="0" smtClean="0"/>
          </a:p>
          <a:p>
            <a:r>
              <a:rPr lang="en-US" dirty="0" smtClean="0"/>
              <a:t>&lt;55      =  2</a:t>
            </a:r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275856" y="1600200"/>
            <a:ext cx="5410944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Практическое задание</a:t>
            </a:r>
            <a:r>
              <a:rPr lang="en-US" dirty="0" smtClean="0"/>
              <a:t> (90 </a:t>
            </a:r>
            <a:r>
              <a:rPr lang="ru-RU" dirty="0" smtClean="0"/>
              <a:t>баллов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Экзамен</a:t>
            </a:r>
            <a:r>
              <a:rPr lang="en-US" dirty="0" smtClean="0"/>
              <a:t> (20 </a:t>
            </a:r>
            <a:r>
              <a:rPr lang="ru-RU" dirty="0" smtClean="0"/>
              <a:t>баллов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Посещение</a:t>
            </a:r>
            <a:r>
              <a:rPr lang="en-US" dirty="0" smtClean="0"/>
              <a:t> &gt;80%</a:t>
            </a:r>
            <a:r>
              <a:rPr lang="ru-RU" dirty="0" smtClean="0"/>
              <a:t> лекций</a:t>
            </a:r>
            <a:r>
              <a:rPr lang="en-US" dirty="0" smtClean="0"/>
              <a:t> (</a:t>
            </a:r>
            <a:r>
              <a:rPr lang="ru-RU" dirty="0" smtClean="0"/>
              <a:t>10 баллов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Доклад на доп. тему (10 баллов)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Лекционный курс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Тема 1.Введение в теорию трансляции. Задачи и подходы трансляции.</a:t>
            </a:r>
          </a:p>
          <a:p>
            <a:pPr>
              <a:buNone/>
            </a:pPr>
            <a:r>
              <a:rPr lang="ru-RU" dirty="0" smtClean="0"/>
              <a:t>Тема 2.Грамматики Хомского и классификация языков программирования.</a:t>
            </a:r>
          </a:p>
          <a:p>
            <a:pPr>
              <a:buNone/>
            </a:pPr>
            <a:r>
              <a:rPr lang="ru-RU" dirty="0" smtClean="0"/>
              <a:t>Тема 3. Классификация языков программирования</a:t>
            </a:r>
          </a:p>
          <a:p>
            <a:pPr>
              <a:buNone/>
            </a:pPr>
            <a:r>
              <a:rPr lang="ru-RU" dirty="0" smtClean="0"/>
              <a:t>Тема 4. </a:t>
            </a:r>
            <a:r>
              <a:rPr lang="ru-RU" dirty="0" err="1" smtClean="0"/>
              <a:t>Компиляторы-компиляторов</a:t>
            </a:r>
            <a:r>
              <a:rPr lang="ru-RU" dirty="0" smtClean="0"/>
              <a:t>. Схема работы и применимость.</a:t>
            </a:r>
          </a:p>
          <a:p>
            <a:pPr>
              <a:buNone/>
            </a:pPr>
            <a:r>
              <a:rPr lang="ru-RU" dirty="0" smtClean="0"/>
              <a:t>Тема 5. Лексический анализ.</a:t>
            </a:r>
          </a:p>
          <a:p>
            <a:pPr>
              <a:buNone/>
            </a:pPr>
            <a:r>
              <a:rPr lang="ru-RU" dirty="0" smtClean="0"/>
              <a:t>Тема 6. Функции </a:t>
            </a:r>
            <a:r>
              <a:rPr lang="ru-RU" dirty="0" err="1" smtClean="0"/>
              <a:t>First</a:t>
            </a:r>
            <a:r>
              <a:rPr lang="ru-RU" dirty="0" smtClean="0"/>
              <a:t> и </a:t>
            </a:r>
            <a:r>
              <a:rPr lang="ru-RU" dirty="0" err="1" smtClean="0"/>
              <a:t>Follow</a:t>
            </a:r>
            <a:r>
              <a:rPr lang="ru-RU" dirty="0" smtClean="0"/>
              <a:t> </a:t>
            </a:r>
            <a:r>
              <a:rPr lang="ru-RU" dirty="0" err="1" smtClean="0"/>
              <a:t>и</a:t>
            </a:r>
            <a:r>
              <a:rPr lang="ru-RU" dirty="0" smtClean="0"/>
              <a:t> их роль в синтаксическом анализе контекстно-свободных языков.</a:t>
            </a:r>
          </a:p>
          <a:p>
            <a:pPr>
              <a:buNone/>
            </a:pPr>
            <a:r>
              <a:rPr lang="ru-RU" dirty="0" smtClean="0"/>
              <a:t>Тема 7. Синтаксический анализ контекстно-свободных языков. Классификация и схема работы.</a:t>
            </a:r>
          </a:p>
          <a:p>
            <a:pPr>
              <a:buNone/>
            </a:pPr>
            <a:r>
              <a:rPr lang="ru-RU" dirty="0" smtClean="0"/>
              <a:t>Тема 8. Нисходящий синтаксический анализ. Рекурсивный спуск с возвратами и без возвратов.</a:t>
            </a:r>
          </a:p>
          <a:p>
            <a:pPr>
              <a:buNone/>
            </a:pPr>
            <a:r>
              <a:rPr lang="ru-RU" dirty="0" smtClean="0"/>
              <a:t>Тема 9. Восходящий синтаксический анализ. Грамматики простого предшествования, LR(</a:t>
            </a:r>
            <a:r>
              <a:rPr lang="ru-RU" dirty="0" err="1" smtClean="0"/>
              <a:t>k</a:t>
            </a:r>
            <a:r>
              <a:rPr lang="ru-RU" dirty="0" smtClean="0"/>
              <a:t>)-грамматики, </a:t>
            </a:r>
            <a:r>
              <a:rPr lang="en-US" dirty="0" smtClean="0"/>
              <a:t>S</a:t>
            </a:r>
            <a:r>
              <a:rPr lang="ru-RU" dirty="0" smtClean="0"/>
              <a:t>LR(</a:t>
            </a:r>
            <a:r>
              <a:rPr lang="ru-RU" dirty="0" err="1" smtClean="0"/>
              <a:t>k</a:t>
            </a:r>
            <a:r>
              <a:rPr lang="ru-RU" dirty="0" smtClean="0"/>
              <a:t>)-грамматики, LALR(</a:t>
            </a:r>
            <a:r>
              <a:rPr lang="ru-RU" dirty="0" err="1" smtClean="0"/>
              <a:t>k</a:t>
            </a:r>
            <a:r>
              <a:rPr lang="ru-RU" dirty="0" smtClean="0"/>
              <a:t>)-грамматики.</a:t>
            </a:r>
          </a:p>
          <a:p>
            <a:pPr>
              <a:buNone/>
            </a:pPr>
            <a:r>
              <a:rPr lang="ru-RU" dirty="0" smtClean="0"/>
              <a:t>Тема 10-11. Универсальные методы синтаксического анализа.  Алгоритм </a:t>
            </a:r>
            <a:r>
              <a:rPr lang="ru-RU" dirty="0" err="1" smtClean="0"/>
              <a:t>Эрли</a:t>
            </a:r>
            <a:r>
              <a:rPr lang="ru-RU" dirty="0" smtClean="0"/>
              <a:t> и алгоритм </a:t>
            </a:r>
            <a:r>
              <a:rPr lang="ru-RU" dirty="0" err="1" smtClean="0"/>
              <a:t>Кока-Янгера-Касами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Тема 12. Семантический анализ.</a:t>
            </a:r>
          </a:p>
          <a:p>
            <a:pPr>
              <a:buNone/>
            </a:pPr>
            <a:r>
              <a:rPr lang="ru-RU" dirty="0" smtClean="0"/>
              <a:t>Тема 13. Генерация промежуточного представления.</a:t>
            </a:r>
          </a:p>
          <a:p>
            <a:pPr>
              <a:buNone/>
            </a:pPr>
            <a:r>
              <a:rPr lang="ru-RU" dirty="0" smtClean="0"/>
              <a:t>Тема 14. Оптимизация</a:t>
            </a:r>
          </a:p>
          <a:p>
            <a:pPr>
              <a:buNone/>
            </a:pPr>
            <a:r>
              <a:rPr lang="ru-RU" dirty="0" smtClean="0"/>
              <a:t>Тема 15. Основы создания интерпретаторов и генераторов байт-кода.</a:t>
            </a:r>
          </a:p>
          <a:p>
            <a:pPr>
              <a:buNone/>
            </a:pPr>
            <a:r>
              <a:rPr lang="ru-RU" dirty="0" smtClean="0"/>
              <a:t>Тема 16. Основы создания компиляторов и ассемблеров.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7606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dirty="0" smtClean="0"/>
              <a:t>Лабораторная работа №1</a:t>
            </a:r>
            <a:r>
              <a:rPr lang="en-US" sz="1600" dirty="0" smtClean="0"/>
              <a:t>-3</a:t>
            </a:r>
            <a:r>
              <a:rPr lang="ru-RU" sz="1600" dirty="0" smtClean="0"/>
              <a:t>. Зачет = </a:t>
            </a:r>
            <a:r>
              <a:rPr lang="ru-RU" sz="1600" b="1" dirty="0" smtClean="0"/>
              <a:t>5</a:t>
            </a:r>
            <a:r>
              <a:rPr lang="ru-RU" sz="1600" dirty="0" smtClean="0"/>
              <a:t> баллов. </a:t>
            </a:r>
            <a:r>
              <a:rPr lang="ru-RU" sz="1600" b="1" dirty="0" smtClean="0"/>
              <a:t>До 1 октября.</a:t>
            </a:r>
            <a:endParaRPr lang="en-US" sz="1600" b="1" dirty="0" smtClean="0"/>
          </a:p>
          <a:p>
            <a:pPr>
              <a:tabLst>
                <a:tab pos="358775" algn="l"/>
              </a:tabLst>
            </a:pPr>
            <a:r>
              <a:rPr lang="en-US" sz="1600" dirty="0" smtClean="0"/>
              <a:t>	</a:t>
            </a:r>
            <a:r>
              <a:rPr lang="ru-RU" sz="1600" dirty="0" smtClean="0"/>
              <a:t>Разработка грамматики нового языка программирования в виде грамматики выбранного компилятора </a:t>
            </a:r>
            <a:r>
              <a:rPr lang="ru-RU" sz="1600" dirty="0" err="1" smtClean="0"/>
              <a:t>компилятора</a:t>
            </a:r>
            <a:r>
              <a:rPr lang="ru-RU" sz="1600" dirty="0" smtClean="0"/>
              <a:t>. </a:t>
            </a:r>
          </a:p>
          <a:p>
            <a:pPr>
              <a:buNone/>
              <a:tabLst>
                <a:tab pos="358775" algn="l"/>
              </a:tabLst>
            </a:pPr>
            <a:r>
              <a:rPr lang="ru-RU" sz="1600" dirty="0" smtClean="0"/>
              <a:t>Лабораторная работа №2</a:t>
            </a:r>
            <a:r>
              <a:rPr lang="en-US" sz="1600" dirty="0" smtClean="0"/>
              <a:t>-3</a:t>
            </a:r>
            <a:r>
              <a:rPr lang="ru-RU" sz="1600" dirty="0" smtClean="0"/>
              <a:t>. Макс </a:t>
            </a:r>
            <a:r>
              <a:rPr lang="ru-RU" sz="1600" b="1" dirty="0" smtClean="0"/>
              <a:t>25</a:t>
            </a:r>
            <a:r>
              <a:rPr lang="ru-RU" sz="1600" dirty="0" smtClean="0"/>
              <a:t> баллов. </a:t>
            </a:r>
            <a:r>
              <a:rPr lang="ru-RU" sz="1600" b="1" dirty="0" smtClean="0"/>
              <a:t>До 22 октября.</a:t>
            </a:r>
            <a:endParaRPr lang="en-US" sz="1600" b="1" dirty="0" smtClean="0"/>
          </a:p>
          <a:p>
            <a:pPr>
              <a:tabLst>
                <a:tab pos="358775" algn="l"/>
              </a:tabLst>
            </a:pPr>
            <a:r>
              <a:rPr lang="en-US" sz="1600" dirty="0" smtClean="0"/>
              <a:t>	</a:t>
            </a:r>
            <a:r>
              <a:rPr lang="ru-RU" sz="1600" dirty="0" smtClean="0"/>
              <a:t>Создание лексического анализатора выбранного языка в соответствии с утвержденной грамматикой и с использованием выбранного компилятора </a:t>
            </a:r>
            <a:r>
              <a:rPr lang="ru-RU" sz="1600" dirty="0" err="1" smtClean="0"/>
              <a:t>компилятора</a:t>
            </a:r>
            <a:r>
              <a:rPr lang="ru-RU" sz="1600" dirty="0" smtClean="0"/>
              <a:t>. </a:t>
            </a:r>
          </a:p>
          <a:p>
            <a:pPr>
              <a:tabLst>
                <a:tab pos="358775" algn="l"/>
              </a:tabLst>
            </a:pPr>
            <a:r>
              <a:rPr lang="en-US" sz="1600" dirty="0" smtClean="0"/>
              <a:t>	</a:t>
            </a:r>
            <a:r>
              <a:rPr lang="ru-RU" sz="1600" dirty="0" smtClean="0"/>
              <a:t>Создание синтаксического анализатора выбранного языка в соответствии с утвержденной грамматикой и с использованием выбранного компилятора </a:t>
            </a:r>
            <a:r>
              <a:rPr lang="ru-RU" sz="1600" dirty="0" err="1" smtClean="0"/>
              <a:t>компилятора</a:t>
            </a:r>
            <a:r>
              <a:rPr lang="ru-RU" sz="1600" dirty="0" smtClean="0"/>
              <a:t>. </a:t>
            </a:r>
          </a:p>
          <a:p>
            <a:pPr>
              <a:buNone/>
            </a:pPr>
            <a:r>
              <a:rPr lang="ru-RU" sz="1600" dirty="0" smtClean="0"/>
              <a:t>Лабораторная работа №4. Макс. </a:t>
            </a:r>
            <a:r>
              <a:rPr lang="ru-RU" sz="1600" b="1" dirty="0" smtClean="0"/>
              <a:t>10</a:t>
            </a:r>
            <a:r>
              <a:rPr lang="ru-RU" sz="1600" dirty="0" smtClean="0"/>
              <a:t> баллов.  </a:t>
            </a:r>
            <a:r>
              <a:rPr lang="ru-RU" sz="1600" b="1" dirty="0" smtClean="0"/>
              <a:t>До 5 ноября.</a:t>
            </a:r>
          </a:p>
          <a:p>
            <a:pPr>
              <a:tabLst>
                <a:tab pos="358775" algn="l"/>
              </a:tabLst>
            </a:pPr>
            <a:r>
              <a:rPr lang="ru-RU" sz="1600" dirty="0" smtClean="0"/>
              <a:t>	Создание семантического анализатора и модуля контроля совместимости типов для выбранного языка в соответствии с утвержденной грамматикой и с использованием выбранного компилятора </a:t>
            </a:r>
            <a:r>
              <a:rPr lang="ru-RU" sz="1600" dirty="0" err="1" smtClean="0"/>
              <a:t>компилятора</a:t>
            </a:r>
            <a:r>
              <a:rPr lang="ru-RU" sz="1600" dirty="0" smtClean="0"/>
              <a:t>. </a:t>
            </a:r>
          </a:p>
          <a:p>
            <a:pPr>
              <a:buNone/>
            </a:pPr>
            <a:r>
              <a:rPr lang="ru-RU" sz="1600" dirty="0" smtClean="0"/>
              <a:t>Лабораторная работа №5. Макс. </a:t>
            </a:r>
            <a:r>
              <a:rPr lang="ru-RU" sz="1600" b="1" dirty="0" smtClean="0"/>
              <a:t>20</a:t>
            </a:r>
            <a:r>
              <a:rPr lang="ru-RU" sz="1600" dirty="0" smtClean="0"/>
              <a:t> баллов. </a:t>
            </a:r>
            <a:r>
              <a:rPr lang="ru-RU" sz="1600" b="1" dirty="0" smtClean="0"/>
              <a:t>До 24 декабря.</a:t>
            </a:r>
          </a:p>
          <a:p>
            <a:pPr>
              <a:tabLst>
                <a:tab pos="358775" algn="l"/>
              </a:tabLst>
            </a:pPr>
            <a:r>
              <a:rPr lang="ru-RU" sz="1600" dirty="0" smtClean="0"/>
              <a:t>Реализация компонентов высокоуровневой оптимизации посредством модификации промежуточного представления.  Магистры – 2 дополнительных вида оптимизации.</a:t>
            </a:r>
          </a:p>
          <a:p>
            <a:pPr>
              <a:buNone/>
            </a:pPr>
            <a:r>
              <a:rPr lang="ru-RU" sz="1600" dirty="0" smtClean="0"/>
              <a:t>Лабораторная работа №6, итоговая. Макс. </a:t>
            </a:r>
            <a:r>
              <a:rPr lang="ru-RU" sz="1600" b="1" dirty="0" smtClean="0"/>
              <a:t>30</a:t>
            </a:r>
            <a:r>
              <a:rPr lang="ru-RU" sz="1600" dirty="0" smtClean="0"/>
              <a:t> баллов. </a:t>
            </a:r>
            <a:r>
              <a:rPr lang="ru-RU" sz="1600" b="1" dirty="0" smtClean="0"/>
              <a:t>До 14 января.</a:t>
            </a:r>
          </a:p>
          <a:p>
            <a:pPr>
              <a:tabLst>
                <a:tab pos="358775" algn="l"/>
              </a:tabLst>
            </a:pPr>
            <a:r>
              <a:rPr lang="ru-RU" sz="1600" dirty="0" smtClean="0"/>
              <a:t>Разработка транслятора в ассемблер или интеграция с </a:t>
            </a:r>
            <a:r>
              <a:rPr lang="en-US" sz="1600" dirty="0" smtClean="0"/>
              <a:t>backend </a:t>
            </a:r>
            <a:r>
              <a:rPr lang="en-US" sz="1600" dirty="0" err="1" smtClean="0"/>
              <a:t>.Net</a:t>
            </a:r>
            <a:r>
              <a:rPr lang="en-US" sz="1600" dirty="0" smtClean="0"/>
              <a:t>, JVM, LLVM. </a:t>
            </a:r>
            <a:r>
              <a:rPr lang="ru-RU" sz="1600" dirty="0" smtClean="0"/>
              <a:t>Представление полученного транслятора как единого программного комплекса, включающего результаты лабораторных работ </a:t>
            </a:r>
            <a:r>
              <a:rPr lang="en-US" sz="1600" dirty="0" smtClean="0"/>
              <a:t>1</a:t>
            </a:r>
            <a:r>
              <a:rPr lang="ru-RU" sz="1600" dirty="0" smtClean="0"/>
              <a:t>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8958"/>
          </a:xfrm>
        </p:spPr>
        <p:txBody>
          <a:bodyPr>
            <a:normAutofit/>
          </a:bodyPr>
          <a:lstStyle/>
          <a:p>
            <a:r>
              <a:rPr lang="ru-RU" dirty="0" smtClean="0"/>
              <a:t>Контрольные сроки сдачи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i="1" dirty="0" smtClean="0"/>
              <a:t>1 семестр</a:t>
            </a:r>
            <a:endParaRPr lang="en-US" i="1" dirty="0" smtClean="0"/>
          </a:p>
          <a:p>
            <a:pPr>
              <a:buNone/>
            </a:pPr>
            <a:r>
              <a:rPr lang="ru-RU" dirty="0" smtClean="0"/>
              <a:t>Лабораторная 1 - </a:t>
            </a:r>
            <a:r>
              <a:rPr lang="ru-RU" b="1" dirty="0" smtClean="0"/>
              <a:t>Грамматика</a:t>
            </a:r>
            <a:r>
              <a:rPr lang="ru-RU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sz="3300" b="1" dirty="0"/>
              <a:t>	</a:t>
            </a:r>
            <a:r>
              <a:rPr lang="ru-RU" sz="3300" b="1" dirty="0"/>
              <a:t>	Контрольный срок	</a:t>
            </a:r>
            <a:r>
              <a:rPr lang="ru-RU" sz="3300" b="1" dirty="0" smtClean="0"/>
              <a:t>		1.</a:t>
            </a:r>
            <a:r>
              <a:rPr lang="en-US" sz="3300" b="1" dirty="0" smtClean="0"/>
              <a:t>10</a:t>
            </a:r>
            <a:r>
              <a:rPr lang="ru-RU" sz="3300" b="1" dirty="0" smtClean="0"/>
              <a:t>.2015</a:t>
            </a:r>
            <a:endParaRPr lang="ru-RU" sz="3300" b="1" dirty="0"/>
          </a:p>
          <a:p>
            <a:pPr>
              <a:buNone/>
            </a:pPr>
            <a:r>
              <a:rPr lang="ru-RU" dirty="0" smtClean="0"/>
              <a:t>Лабораторная 2 – </a:t>
            </a:r>
            <a:r>
              <a:rPr lang="ru-RU" b="1" dirty="0" smtClean="0"/>
              <a:t>Лексический анализатор</a:t>
            </a:r>
          </a:p>
          <a:p>
            <a:pPr>
              <a:buNone/>
            </a:pPr>
            <a:r>
              <a:rPr lang="ru-RU" dirty="0" smtClean="0"/>
              <a:t>Лабораторная </a:t>
            </a:r>
            <a:r>
              <a:rPr lang="ru-RU" dirty="0"/>
              <a:t>3 – </a:t>
            </a:r>
            <a:r>
              <a:rPr lang="ru-RU" b="1" dirty="0"/>
              <a:t>Синтаксический анализатор</a:t>
            </a:r>
            <a:endParaRPr lang="en-US" b="1" dirty="0"/>
          </a:p>
          <a:p>
            <a:pPr>
              <a:buNone/>
            </a:pPr>
            <a:r>
              <a:rPr lang="en-US" sz="3300" b="1" dirty="0"/>
              <a:t>		</a:t>
            </a:r>
            <a:r>
              <a:rPr lang="ru-RU" sz="3300" b="1" dirty="0"/>
              <a:t>Консультация	</a:t>
            </a:r>
            <a:r>
              <a:rPr lang="en-US" sz="3300" b="1" dirty="0" smtClean="0"/>
              <a:t>	</a:t>
            </a:r>
            <a:r>
              <a:rPr lang="ru-RU" sz="3300" b="1" dirty="0" smtClean="0"/>
              <a:t>		15.10.201</a:t>
            </a:r>
            <a:r>
              <a:rPr lang="en-US" sz="3300" b="1" dirty="0"/>
              <a:t>5</a:t>
            </a:r>
          </a:p>
          <a:p>
            <a:pPr>
              <a:buNone/>
            </a:pPr>
            <a:r>
              <a:rPr lang="en-US" sz="3300" b="1" dirty="0"/>
              <a:t>	</a:t>
            </a:r>
            <a:r>
              <a:rPr lang="ru-RU" sz="3300" b="1" dirty="0"/>
              <a:t>	Контрольный срок	</a:t>
            </a:r>
            <a:r>
              <a:rPr lang="ru-RU" sz="3300" b="1" dirty="0" smtClean="0"/>
              <a:t>		22.10.2015</a:t>
            </a:r>
            <a:endParaRPr lang="ru-RU" sz="3300" b="1" dirty="0"/>
          </a:p>
          <a:p>
            <a:pPr>
              <a:buNone/>
            </a:pPr>
            <a:r>
              <a:rPr lang="ru-RU" dirty="0" smtClean="0"/>
              <a:t>Лабораторная 4 – </a:t>
            </a:r>
            <a:r>
              <a:rPr lang="ru-RU" b="1" dirty="0" smtClean="0"/>
              <a:t>Семантический анализатор и контроль типов</a:t>
            </a:r>
            <a:endParaRPr lang="en-US" dirty="0" smtClean="0"/>
          </a:p>
          <a:p>
            <a:pPr>
              <a:buNone/>
            </a:pPr>
            <a:r>
              <a:rPr lang="en-US" b="1" dirty="0"/>
              <a:t>		</a:t>
            </a:r>
            <a:r>
              <a:rPr lang="ru-RU" b="1" dirty="0"/>
              <a:t>Консультация	</a:t>
            </a:r>
            <a:r>
              <a:rPr lang="en-US" b="1" dirty="0"/>
              <a:t>	</a:t>
            </a:r>
            <a:r>
              <a:rPr lang="ru-RU" b="1" dirty="0" smtClean="0"/>
              <a:t>		</a:t>
            </a:r>
            <a:r>
              <a:rPr lang="en-US" b="1" dirty="0" smtClean="0"/>
              <a:t>2</a:t>
            </a:r>
            <a:r>
              <a:rPr lang="ru-RU" b="1" dirty="0" smtClean="0"/>
              <a:t>9.10.201</a:t>
            </a:r>
            <a:r>
              <a:rPr lang="en-US" b="1" dirty="0"/>
              <a:t>5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ru-RU" b="1" dirty="0"/>
              <a:t>	Контрольный срок	</a:t>
            </a:r>
            <a:r>
              <a:rPr lang="ru-RU" b="1" dirty="0" smtClean="0"/>
              <a:t>		</a:t>
            </a:r>
            <a:r>
              <a:rPr lang="en-US" b="1" smtClean="0"/>
              <a:t>14</a:t>
            </a:r>
            <a:r>
              <a:rPr lang="ru-RU" b="1" smtClean="0"/>
              <a:t>.11.2015</a:t>
            </a:r>
            <a:endParaRPr lang="ru-RU" b="1" dirty="0"/>
          </a:p>
          <a:p>
            <a:pPr>
              <a:buNone/>
            </a:pPr>
            <a:r>
              <a:rPr lang="ru-RU" dirty="0"/>
              <a:t>Лабораторная </a:t>
            </a:r>
            <a:r>
              <a:rPr lang="ru-RU" dirty="0" smtClean="0"/>
              <a:t>5 </a:t>
            </a:r>
            <a:r>
              <a:rPr lang="ru-RU" dirty="0"/>
              <a:t>– </a:t>
            </a:r>
            <a:r>
              <a:rPr lang="ru-RU" b="1" dirty="0" smtClean="0"/>
              <a:t>Высокоуровневая оптимизация</a:t>
            </a:r>
            <a:endParaRPr lang="en-US" dirty="0"/>
          </a:p>
          <a:p>
            <a:pPr>
              <a:buNone/>
            </a:pPr>
            <a:r>
              <a:rPr lang="en-US" b="1" dirty="0"/>
              <a:t>		</a:t>
            </a:r>
            <a:r>
              <a:rPr lang="ru-RU" b="1" dirty="0"/>
              <a:t>Консультация	</a:t>
            </a:r>
            <a:r>
              <a:rPr lang="en-US" b="1" dirty="0"/>
              <a:t>	</a:t>
            </a:r>
            <a:r>
              <a:rPr lang="ru-RU" b="1" dirty="0" smtClean="0"/>
              <a:t>		</a:t>
            </a:r>
            <a:r>
              <a:rPr lang="en-US" b="1" dirty="0" smtClean="0"/>
              <a:t>1</a:t>
            </a:r>
            <a:r>
              <a:rPr lang="ru-RU" b="1" dirty="0" smtClean="0"/>
              <a:t>7.12.201</a:t>
            </a:r>
            <a:r>
              <a:rPr lang="en-US" b="1" dirty="0"/>
              <a:t>5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ru-RU" b="1" dirty="0"/>
              <a:t>	Контрольный срок	</a:t>
            </a:r>
            <a:r>
              <a:rPr lang="ru-RU" b="1" dirty="0" smtClean="0"/>
              <a:t>		24.12.2015</a:t>
            </a:r>
            <a:endParaRPr lang="ru-RU" b="1" dirty="0"/>
          </a:p>
          <a:p>
            <a:pPr>
              <a:buNone/>
            </a:pPr>
            <a:r>
              <a:rPr lang="ru-RU" dirty="0" smtClean="0"/>
              <a:t>Лабораторная 6 – </a:t>
            </a:r>
            <a:r>
              <a:rPr lang="ru-RU" b="1" dirty="0" smtClean="0"/>
              <a:t>Интеграция с </a:t>
            </a:r>
            <a:r>
              <a:rPr lang="en-US" b="1" dirty="0" smtClean="0"/>
              <a:t>backend (</a:t>
            </a:r>
            <a:r>
              <a:rPr lang="ru-RU" b="1" dirty="0" smtClean="0"/>
              <a:t>Итоговая)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		</a:t>
            </a:r>
            <a:r>
              <a:rPr lang="ru-RU" b="1" dirty="0"/>
              <a:t>Консультация	</a:t>
            </a:r>
            <a:r>
              <a:rPr lang="en-US" b="1" dirty="0"/>
              <a:t>	</a:t>
            </a:r>
            <a:r>
              <a:rPr lang="ru-RU" b="1" dirty="0" smtClean="0"/>
              <a:t>		?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ru-RU" b="1" dirty="0"/>
              <a:t>	Контрольный срок	</a:t>
            </a:r>
            <a:r>
              <a:rPr lang="ru-RU" b="1" dirty="0" smtClean="0"/>
              <a:t>		14.01.2016</a:t>
            </a:r>
            <a:endParaRPr lang="ru-RU" b="1" dirty="0"/>
          </a:p>
          <a:p>
            <a:pPr>
              <a:buNone/>
            </a:pPr>
            <a:r>
              <a:rPr lang="ru-RU" b="1" dirty="0" smtClean="0"/>
              <a:t>Экзамен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		Консультация</a:t>
            </a:r>
            <a:r>
              <a:rPr lang="ru-RU" b="1" dirty="0"/>
              <a:t>	</a:t>
            </a:r>
            <a:r>
              <a:rPr lang="en-US" b="1" dirty="0"/>
              <a:t>	</a:t>
            </a:r>
            <a:r>
              <a:rPr lang="ru-RU" b="1" dirty="0" smtClean="0"/>
              <a:t>		14.01.2016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ru-RU" b="1" dirty="0"/>
              <a:t>	Контрольный срок	</a:t>
            </a:r>
            <a:r>
              <a:rPr lang="ru-RU" b="1" dirty="0" smtClean="0"/>
              <a:t>		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70237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по заданию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997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Реализуемый язык: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2600" dirty="0" err="1" smtClean="0"/>
              <a:t>Паскалеподобный</a:t>
            </a:r>
            <a:r>
              <a:rPr lang="en-US" sz="2600" dirty="0" smtClean="0"/>
              <a:t>				</a:t>
            </a:r>
            <a:r>
              <a:rPr lang="ru-RU" sz="2600" dirty="0" smtClean="0"/>
              <a:t>		</a:t>
            </a:r>
            <a:r>
              <a:rPr lang="en-US" sz="2600" b="1" dirty="0" smtClean="0"/>
              <a:t>-  </a:t>
            </a:r>
            <a:r>
              <a:rPr lang="ru-RU" sz="2600" b="1" dirty="0" smtClean="0"/>
              <a:t>7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2600" dirty="0" err="1" smtClean="0"/>
              <a:t>Сиподобный</a:t>
            </a:r>
            <a:r>
              <a:rPr lang="en-US" sz="2600" dirty="0" smtClean="0"/>
              <a:t> 					</a:t>
            </a:r>
            <a:r>
              <a:rPr lang="ru-RU" sz="2600" dirty="0" smtClean="0"/>
              <a:t>	</a:t>
            </a:r>
            <a:r>
              <a:rPr lang="en-US" sz="2600" b="1" dirty="0" smtClean="0"/>
              <a:t>-  </a:t>
            </a:r>
            <a:r>
              <a:rPr lang="ru-RU" sz="2600" b="1" dirty="0" smtClean="0"/>
              <a:t>6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2600" dirty="0" err="1" smtClean="0"/>
              <a:t>Сиподобный</a:t>
            </a:r>
            <a:r>
              <a:rPr lang="ru-RU" sz="2600" dirty="0" smtClean="0"/>
              <a:t>/С++/</a:t>
            </a:r>
            <a:r>
              <a:rPr lang="en-US" sz="2600" dirty="0" smtClean="0"/>
              <a:t>C#</a:t>
            </a:r>
            <a:r>
              <a:rPr lang="ru-RU" sz="2600" dirty="0" smtClean="0"/>
              <a:t> с поддержкой объектов</a:t>
            </a:r>
            <a:r>
              <a:rPr lang="en-US" sz="2600" dirty="0" smtClean="0"/>
              <a:t> </a:t>
            </a:r>
            <a:r>
              <a:rPr lang="ru-RU" sz="2600" dirty="0" smtClean="0"/>
              <a:t>	</a:t>
            </a:r>
            <a:r>
              <a:rPr lang="en-US" sz="2600" b="1" dirty="0" smtClean="0"/>
              <a:t>- 2</a:t>
            </a:r>
            <a:endParaRPr lang="ru-RU" sz="2600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Java-</a:t>
            </a:r>
            <a:r>
              <a:rPr lang="ru-RU" sz="2600" dirty="0" smtClean="0"/>
              <a:t>подобный</a:t>
            </a:r>
            <a:r>
              <a:rPr lang="en-US" sz="2600" dirty="0" smtClean="0"/>
              <a:t>					</a:t>
            </a:r>
            <a:r>
              <a:rPr lang="ru-RU" sz="2600" dirty="0" smtClean="0"/>
              <a:t>	</a:t>
            </a:r>
            <a:r>
              <a:rPr lang="en-US" sz="2600" b="1" dirty="0" smtClean="0"/>
              <a:t>- 5</a:t>
            </a:r>
            <a:endParaRPr lang="ru-RU" sz="2600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ru-RU" sz="2600" dirty="0" err="1" smtClean="0"/>
              <a:t>Скриптовый</a:t>
            </a:r>
            <a:r>
              <a:rPr lang="ru-RU" sz="2600" dirty="0" smtClean="0"/>
              <a:t> </a:t>
            </a:r>
            <a:r>
              <a:rPr lang="en-US" sz="2600" dirty="0" smtClean="0"/>
              <a:t>Python/Perl/Ruby			</a:t>
            </a:r>
            <a:r>
              <a:rPr lang="ru-RU" sz="2600" dirty="0" smtClean="0"/>
              <a:t>	</a:t>
            </a:r>
            <a:r>
              <a:rPr lang="en-US" sz="2600" b="1" dirty="0" smtClean="0"/>
              <a:t>-</a:t>
            </a:r>
            <a:r>
              <a:rPr lang="ru-RU" sz="2600" b="1" dirty="0" smtClean="0"/>
              <a:t> 7</a:t>
            </a:r>
            <a:endParaRPr lang="en-US" sz="2600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PHP</a:t>
            </a:r>
            <a:r>
              <a:rPr lang="ru-RU" sz="2600" dirty="0" smtClean="0"/>
              <a:t>-подобный</a:t>
            </a:r>
            <a:r>
              <a:rPr lang="en-US" sz="2600" dirty="0" smtClean="0"/>
              <a:t>					</a:t>
            </a:r>
            <a:r>
              <a:rPr lang="ru-RU" sz="2600" dirty="0" smtClean="0"/>
              <a:t>	</a:t>
            </a:r>
            <a:r>
              <a:rPr lang="en-US" sz="2600" b="1" dirty="0" smtClean="0"/>
              <a:t>-</a:t>
            </a:r>
            <a:r>
              <a:rPr lang="ru-RU" sz="2600" b="1" dirty="0" smtClean="0"/>
              <a:t> </a:t>
            </a:r>
            <a:r>
              <a:rPr lang="en-US" sz="2600" b="1" dirty="0" smtClean="0"/>
              <a:t>3</a:t>
            </a:r>
            <a:endParaRPr lang="ru-RU" sz="2600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Basic/Visual basic</a:t>
            </a:r>
            <a:r>
              <a:rPr lang="ru-RU" sz="2600" dirty="0" smtClean="0"/>
              <a:t> 						</a:t>
            </a:r>
            <a:r>
              <a:rPr lang="ru-RU" sz="2600" b="1" dirty="0" smtClean="0"/>
              <a:t>- 3</a:t>
            </a:r>
            <a:endParaRPr lang="en-US" sz="2600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ru-RU" sz="2600" dirty="0" smtClean="0"/>
              <a:t>Прочие							</a:t>
            </a:r>
            <a:r>
              <a:rPr lang="ru-RU" sz="2600" b="1" dirty="0" smtClean="0"/>
              <a:t>- 5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</a:t>
            </a:r>
            <a:r>
              <a:rPr lang="en-US" dirty="0" smtClean="0"/>
              <a:t>Back-end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 smtClean="0"/>
              <a:t>Вид транслятора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2600" dirty="0" smtClean="0"/>
              <a:t>Трансляция в ассемблер</a:t>
            </a:r>
            <a:r>
              <a:rPr lang="en-US" sz="2600" b="1" dirty="0" smtClean="0"/>
              <a:t> </a:t>
            </a:r>
            <a:r>
              <a:rPr lang="ru-RU" sz="2600" b="1" dirty="0" smtClean="0"/>
              <a:t>				</a:t>
            </a:r>
            <a:endParaRPr lang="ru-RU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IL (MSIL)</a:t>
            </a:r>
            <a:r>
              <a:rPr lang="en-US" sz="2600" b="1" dirty="0" smtClean="0"/>
              <a:t> </a:t>
            </a:r>
            <a:r>
              <a:rPr lang="ru-RU" sz="2600" b="1" dirty="0" smtClean="0"/>
              <a:t>						</a:t>
            </a:r>
            <a:endParaRPr lang="en-US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JVM</a:t>
            </a:r>
            <a:r>
              <a:rPr lang="en-US" sz="2600" b="1" dirty="0" smtClean="0"/>
              <a:t> </a:t>
            </a:r>
            <a:r>
              <a:rPr lang="ru-RU" sz="2600" b="1" dirty="0" smtClean="0"/>
              <a:t>							</a:t>
            </a:r>
            <a:endParaRPr lang="en-US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LLVM</a:t>
            </a:r>
            <a:r>
              <a:rPr lang="en-US" sz="2600" b="1" dirty="0" smtClean="0"/>
              <a:t> </a:t>
            </a:r>
            <a:r>
              <a:rPr lang="ru-RU" sz="2600" b="1" dirty="0" smtClean="0"/>
              <a:t>						</a:t>
            </a:r>
            <a:endParaRPr lang="ru-R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компилятора </a:t>
            </a:r>
            <a:r>
              <a:rPr lang="ru-RU" dirty="0" err="1" smtClean="0"/>
              <a:t>компилятора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err="1" smtClean="0"/>
              <a:t>Компилятор-компилаторов</a:t>
            </a:r>
            <a:endParaRPr lang="ru-RU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Coco/R</a:t>
            </a:r>
            <a:r>
              <a:rPr lang="ru-RU" sz="2600" dirty="0" smtClean="0"/>
              <a:t>						</a:t>
            </a:r>
            <a:r>
              <a:rPr lang="en-US" sz="2600" b="1" dirty="0" smtClean="0"/>
              <a:t>-  </a:t>
            </a:r>
            <a:r>
              <a:rPr lang="ru-RU" sz="2600" b="1" dirty="0" smtClean="0"/>
              <a:t>10</a:t>
            </a:r>
            <a:endParaRPr lang="en-US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err="1" smtClean="0"/>
              <a:t>Lex</a:t>
            </a:r>
            <a:r>
              <a:rPr lang="en-US" sz="2600" dirty="0" smtClean="0"/>
              <a:t>/flex + </a:t>
            </a:r>
            <a:r>
              <a:rPr lang="en-US" sz="2600" dirty="0" err="1" smtClean="0"/>
              <a:t>Yacc</a:t>
            </a:r>
            <a:r>
              <a:rPr lang="en-US" sz="2600" dirty="0" smtClean="0"/>
              <a:t>/</a:t>
            </a:r>
            <a:r>
              <a:rPr lang="en-US" sz="2600" dirty="0" err="1" smtClean="0"/>
              <a:t>Bizon</a:t>
            </a:r>
            <a:r>
              <a:rPr lang="ru-RU" sz="2600" dirty="0" smtClean="0"/>
              <a:t>				</a:t>
            </a:r>
            <a:r>
              <a:rPr lang="en-US" sz="2600" b="1" dirty="0" smtClean="0"/>
              <a:t>-  </a:t>
            </a:r>
            <a:r>
              <a:rPr lang="ru-RU" sz="2600" b="1" dirty="0" smtClean="0"/>
              <a:t>10</a:t>
            </a:r>
            <a:endParaRPr lang="en-US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err="1" smtClean="0"/>
              <a:t>SableCC</a:t>
            </a:r>
            <a:r>
              <a:rPr lang="ru-RU" sz="2600" dirty="0" smtClean="0"/>
              <a:t>						</a:t>
            </a:r>
            <a:r>
              <a:rPr lang="en-US" sz="2600" b="1" dirty="0" smtClean="0"/>
              <a:t>-  </a:t>
            </a:r>
            <a:r>
              <a:rPr lang="ru-RU" sz="2600" b="1" dirty="0" smtClean="0"/>
              <a:t>5</a:t>
            </a:r>
            <a:endParaRPr lang="en-US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ELI</a:t>
            </a:r>
            <a:r>
              <a:rPr lang="ru-RU" sz="2600" dirty="0" smtClean="0"/>
              <a:t>							</a:t>
            </a:r>
            <a:r>
              <a:rPr lang="en-US" sz="2600" b="1" dirty="0" smtClean="0"/>
              <a:t>-  </a:t>
            </a:r>
            <a:r>
              <a:rPr lang="ru-RU" sz="2600" b="1" dirty="0" smtClean="0"/>
              <a:t>2</a:t>
            </a:r>
            <a:endParaRPr lang="en-US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ANTLR</a:t>
            </a:r>
            <a:r>
              <a:rPr lang="ru-RU" sz="2600" dirty="0" smtClean="0"/>
              <a:t>							</a:t>
            </a:r>
            <a:r>
              <a:rPr lang="en-US" sz="2600" b="1" dirty="0" smtClean="0"/>
              <a:t>-  </a:t>
            </a:r>
            <a:r>
              <a:rPr lang="ru-RU" sz="2600" b="1" dirty="0" smtClean="0"/>
              <a:t>2</a:t>
            </a:r>
            <a:endParaRPr lang="en-US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600" strike="sngStrike" dirty="0" err="1" smtClean="0"/>
              <a:t>VisualLangLab</a:t>
            </a:r>
            <a:r>
              <a:rPr lang="ru-RU" sz="2600" strike="sngStrike" dirty="0" smtClean="0"/>
              <a:t>	</a:t>
            </a:r>
            <a:r>
              <a:rPr lang="ru-RU" sz="2600" dirty="0" smtClean="0"/>
              <a:t>				</a:t>
            </a:r>
            <a:r>
              <a:rPr lang="en-US" sz="2600" b="1" dirty="0" smtClean="0"/>
              <a:t>-  </a:t>
            </a:r>
            <a:r>
              <a:rPr lang="ru-RU" sz="2600" b="1" dirty="0" smtClean="0"/>
              <a:t>2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2600" dirty="0" smtClean="0"/>
              <a:t>Прочее 						</a:t>
            </a:r>
            <a:r>
              <a:rPr lang="en-US" sz="2600" b="1" dirty="0" smtClean="0"/>
              <a:t>-</a:t>
            </a:r>
            <a:r>
              <a:rPr lang="ru-RU" sz="2600" b="1" dirty="0" smtClean="0"/>
              <a:t>  7</a:t>
            </a:r>
            <a:endParaRPr lang="ru-RU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/>
          <a:lstStyle/>
          <a:p>
            <a:r>
              <a:rPr lang="ru-RU" dirty="0" smtClean="0"/>
              <a:t>Лабораторная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0465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Первым контрольным заданием является составление грамматики нового языка. Необходимо до окончания контрольного срока (</a:t>
            </a:r>
            <a:r>
              <a:rPr lang="ru-RU" smtClean="0"/>
              <a:t>1 октября) </a:t>
            </a:r>
            <a:r>
              <a:rPr lang="ru-RU" dirty="0" smtClean="0"/>
              <a:t>прислать файл грамматики в формате КК. Кроме того, в текстовом поле требуется указать:</a:t>
            </a:r>
          </a:p>
          <a:p>
            <a:pPr lvl="1"/>
            <a:r>
              <a:rPr lang="ru-RU" dirty="0" err="1" smtClean="0"/>
              <a:t>компилятор-компиляторов</a:t>
            </a:r>
            <a:r>
              <a:rPr lang="ru-RU" dirty="0" smtClean="0"/>
              <a:t>, который будет использоваться</a:t>
            </a:r>
          </a:p>
          <a:p>
            <a:pPr lvl="1"/>
            <a:r>
              <a:rPr lang="ru-RU" dirty="0" smtClean="0"/>
              <a:t>выбрать вид проекта - компиляция в ассемблер или трансляция в промежуточный код существующей виртуальной машины(.</a:t>
            </a:r>
            <a:r>
              <a:rPr lang="ru-RU" dirty="0" err="1" smtClean="0"/>
              <a:t>Net</a:t>
            </a:r>
            <a:r>
              <a:rPr lang="ru-RU" dirty="0" smtClean="0"/>
              <a:t>, JVM, LLVM)</a:t>
            </a:r>
          </a:p>
          <a:p>
            <a:pPr lvl="1"/>
            <a:r>
              <a:rPr lang="ru-RU" dirty="0" smtClean="0"/>
              <a:t>указать </a:t>
            </a:r>
            <a:r>
              <a:rPr lang="ru-RU" dirty="0" err="1" smtClean="0"/>
              <a:t>backend</a:t>
            </a:r>
            <a:r>
              <a:rPr lang="ru-RU" dirty="0" smtClean="0"/>
              <a:t> и целевой язык(промежуточный в случае VM)</a:t>
            </a:r>
          </a:p>
          <a:p>
            <a:pPr lvl="1"/>
            <a:r>
              <a:rPr lang="ru-RU" dirty="0" smtClean="0"/>
              <a:t>ближайший аналог выбранного исходного языка для классификации</a:t>
            </a:r>
          </a:p>
          <a:p>
            <a:pPr>
              <a:buNone/>
            </a:pPr>
            <a:r>
              <a:rPr lang="ru-RU" dirty="0" smtClean="0"/>
              <a:t>Пример ответа: </a:t>
            </a:r>
            <a:r>
              <a:rPr lang="ru-RU" dirty="0" err="1" smtClean="0"/>
              <a:t>AntLR</a:t>
            </a:r>
            <a:r>
              <a:rPr lang="ru-RU" dirty="0" smtClean="0"/>
              <a:t>; транслятор в промежуточный код VM;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bytecode</a:t>
            </a:r>
            <a:r>
              <a:rPr lang="ru-RU" dirty="0" smtClean="0"/>
              <a:t>; pascal-подобный язык.</a:t>
            </a:r>
          </a:p>
          <a:p>
            <a:pPr>
              <a:buNone/>
            </a:pPr>
            <a:r>
              <a:rPr lang="ru-RU" dirty="0" smtClean="0"/>
              <a:t>Такой ответ означает, что будет прислана грамматика языка(в формате </a:t>
            </a:r>
            <a:r>
              <a:rPr lang="ru-RU" dirty="0" err="1" smtClean="0"/>
              <a:t>AntLR</a:t>
            </a:r>
            <a:r>
              <a:rPr lang="ru-RU" dirty="0" smtClean="0"/>
              <a:t>), похожего на </a:t>
            </a:r>
            <a:r>
              <a:rPr lang="ru-RU" dirty="0" err="1" smtClean="0"/>
              <a:t>pascal</a:t>
            </a:r>
            <a:r>
              <a:rPr lang="ru-RU" dirty="0" smtClean="0"/>
              <a:t>, который будет транслироваться в промежуточный код (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bytecode</a:t>
            </a:r>
            <a:r>
              <a:rPr lang="ru-RU" dirty="0" smtClean="0"/>
              <a:t>) и исполняться стандартной виртуальной машиной </a:t>
            </a:r>
            <a:r>
              <a:rPr lang="ru-RU" dirty="0" err="1" smtClean="0"/>
              <a:t>Java</a:t>
            </a:r>
            <a:r>
              <a:rPr lang="ru-RU" dirty="0" smtClean="0"/>
              <a:t>. При этом лексический и синтаксический анализ будет сделан с помощью КК </a:t>
            </a:r>
            <a:r>
              <a:rPr lang="ru-RU" dirty="0" err="1" smtClean="0"/>
              <a:t>AntLR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Грамматика должна содержать необходимый минимум конструкций языка. Используете комментарии для обозначения каждого из пунктов данного </a:t>
            </a:r>
            <a:r>
              <a:rPr lang="ru-RU" dirty="0" err="1" smtClean="0"/>
              <a:t>Checklist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Циклы </a:t>
            </a:r>
            <a:r>
              <a:rPr lang="ru-RU" dirty="0" err="1" smtClean="0"/>
              <a:t>for</a:t>
            </a:r>
            <a:r>
              <a:rPr lang="ru-RU" dirty="0" smtClean="0"/>
              <a:t> и/или </a:t>
            </a:r>
            <a:r>
              <a:rPr lang="ru-RU" dirty="0" err="1" smtClean="0"/>
              <a:t>while</a:t>
            </a:r>
            <a:endParaRPr lang="ru-RU" dirty="0" smtClean="0"/>
          </a:p>
          <a:p>
            <a:pPr lvl="1"/>
            <a:r>
              <a:rPr lang="ru-RU" dirty="0" smtClean="0"/>
              <a:t>Ветвления </a:t>
            </a:r>
            <a:r>
              <a:rPr lang="ru-RU" dirty="0" err="1" smtClean="0"/>
              <a:t>if-else</a:t>
            </a:r>
            <a:endParaRPr lang="ru-RU" dirty="0" smtClean="0"/>
          </a:p>
          <a:p>
            <a:pPr lvl="1"/>
            <a:r>
              <a:rPr lang="ru-RU" dirty="0" smtClean="0"/>
              <a:t>Функции с возвратом значения</a:t>
            </a:r>
          </a:p>
          <a:p>
            <a:pPr lvl="1"/>
            <a:r>
              <a:rPr lang="ru-RU" dirty="0" err="1" smtClean="0"/>
              <a:t>Вввод</a:t>
            </a:r>
            <a:r>
              <a:rPr lang="ru-RU" dirty="0" smtClean="0"/>
              <a:t> и вывод для консоли или файлов</a:t>
            </a:r>
          </a:p>
          <a:p>
            <a:pPr lvl="1"/>
            <a:r>
              <a:rPr lang="ru-RU" dirty="0" smtClean="0"/>
              <a:t>Поддержка типов данных: </a:t>
            </a:r>
            <a:r>
              <a:rPr lang="ru-RU" dirty="0" err="1" smtClean="0"/>
              <a:t>int</a:t>
            </a:r>
            <a:r>
              <a:rPr lang="ru-RU" dirty="0" smtClean="0"/>
              <a:t>, </a:t>
            </a:r>
            <a:r>
              <a:rPr lang="ru-RU" dirty="0" err="1" smtClean="0"/>
              <a:t>float</a:t>
            </a:r>
            <a:r>
              <a:rPr lang="ru-RU" dirty="0" smtClean="0"/>
              <a:t>, </a:t>
            </a:r>
            <a:r>
              <a:rPr lang="ru-RU" dirty="0" err="1" smtClean="0"/>
              <a:t>string</a:t>
            </a:r>
            <a:endParaRPr lang="ru-RU" dirty="0" smtClean="0"/>
          </a:p>
          <a:p>
            <a:pPr lvl="1"/>
            <a:r>
              <a:rPr lang="ru-RU" dirty="0" smtClean="0"/>
              <a:t>Поддержка массивов и ассоциированных массивов(</a:t>
            </a:r>
            <a:r>
              <a:rPr lang="ru-RU" dirty="0" err="1" smtClean="0"/>
              <a:t>hash-table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Арифметические и логические операции (+,-,/,*, </a:t>
            </a:r>
            <a:r>
              <a:rPr lang="ru-RU" dirty="0" err="1" smtClean="0"/>
              <a:t>and</a:t>
            </a:r>
            <a:r>
              <a:rPr lang="ru-RU" dirty="0" smtClean="0"/>
              <a:t>, </a:t>
            </a:r>
            <a:r>
              <a:rPr lang="ru-RU" dirty="0" err="1" smtClean="0"/>
              <a:t>or</a:t>
            </a:r>
            <a:r>
              <a:rPr lang="ru-RU" dirty="0" smtClean="0"/>
              <a:t>, </a:t>
            </a:r>
            <a:r>
              <a:rPr lang="ru-RU" dirty="0" err="1" smtClean="0"/>
              <a:t>not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Обратите внимание, в дальнейшем изменение целевого языка или компилятора/</a:t>
            </a:r>
            <a:r>
              <a:rPr lang="ru-RU" dirty="0" err="1" smtClean="0"/>
              <a:t>компилятора</a:t>
            </a:r>
            <a:r>
              <a:rPr lang="ru-RU" dirty="0" smtClean="0"/>
              <a:t> не желательно и должно быть мотивировано. Отнеситесь внимательно к выбору, т.к. дальнейшие задания будут зависеть от него.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620</Words>
  <Application>Microsoft Office PowerPoint</Application>
  <PresentationFormat>On-screen Show (4:3)</PresentationFormat>
  <Paragraphs>127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Языки программирования</vt:lpstr>
      <vt:lpstr>Принцип расчета итоговой оценки</vt:lpstr>
      <vt:lpstr>Лекционный курс </vt:lpstr>
      <vt:lpstr>Практическое задание</vt:lpstr>
      <vt:lpstr>Контрольные сроки сдачи</vt:lpstr>
      <vt:lpstr>Ограничения по заданию</vt:lpstr>
      <vt:lpstr>Выбор Back-end</vt:lpstr>
      <vt:lpstr>Выбор компилятора компилятора</vt:lpstr>
      <vt:lpstr>Лабораторная 1</vt:lpstr>
      <vt:lpstr>Лабораторные 2-3</vt:lpstr>
      <vt:lpstr>Лабораторная 4</vt:lpstr>
      <vt:lpstr>Задание по оптимизации: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</dc:title>
  <dc:creator>Овсянников</dc:creator>
  <cp:lastModifiedBy>Ovsyannikov</cp:lastModifiedBy>
  <cp:revision>55</cp:revision>
  <dcterms:created xsi:type="dcterms:W3CDTF">2011-09-07T06:46:29Z</dcterms:created>
  <dcterms:modified xsi:type="dcterms:W3CDTF">2015-11-26T11:58:21Z</dcterms:modified>
</cp:coreProperties>
</file>