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05"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809453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17621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988081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36194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60555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4"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590412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4"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1690149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3561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405027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370411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718633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83419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79548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3"/>
          <p:cNvSpPr>
            <a:spLocks noGrp="1"/>
          </p:cNvSpPr>
          <p:nvPr>
            <p:ph type="ftr" sz="quarter" idx="11"/>
          </p:nvPr>
        </p:nvSpPr>
        <p:spPr/>
        <p:txBody>
          <a:bodyPr/>
          <a:lstStyle/>
          <a:p>
            <a:endParaRPr lang="en-US" sz="1000" dirty="0"/>
          </a:p>
        </p:txBody>
      </p:sp>
      <p:sp>
        <p:nvSpPr>
          <p:cNvPr id="6" name="Slide Number Placeholder 4"/>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114407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2"/>
          <p:cNvSpPr>
            <a:spLocks noGrp="1"/>
          </p:cNvSpPr>
          <p:nvPr>
            <p:ph type="ftr" sz="quarter" idx="11"/>
          </p:nvPr>
        </p:nvSpPr>
        <p:spPr/>
        <p:txBody>
          <a:bodyPr/>
          <a:lstStyle/>
          <a:p>
            <a:endParaRPr lang="en-US" sz="1000" dirty="0"/>
          </a:p>
        </p:txBody>
      </p:sp>
      <p:sp>
        <p:nvSpPr>
          <p:cNvPr id="6" name="Slide Number Placeholder 3"/>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1899846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5"/>
          <p:cNvSpPr>
            <a:spLocks noGrp="1"/>
          </p:cNvSpPr>
          <p:nvPr>
            <p:ph type="ftr" sz="quarter" idx="11"/>
          </p:nvPr>
        </p:nvSpPr>
        <p:spPr/>
        <p:txBody>
          <a:bodyPr/>
          <a:lstStyle/>
          <a:p>
            <a:endParaRPr lang="en-US" sz="1000" dirty="0"/>
          </a:p>
        </p:txBody>
      </p:sp>
      <p:sp>
        <p:nvSpPr>
          <p:cNvPr id="6" name="Slide Number Placeholder 6"/>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831433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80734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fld id="{7CF0BCE0-945C-4FDF-95A1-2149B1FF5B83}" type="datetimeFigureOut">
              <a:rPr lang="en-US" smtClean="0"/>
              <a:pPr algn="r"/>
              <a:t>1/25/2024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sz="100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572383023"/>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5329B5-6112-4BB7-EB9D-9A289CF9CD0C}"/>
              </a:ext>
            </a:extLst>
          </p:cNvPr>
          <p:cNvSpPr>
            <a:spLocks noGrp="1"/>
          </p:cNvSpPr>
          <p:nvPr>
            <p:ph type="ctrTitle"/>
          </p:nvPr>
        </p:nvSpPr>
        <p:spPr>
          <a:xfrm>
            <a:off x="540000" y="540000"/>
            <a:ext cx="6022725" cy="4259814"/>
          </a:xfrm>
        </p:spPr>
        <p:txBody>
          <a:bodyPr>
            <a:normAutofit/>
          </a:bodyPr>
          <a:lstStyle/>
          <a:p>
            <a:r>
              <a:rPr lang="es-BO" sz="5500" dirty="0"/>
              <a:t>Cajero </a:t>
            </a:r>
            <a:r>
              <a:rPr lang="es-BO" sz="5500" dirty="0" err="1"/>
              <a:t>Autom</a:t>
            </a:r>
            <a:r>
              <a:rPr lang="en-US" sz="5500" dirty="0" err="1"/>
              <a:t>ático</a:t>
            </a:r>
            <a:r>
              <a:rPr lang="en-US" sz="5500" dirty="0"/>
              <a:t> </a:t>
            </a:r>
            <a:r>
              <a:rPr lang="en-US" sz="5500" dirty="0" err="1"/>
              <a:t>Multimoneda</a:t>
            </a:r>
            <a:endParaRPr lang="es-BO" sz="5500" dirty="0"/>
          </a:p>
        </p:txBody>
      </p:sp>
      <p:sp>
        <p:nvSpPr>
          <p:cNvPr id="3" name="Subtítulo 2">
            <a:extLst>
              <a:ext uri="{FF2B5EF4-FFF2-40B4-BE49-F238E27FC236}">
                <a16:creationId xmlns:a16="http://schemas.microsoft.com/office/drawing/2014/main" id="{99C63E32-1A67-4CE8-3CCA-C61F3B9360B6}"/>
              </a:ext>
            </a:extLst>
          </p:cNvPr>
          <p:cNvSpPr>
            <a:spLocks noGrp="1"/>
          </p:cNvSpPr>
          <p:nvPr>
            <p:ph type="subTitle" idx="1"/>
          </p:nvPr>
        </p:nvSpPr>
        <p:spPr>
          <a:xfrm>
            <a:off x="540000" y="4988476"/>
            <a:ext cx="5165475" cy="1320249"/>
          </a:xfrm>
        </p:spPr>
        <p:txBody>
          <a:bodyPr>
            <a:normAutofit/>
          </a:bodyPr>
          <a:lstStyle/>
          <a:p>
            <a:r>
              <a:rPr lang="es-BO" dirty="0"/>
              <a:t>Propuesta de arquitectura</a:t>
            </a:r>
          </a:p>
        </p:txBody>
      </p:sp>
      <p:pic>
        <p:nvPicPr>
          <p:cNvPr id="4" name="Picture 3">
            <a:extLst>
              <a:ext uri="{FF2B5EF4-FFF2-40B4-BE49-F238E27FC236}">
                <a16:creationId xmlns:a16="http://schemas.microsoft.com/office/drawing/2014/main" id="{D214762C-BF09-D870-4557-5E48390FE670}"/>
              </a:ext>
            </a:extLst>
          </p:cNvPr>
          <p:cNvPicPr>
            <a:picLocks noChangeAspect="1"/>
          </p:cNvPicPr>
          <p:nvPr/>
        </p:nvPicPr>
        <p:blipFill rotWithShape="1">
          <a:blip r:embed="rId2">
            <a:extLst>
              <a:ext uri="{28A0092B-C50C-407E-A947-70E740481C1C}">
                <a14:useLocalDpi xmlns:a14="http://schemas.microsoft.com/office/drawing/2010/main" val="0"/>
              </a:ext>
            </a:extLst>
          </a:blip>
          <a:srcRect r="12499" b="-1"/>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26210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BO"/>
          </a:p>
        </p:txBody>
      </p:sp>
      <p:pic>
        <p:nvPicPr>
          <p:cNvPr id="32"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
        <p:nvSpPr>
          <p:cNvPr id="2" name="Título 1">
            <a:extLst>
              <a:ext uri="{FF2B5EF4-FFF2-40B4-BE49-F238E27FC236}">
                <a16:creationId xmlns:a16="http://schemas.microsoft.com/office/drawing/2014/main" id="{5AB5AC43-D480-B52F-F299-3402C4348937}"/>
              </a:ext>
            </a:extLst>
          </p:cNvPr>
          <p:cNvSpPr>
            <a:spLocks noGrp="1"/>
          </p:cNvSpPr>
          <p:nvPr>
            <p:ph type="title"/>
          </p:nvPr>
        </p:nvSpPr>
        <p:spPr>
          <a:xfrm>
            <a:off x="647701" y="1454964"/>
            <a:ext cx="3339281" cy="3308840"/>
          </a:xfrm>
        </p:spPr>
        <p:txBody>
          <a:bodyPr vert="horz" lIns="91440" tIns="45720" rIns="91440" bIns="45720" rtlCol="0" anchor="b">
            <a:normAutofit/>
          </a:bodyPr>
          <a:lstStyle/>
          <a:p>
            <a:r>
              <a:rPr lang="en-US" sz="6000"/>
              <a:t>Vista Física</a:t>
            </a:r>
          </a:p>
        </p:txBody>
      </p:sp>
      <p:pic>
        <p:nvPicPr>
          <p:cNvPr id="4" name="Marcador de contenido 3">
            <a:extLst>
              <a:ext uri="{FF2B5EF4-FFF2-40B4-BE49-F238E27FC236}">
                <a16:creationId xmlns:a16="http://schemas.microsoft.com/office/drawing/2014/main" id="{DA0A210E-67B3-FC5F-DF32-7ADD4FA8B408}"/>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l="151" t="1" r="-742" b="1"/>
          <a:stretch/>
        </p:blipFill>
        <p:spPr>
          <a:xfrm>
            <a:off x="2978566" y="630758"/>
            <a:ext cx="9213434" cy="5793191"/>
          </a:xfrm>
          <a:prstGeom prst="rect">
            <a:avLst/>
          </a:prstGeom>
        </p:spPr>
      </p:pic>
      <p:sp>
        <p:nvSpPr>
          <p:cNvPr id="35" name="Rectangle 20">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Tree>
    <p:extLst>
      <p:ext uri="{BB962C8B-B14F-4D97-AF65-F5344CB8AC3E}">
        <p14:creationId xmlns:p14="http://schemas.microsoft.com/office/powerpoint/2010/main" val="228208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BO"/>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
        <p:nvSpPr>
          <p:cNvPr id="2" name="Título 1">
            <a:extLst>
              <a:ext uri="{FF2B5EF4-FFF2-40B4-BE49-F238E27FC236}">
                <a16:creationId xmlns:a16="http://schemas.microsoft.com/office/drawing/2014/main" id="{73B0808C-1FAD-751B-2122-2CBBA63430D3}"/>
              </a:ext>
            </a:extLst>
          </p:cNvPr>
          <p:cNvSpPr>
            <a:spLocks noGrp="1"/>
          </p:cNvSpPr>
          <p:nvPr>
            <p:ph type="title"/>
          </p:nvPr>
        </p:nvSpPr>
        <p:spPr>
          <a:xfrm>
            <a:off x="647701" y="1454964"/>
            <a:ext cx="3339281" cy="3308840"/>
          </a:xfrm>
        </p:spPr>
        <p:txBody>
          <a:bodyPr vert="horz" lIns="91440" tIns="45720" rIns="91440" bIns="45720" rtlCol="0" anchor="b">
            <a:normAutofit/>
          </a:bodyPr>
          <a:lstStyle/>
          <a:p>
            <a:r>
              <a:rPr lang="en-US" sz="6000"/>
              <a:t>Vista de Casos de Uso</a:t>
            </a:r>
          </a:p>
        </p:txBody>
      </p:sp>
      <p:pic>
        <p:nvPicPr>
          <p:cNvPr id="4" name="Marcador de contenido 3" descr="Diagrama&#10;&#10;Descripción generada automáticamente">
            <a:extLst>
              <a:ext uri="{FF2B5EF4-FFF2-40B4-BE49-F238E27FC236}">
                <a16:creationId xmlns:a16="http://schemas.microsoft.com/office/drawing/2014/main" id="{E251394A-FC04-A613-444E-283B0699EF3A}"/>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t="2054" r="-2" b="1464"/>
          <a:stretch/>
        </p:blipFill>
        <p:spPr>
          <a:xfrm>
            <a:off x="5703069" y="0"/>
            <a:ext cx="6488931" cy="6936972"/>
          </a:xfrm>
          <a:prstGeom prst="rect">
            <a:avLst/>
          </a:prstGeom>
        </p:spPr>
      </p:pic>
      <p:sp>
        <p:nvSpPr>
          <p:cNvPr id="21" name="Rectangle 20">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Tree>
    <p:extLst>
      <p:ext uri="{BB962C8B-B14F-4D97-AF65-F5344CB8AC3E}">
        <p14:creationId xmlns:p14="http://schemas.microsoft.com/office/powerpoint/2010/main" val="3863678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0D13AA-7F37-C349-8ED9-9E5A410F0BA5}"/>
              </a:ext>
            </a:extLst>
          </p:cNvPr>
          <p:cNvSpPr>
            <a:spLocks noGrp="1"/>
          </p:cNvSpPr>
          <p:nvPr>
            <p:ph type="title"/>
          </p:nvPr>
        </p:nvSpPr>
        <p:spPr/>
        <p:txBody>
          <a:bodyPr/>
          <a:lstStyle/>
          <a:p>
            <a:r>
              <a:rPr lang="en-US" dirty="0" err="1"/>
              <a:t>Contenido</a:t>
            </a:r>
            <a:endParaRPr lang="es-BO" dirty="0"/>
          </a:p>
        </p:txBody>
      </p:sp>
      <p:sp>
        <p:nvSpPr>
          <p:cNvPr id="6" name="Marcador de contenido 5">
            <a:extLst>
              <a:ext uri="{FF2B5EF4-FFF2-40B4-BE49-F238E27FC236}">
                <a16:creationId xmlns:a16="http://schemas.microsoft.com/office/drawing/2014/main" id="{9B19384A-FCA7-E3F7-95B2-DAD642FF6FD7}"/>
              </a:ext>
            </a:extLst>
          </p:cNvPr>
          <p:cNvSpPr>
            <a:spLocks noGrp="1"/>
          </p:cNvSpPr>
          <p:nvPr>
            <p:ph idx="1"/>
          </p:nvPr>
        </p:nvSpPr>
        <p:spPr/>
        <p:txBody>
          <a:bodyPr>
            <a:normAutofit fontScale="92500" lnSpcReduction="20000"/>
          </a:bodyPr>
          <a:lstStyle/>
          <a:p>
            <a:r>
              <a:rPr lang="es-ES" sz="2800" dirty="0"/>
              <a:t>1. Introducción</a:t>
            </a:r>
          </a:p>
          <a:p>
            <a:r>
              <a:rPr lang="es-ES" sz="2800" dirty="0"/>
              <a:t>2. Decisiones de Arquitectura</a:t>
            </a:r>
          </a:p>
          <a:p>
            <a:r>
              <a:rPr lang="es-ES" sz="2800" dirty="0"/>
              <a:t>3. Atributos de Calidad</a:t>
            </a:r>
          </a:p>
          <a:p>
            <a:r>
              <a:rPr lang="es-ES" sz="2800" dirty="0"/>
              <a:t>4. Escenarios</a:t>
            </a:r>
          </a:p>
          <a:p>
            <a:r>
              <a:rPr lang="es-ES" sz="2800" dirty="0"/>
              <a:t>5. Vista Lógica</a:t>
            </a:r>
          </a:p>
          <a:p>
            <a:r>
              <a:rPr lang="es-ES" sz="2800" dirty="0"/>
              <a:t>6. Vista de desarrollo</a:t>
            </a:r>
          </a:p>
          <a:p>
            <a:r>
              <a:rPr lang="es-ES" sz="2800" dirty="0"/>
              <a:t>7. Vista de proceso</a:t>
            </a:r>
          </a:p>
          <a:p>
            <a:r>
              <a:rPr lang="es-ES" sz="2800" dirty="0"/>
              <a:t>8. Vista física</a:t>
            </a:r>
          </a:p>
          <a:p>
            <a:r>
              <a:rPr lang="es-ES" sz="2800" dirty="0"/>
              <a:t>9. Vista de casos de uso</a:t>
            </a:r>
            <a:endParaRPr lang="es-BO" sz="2800" dirty="0"/>
          </a:p>
        </p:txBody>
      </p:sp>
    </p:spTree>
    <p:extLst>
      <p:ext uri="{BB962C8B-B14F-4D97-AF65-F5344CB8AC3E}">
        <p14:creationId xmlns:p14="http://schemas.microsoft.com/office/powerpoint/2010/main" val="414393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624D2B-33FF-84E1-2009-C42CC43D2BB7}"/>
              </a:ext>
            </a:extLst>
          </p:cNvPr>
          <p:cNvSpPr>
            <a:spLocks noGrp="1"/>
          </p:cNvSpPr>
          <p:nvPr>
            <p:ph type="title"/>
          </p:nvPr>
        </p:nvSpPr>
        <p:spPr/>
        <p:txBody>
          <a:bodyPr/>
          <a:lstStyle/>
          <a:p>
            <a:r>
              <a:rPr lang="en-US" dirty="0" err="1"/>
              <a:t>Introducción</a:t>
            </a:r>
            <a:endParaRPr lang="es-BO" dirty="0"/>
          </a:p>
        </p:txBody>
      </p:sp>
      <p:sp>
        <p:nvSpPr>
          <p:cNvPr id="3" name="Marcador de contenido 2">
            <a:extLst>
              <a:ext uri="{FF2B5EF4-FFF2-40B4-BE49-F238E27FC236}">
                <a16:creationId xmlns:a16="http://schemas.microsoft.com/office/drawing/2014/main" id="{B2AE342D-1D48-8BDA-2B16-72350C4F0097}"/>
              </a:ext>
            </a:extLst>
          </p:cNvPr>
          <p:cNvSpPr>
            <a:spLocks noGrp="1"/>
          </p:cNvSpPr>
          <p:nvPr>
            <p:ph idx="1"/>
          </p:nvPr>
        </p:nvSpPr>
        <p:spPr/>
        <p:txBody>
          <a:bodyPr>
            <a:normAutofit/>
          </a:bodyPr>
          <a:lstStyle/>
          <a:p>
            <a:r>
              <a:rPr lang="es-BO" kern="100" dirty="0">
                <a:effectLst/>
                <a:latin typeface="Calibri" panose="020F0502020204030204" pitchFamily="34" charset="0"/>
                <a:ea typeface="Calibri" panose="020F0502020204030204" pitchFamily="34" charset="0"/>
                <a:cs typeface="Times New Roman" panose="02020603050405020304" pitchFamily="18" charset="0"/>
              </a:rPr>
              <a:t>El objetivo principal del sistema de cajero automático </a:t>
            </a:r>
            <a:r>
              <a:rPr lang="es-BO" kern="100" dirty="0" err="1">
                <a:effectLst/>
                <a:latin typeface="Calibri" panose="020F0502020204030204" pitchFamily="34" charset="0"/>
                <a:ea typeface="Calibri" panose="020F0502020204030204" pitchFamily="34" charset="0"/>
                <a:cs typeface="Times New Roman" panose="02020603050405020304" pitchFamily="18" charset="0"/>
              </a:rPr>
              <a:t>multimoneda</a:t>
            </a:r>
            <a:r>
              <a:rPr lang="es-BO" kern="100" dirty="0">
                <a:effectLst/>
                <a:latin typeface="Calibri" panose="020F0502020204030204" pitchFamily="34" charset="0"/>
                <a:ea typeface="Calibri" panose="020F0502020204030204" pitchFamily="34" charset="0"/>
                <a:cs typeface="Times New Roman" panose="02020603050405020304" pitchFamily="18" charset="0"/>
              </a:rPr>
              <a:t> es proporcionar a los usuarios una experiencia financiera eficiente y segura, permitiéndoles gestionar sus cuentas y realizar transacciones en dos monedas diferentes. La implementación a través de microservicios en AWS busca lograr una arquitectura modular, escalable y altamente disponible, asegurando la confiabilidad y el rendimiento del sistema.</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BO" dirty="0">
                <a:effectLst/>
                <a:latin typeface="Calibri" panose="020F0502020204030204" pitchFamily="34" charset="0"/>
                <a:ea typeface="Calibri" panose="020F0502020204030204" pitchFamily="34" charset="0"/>
                <a:cs typeface="Times New Roman" panose="02020603050405020304" pitchFamily="18" charset="0"/>
              </a:rPr>
              <a:t>El sistema se concibe como una solución integral para usuarios que desean realizar transacciones en dos monedas diferentes, proporcionando una interfaz de usuario intuitiva y funcionalidades que abarcan desde la consulta de cuentas hasta la realización de operaciones de cambio de divisas. La implementación en AWS se selecciona para aprovechar los servicios en la nube que facilitan la escalabilidad, la redundancia y la eficiencia operativa</a:t>
            </a:r>
            <a:endParaRPr lang="es-BO" sz="2400" dirty="0"/>
          </a:p>
        </p:txBody>
      </p:sp>
    </p:spTree>
    <p:extLst>
      <p:ext uri="{BB962C8B-B14F-4D97-AF65-F5344CB8AC3E}">
        <p14:creationId xmlns:p14="http://schemas.microsoft.com/office/powerpoint/2010/main" val="3589125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BO"/>
          </a:p>
        </p:txBody>
      </p:sp>
      <p:sp>
        <p:nvSpPr>
          <p:cNvPr id="2" name="Título 1">
            <a:extLst>
              <a:ext uri="{FF2B5EF4-FFF2-40B4-BE49-F238E27FC236}">
                <a16:creationId xmlns:a16="http://schemas.microsoft.com/office/drawing/2014/main" id="{6F41F1B5-B21F-6C2A-A9EA-9577261C0FDC}"/>
              </a:ext>
            </a:extLst>
          </p:cNvPr>
          <p:cNvSpPr>
            <a:spLocks noGrp="1"/>
          </p:cNvSpPr>
          <p:nvPr>
            <p:ph type="title"/>
          </p:nvPr>
        </p:nvSpPr>
        <p:spPr>
          <a:xfrm>
            <a:off x="1103312" y="452718"/>
            <a:ext cx="8947522" cy="1400530"/>
          </a:xfrm>
        </p:spPr>
        <p:txBody>
          <a:bodyPr anchor="ctr">
            <a:normAutofit/>
          </a:bodyPr>
          <a:lstStyle/>
          <a:p>
            <a:r>
              <a:rPr lang="es-BO">
                <a:solidFill>
                  <a:srgbClr val="FFFFFF"/>
                </a:solidFill>
              </a:rPr>
              <a:t>Decisiones de Arquitectura</a:t>
            </a:r>
          </a:p>
        </p:txBody>
      </p:sp>
      <p:sp>
        <p:nvSpPr>
          <p:cNvPr id="3" name="Marcador de contenido 2">
            <a:extLst>
              <a:ext uri="{FF2B5EF4-FFF2-40B4-BE49-F238E27FC236}">
                <a16:creationId xmlns:a16="http://schemas.microsoft.com/office/drawing/2014/main" id="{0B57A791-ECB1-5C18-54D7-00AB3A3267D0}"/>
              </a:ext>
            </a:extLst>
          </p:cNvPr>
          <p:cNvSpPr>
            <a:spLocks noGrp="1"/>
          </p:cNvSpPr>
          <p:nvPr>
            <p:ph idx="1"/>
          </p:nvPr>
        </p:nvSpPr>
        <p:spPr>
          <a:xfrm>
            <a:off x="129209" y="2452349"/>
            <a:ext cx="11628781" cy="4326138"/>
          </a:xfrm>
        </p:spPr>
        <p:txBody>
          <a:bodyPr>
            <a:normAutofit fontScale="85000" lnSpcReduction="10000"/>
          </a:bodyPr>
          <a:lstStyle/>
          <a:p>
            <a:pPr>
              <a:lnSpc>
                <a:spcPct val="90000"/>
              </a:lnSpc>
            </a:pPr>
            <a:r>
              <a:rPr lang="es-ES" sz="1800" b="1" dirty="0"/>
              <a:t>Arquitectura de Microservicios: </a:t>
            </a:r>
            <a:r>
              <a:rPr lang="es-ES" sz="1800" dirty="0"/>
              <a:t>Para modularizar el sistema en unidades independientes</a:t>
            </a:r>
          </a:p>
          <a:p>
            <a:pPr>
              <a:lnSpc>
                <a:spcPct val="90000"/>
              </a:lnSpc>
            </a:pPr>
            <a:r>
              <a:rPr lang="es-ES" sz="1800" b="1" dirty="0"/>
              <a:t>Gestión de Cuentas:</a:t>
            </a:r>
            <a:r>
              <a:rPr lang="es-ES" sz="1800" dirty="0"/>
              <a:t> Un microservicio de consulta</a:t>
            </a:r>
          </a:p>
          <a:p>
            <a:pPr>
              <a:lnSpc>
                <a:spcPct val="90000"/>
              </a:lnSpc>
            </a:pPr>
            <a:r>
              <a:rPr lang="es-ES" sz="1800" b="1" dirty="0"/>
              <a:t>Gestión de Transacciones: </a:t>
            </a:r>
            <a:r>
              <a:rPr lang="es-ES" sz="1800" dirty="0"/>
              <a:t>Un microservicio transaccional apoyado en </a:t>
            </a:r>
            <a:r>
              <a:rPr lang="es-ES" sz="1800" dirty="0" err="1"/>
              <a:t>DynamoDB</a:t>
            </a:r>
            <a:endParaRPr lang="es-ES" sz="1800" dirty="0"/>
          </a:p>
          <a:p>
            <a:pPr>
              <a:lnSpc>
                <a:spcPct val="90000"/>
              </a:lnSpc>
            </a:pPr>
            <a:r>
              <a:rPr lang="es-ES" sz="1800" b="1" dirty="0"/>
              <a:t>Gestión de Tasa de Cambio: </a:t>
            </a:r>
            <a:r>
              <a:rPr lang="es-ES" sz="1800" dirty="0"/>
              <a:t>Un microservicio para almacenar y actualizar tasas</a:t>
            </a:r>
          </a:p>
          <a:p>
            <a:pPr>
              <a:lnSpc>
                <a:spcPct val="90000"/>
              </a:lnSpc>
            </a:pPr>
            <a:r>
              <a:rPr lang="es-ES" sz="1800" b="1" dirty="0"/>
              <a:t>Microservicios adicionales: </a:t>
            </a:r>
            <a:r>
              <a:rPr lang="es-ES" sz="1800" dirty="0"/>
              <a:t>Autenticación, notificación, administración </a:t>
            </a:r>
          </a:p>
          <a:p>
            <a:pPr>
              <a:lnSpc>
                <a:spcPct val="90000"/>
              </a:lnSpc>
            </a:pPr>
            <a:r>
              <a:rPr lang="es-ES" sz="1800" b="1" dirty="0"/>
              <a:t>Comunicación entre Microservicios: </a:t>
            </a:r>
            <a:r>
              <a:rPr lang="es-ES" sz="1800" dirty="0"/>
              <a:t>A través de Amazon API Gateway como punto único de entrada</a:t>
            </a:r>
          </a:p>
          <a:p>
            <a:pPr>
              <a:lnSpc>
                <a:spcPct val="90000"/>
              </a:lnSpc>
            </a:pPr>
            <a:r>
              <a:rPr lang="es-ES" sz="1800" b="1" dirty="0"/>
              <a:t>Registro de microservicios: </a:t>
            </a:r>
            <a:r>
              <a:rPr lang="es-ES" sz="1800" dirty="0"/>
              <a:t>Patrón de descubrimiento EUREKA</a:t>
            </a:r>
          </a:p>
          <a:p>
            <a:pPr>
              <a:lnSpc>
                <a:spcPct val="90000"/>
              </a:lnSpc>
            </a:pPr>
            <a:r>
              <a:rPr lang="es-ES" sz="1800" b="1" dirty="0"/>
              <a:t>Almacenamiento de Datos: </a:t>
            </a:r>
            <a:r>
              <a:rPr lang="es-ES" sz="1800" dirty="0"/>
              <a:t>Amazon RDS para datos relacionales y Amazon </a:t>
            </a:r>
            <a:r>
              <a:rPr lang="es-ES" sz="1800" dirty="0" err="1"/>
              <a:t>Dynamo</a:t>
            </a:r>
            <a:r>
              <a:rPr lang="es-ES" sz="1800" dirty="0"/>
              <a:t> DB para datos NoSQL</a:t>
            </a:r>
          </a:p>
          <a:p>
            <a:pPr>
              <a:lnSpc>
                <a:spcPct val="90000"/>
              </a:lnSpc>
            </a:pPr>
            <a:r>
              <a:rPr lang="es-ES" sz="1800" b="1" dirty="0"/>
              <a:t>Seguridad: </a:t>
            </a:r>
            <a:r>
              <a:rPr lang="es-ES" sz="1800" dirty="0"/>
              <a:t>Gestionada mediante Amazon IAM</a:t>
            </a:r>
          </a:p>
          <a:p>
            <a:pPr>
              <a:lnSpc>
                <a:spcPct val="90000"/>
              </a:lnSpc>
            </a:pPr>
            <a:r>
              <a:rPr lang="es-ES" sz="1800" b="1" dirty="0"/>
              <a:t>Manejo de Transacciones: </a:t>
            </a:r>
            <a:r>
              <a:rPr lang="es-ES" sz="1800" dirty="0"/>
              <a:t>Control de concurrencia para garantizar consistencia</a:t>
            </a:r>
          </a:p>
          <a:p>
            <a:pPr>
              <a:lnSpc>
                <a:spcPct val="90000"/>
              </a:lnSpc>
            </a:pPr>
            <a:r>
              <a:rPr lang="es-ES" sz="1800" b="1" dirty="0"/>
              <a:t>Escalabilidad: </a:t>
            </a:r>
            <a:r>
              <a:rPr lang="es-ES" sz="1800" dirty="0"/>
              <a:t>Aprovechas capacidades de </a:t>
            </a:r>
            <a:r>
              <a:rPr lang="es-ES" sz="1800" dirty="0" err="1"/>
              <a:t>autoscaling</a:t>
            </a:r>
            <a:r>
              <a:rPr lang="es-ES" sz="1800" dirty="0"/>
              <a:t> de Amazon AWS</a:t>
            </a:r>
          </a:p>
          <a:p>
            <a:pPr>
              <a:lnSpc>
                <a:spcPct val="90000"/>
              </a:lnSpc>
            </a:pPr>
            <a:r>
              <a:rPr lang="es-ES" sz="1800" b="1" dirty="0"/>
              <a:t>Manejo de Errores y Resiliencia: </a:t>
            </a:r>
            <a:r>
              <a:rPr lang="es-ES" sz="1800" dirty="0" err="1"/>
              <a:t>Retry</a:t>
            </a:r>
            <a:r>
              <a:rPr lang="es-ES" sz="1800" dirty="0"/>
              <a:t> y recuperación ante fallas apoyado en alarmas de Amazon </a:t>
            </a:r>
            <a:r>
              <a:rPr lang="es-ES" sz="1800" dirty="0" err="1"/>
              <a:t>CloudWatch</a:t>
            </a:r>
            <a:endParaRPr lang="es-ES" sz="1800" dirty="0"/>
          </a:p>
          <a:p>
            <a:pPr>
              <a:lnSpc>
                <a:spcPct val="90000"/>
              </a:lnSpc>
            </a:pPr>
            <a:r>
              <a:rPr lang="es-ES" sz="1800" b="1" dirty="0"/>
              <a:t>Interfaz de Usuario: </a:t>
            </a:r>
            <a:r>
              <a:rPr lang="es-ES" sz="1800" dirty="0"/>
              <a:t>Aplicación WEB intuitiva y accesible</a:t>
            </a:r>
          </a:p>
          <a:p>
            <a:pPr>
              <a:lnSpc>
                <a:spcPct val="90000"/>
              </a:lnSpc>
            </a:pPr>
            <a:r>
              <a:rPr lang="es-ES" sz="1800" b="1" dirty="0"/>
              <a:t>Cumplimiento Normativo: </a:t>
            </a:r>
            <a:r>
              <a:rPr lang="es-ES" sz="1800" dirty="0"/>
              <a:t>Garantizar el cumplimiento y facilitar auditorias</a:t>
            </a:r>
          </a:p>
        </p:txBody>
      </p:sp>
    </p:spTree>
    <p:extLst>
      <p:ext uri="{BB962C8B-B14F-4D97-AF65-F5344CB8AC3E}">
        <p14:creationId xmlns:p14="http://schemas.microsoft.com/office/powerpoint/2010/main" val="182202706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22FCFA5-9781-0063-67AF-6EE77C8F08D9}"/>
              </a:ext>
            </a:extLst>
          </p:cNvPr>
          <p:cNvSpPr>
            <a:spLocks noGrp="1"/>
          </p:cNvSpPr>
          <p:nvPr>
            <p:ph type="title"/>
          </p:nvPr>
        </p:nvSpPr>
        <p:spPr>
          <a:xfrm>
            <a:off x="648930" y="629267"/>
            <a:ext cx="9252154" cy="1016654"/>
          </a:xfrm>
        </p:spPr>
        <p:txBody>
          <a:bodyPr>
            <a:normAutofit/>
          </a:bodyPr>
          <a:lstStyle/>
          <a:p>
            <a:r>
              <a:rPr lang="en-US">
                <a:solidFill>
                  <a:srgbClr val="EBEBEB"/>
                </a:solidFill>
              </a:rPr>
              <a:t>Atributos de Calidad</a:t>
            </a:r>
            <a:endParaRPr lang="es-BO">
              <a:solidFill>
                <a:srgbClr val="EBEBEB"/>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s-BO"/>
          </a:p>
        </p:txBody>
      </p:sp>
      <p:graphicFrame>
        <p:nvGraphicFramePr>
          <p:cNvPr id="4" name="Marcador de contenido 3">
            <a:extLst>
              <a:ext uri="{FF2B5EF4-FFF2-40B4-BE49-F238E27FC236}">
                <a16:creationId xmlns:a16="http://schemas.microsoft.com/office/drawing/2014/main" id="{C69CA22C-8B42-B412-F013-5FB003BDB1EF}"/>
              </a:ext>
            </a:extLst>
          </p:cNvPr>
          <p:cNvGraphicFramePr>
            <a:graphicFrameLocks noGrp="1"/>
          </p:cNvGraphicFramePr>
          <p:nvPr>
            <p:ph idx="1"/>
            <p:extLst>
              <p:ext uri="{D42A27DB-BD31-4B8C-83A1-F6EECF244321}">
                <p14:modId xmlns:p14="http://schemas.microsoft.com/office/powerpoint/2010/main" val="1131555468"/>
              </p:ext>
            </p:extLst>
          </p:nvPr>
        </p:nvGraphicFramePr>
        <p:xfrm>
          <a:off x="407503" y="2402307"/>
          <a:ext cx="11469757" cy="4408361"/>
        </p:xfrm>
        <a:graphic>
          <a:graphicData uri="http://schemas.openxmlformats.org/drawingml/2006/table">
            <a:tbl>
              <a:tblPr>
                <a:tableStyleId>{5C22544A-7EE6-4342-B048-85BDC9FD1C3A}</a:tableStyleId>
              </a:tblPr>
              <a:tblGrid>
                <a:gridCol w="2204913">
                  <a:extLst>
                    <a:ext uri="{9D8B030D-6E8A-4147-A177-3AD203B41FA5}">
                      <a16:colId xmlns:a16="http://schemas.microsoft.com/office/drawing/2014/main" val="2817989238"/>
                    </a:ext>
                  </a:extLst>
                </a:gridCol>
                <a:gridCol w="4632422">
                  <a:extLst>
                    <a:ext uri="{9D8B030D-6E8A-4147-A177-3AD203B41FA5}">
                      <a16:colId xmlns:a16="http://schemas.microsoft.com/office/drawing/2014/main" val="472068638"/>
                    </a:ext>
                  </a:extLst>
                </a:gridCol>
                <a:gridCol w="4632422">
                  <a:extLst>
                    <a:ext uri="{9D8B030D-6E8A-4147-A177-3AD203B41FA5}">
                      <a16:colId xmlns:a16="http://schemas.microsoft.com/office/drawing/2014/main" val="2469669923"/>
                    </a:ext>
                  </a:extLst>
                </a:gridCol>
              </a:tblGrid>
              <a:tr h="496648">
                <a:tc>
                  <a:txBody>
                    <a:bodyPr/>
                    <a:lstStyle/>
                    <a:p>
                      <a:pPr algn="just" fontAlgn="ctr"/>
                      <a:r>
                        <a:rPr lang="es-BO" sz="1600" u="none" strike="noStrike" dirty="0">
                          <a:effectLst/>
                        </a:rPr>
                        <a:t>Disponibilidad:</a:t>
                      </a:r>
                      <a:endParaRPr lang="en-US" sz="1600" b="0" i="0" u="none" strike="noStrike" dirty="0">
                        <a:solidFill>
                          <a:srgbClr val="2F5496"/>
                        </a:solidFill>
                        <a:effectLst/>
                        <a:latin typeface="Calibri Light" panose="020F0302020204030204" pitchFamily="34" charset="0"/>
                      </a:endParaRPr>
                    </a:p>
                  </a:txBody>
                  <a:tcPr marL="8019" marR="8019" marT="8019" marB="0" anchor="ctr"/>
                </a:tc>
                <a:tc>
                  <a:txBody>
                    <a:bodyPr/>
                    <a:lstStyle/>
                    <a:p>
                      <a:pPr algn="just" fontAlgn="ctr"/>
                      <a:r>
                        <a:rPr lang="es-BO" sz="1400" u="none" strike="noStrike">
                          <a:effectLst/>
                        </a:rPr>
                        <a:t>El sistema debe estar disponible en todo momento, minimizando el tiempo de inactividad.</a:t>
                      </a:r>
                      <a:endParaRPr lang="en-US" sz="1400" b="0" i="0" u="none" strike="noStrike">
                        <a:solidFill>
                          <a:srgbClr val="000000"/>
                        </a:solidFill>
                        <a:effectLst/>
                        <a:latin typeface="Calibri" panose="020F0502020204030204" pitchFamily="34" charset="0"/>
                      </a:endParaRPr>
                    </a:p>
                  </a:txBody>
                  <a:tcPr marL="8019" marR="8019" marT="8019" marB="0" anchor="ctr"/>
                </a:tc>
                <a:tc>
                  <a:txBody>
                    <a:bodyPr/>
                    <a:lstStyle/>
                    <a:p>
                      <a:pPr algn="just" fontAlgn="ctr"/>
                      <a:r>
                        <a:rPr lang="es-BO" sz="1400" u="none" strike="noStrike">
                          <a:effectLst/>
                        </a:rPr>
                        <a:t>Lograr una disponibilidad del 99.9% para garantizar la accesibilidad constante a las funcionalidades del sistema.</a:t>
                      </a:r>
                      <a:endParaRPr lang="en-US" sz="1400" b="0" i="0" u="none" strike="noStrike">
                        <a:solidFill>
                          <a:srgbClr val="000000"/>
                        </a:solidFill>
                        <a:effectLst/>
                        <a:latin typeface="Calibri" panose="020F0502020204030204" pitchFamily="34" charset="0"/>
                      </a:endParaRPr>
                    </a:p>
                  </a:txBody>
                  <a:tcPr marL="8019" marR="8019" marT="8019" marB="0" anchor="ctr"/>
                </a:tc>
                <a:extLst>
                  <a:ext uri="{0D108BD9-81ED-4DB2-BD59-A6C34878D82A}">
                    <a16:rowId xmlns:a16="http://schemas.microsoft.com/office/drawing/2014/main" val="4044849935"/>
                  </a:ext>
                </a:extLst>
              </a:tr>
              <a:tr h="716049">
                <a:tc>
                  <a:txBody>
                    <a:bodyPr/>
                    <a:lstStyle/>
                    <a:p>
                      <a:pPr algn="just" fontAlgn="ctr"/>
                      <a:r>
                        <a:rPr lang="es-BO" sz="1600" u="none" strike="noStrike">
                          <a:effectLst/>
                        </a:rPr>
                        <a:t>Rendimiento:</a:t>
                      </a:r>
                      <a:endParaRPr lang="en-US" sz="1600" b="0" i="0" u="none" strike="noStrike">
                        <a:solidFill>
                          <a:srgbClr val="2F5496"/>
                        </a:solidFill>
                        <a:effectLst/>
                        <a:latin typeface="Calibri Light" panose="020F0302020204030204" pitchFamily="34" charset="0"/>
                      </a:endParaRPr>
                    </a:p>
                  </a:txBody>
                  <a:tcPr marL="8019" marR="8019" marT="8019" marB="0" anchor="ctr"/>
                </a:tc>
                <a:tc>
                  <a:txBody>
                    <a:bodyPr/>
                    <a:lstStyle/>
                    <a:p>
                      <a:pPr algn="just" fontAlgn="ctr"/>
                      <a:r>
                        <a:rPr lang="es-BO" sz="1400" u="none" strike="noStrike">
                          <a:effectLst/>
                        </a:rPr>
                        <a:t>El sistema debe cumplir con tiempos de respuesta y tasas de procesamiento específicos.</a:t>
                      </a:r>
                      <a:endParaRPr lang="en-US" sz="1400" b="0" i="0" u="none" strike="noStrike">
                        <a:solidFill>
                          <a:srgbClr val="000000"/>
                        </a:solidFill>
                        <a:effectLst/>
                        <a:latin typeface="Calibri" panose="020F0502020204030204" pitchFamily="34" charset="0"/>
                      </a:endParaRPr>
                    </a:p>
                  </a:txBody>
                  <a:tcPr marL="8019" marR="8019" marT="8019" marB="0" anchor="ctr"/>
                </a:tc>
                <a:tc>
                  <a:txBody>
                    <a:bodyPr/>
                    <a:lstStyle/>
                    <a:p>
                      <a:pPr algn="just" fontAlgn="ctr"/>
                      <a:r>
                        <a:rPr lang="es-BO" sz="1400" u="none" strike="noStrike">
                          <a:effectLst/>
                        </a:rPr>
                        <a:t>Mantener tiempos de respuesta inferiores a 3 segundos para operaciones críticas, asegurando una experiencia de usuario ágil y eficiente.</a:t>
                      </a:r>
                      <a:endParaRPr lang="en-US" sz="1400" b="0" i="0" u="none" strike="noStrike">
                        <a:solidFill>
                          <a:srgbClr val="000000"/>
                        </a:solidFill>
                        <a:effectLst/>
                        <a:latin typeface="Calibri" panose="020F0502020204030204" pitchFamily="34" charset="0"/>
                      </a:endParaRPr>
                    </a:p>
                  </a:txBody>
                  <a:tcPr marL="8019" marR="8019" marT="8019" marB="0" anchor="ctr"/>
                </a:tc>
                <a:extLst>
                  <a:ext uri="{0D108BD9-81ED-4DB2-BD59-A6C34878D82A}">
                    <a16:rowId xmlns:a16="http://schemas.microsoft.com/office/drawing/2014/main" val="3435410884"/>
                  </a:ext>
                </a:extLst>
              </a:tr>
              <a:tr h="716049">
                <a:tc>
                  <a:txBody>
                    <a:bodyPr/>
                    <a:lstStyle/>
                    <a:p>
                      <a:pPr algn="just" fontAlgn="ctr"/>
                      <a:r>
                        <a:rPr lang="es-BO" sz="1600" u="none" strike="noStrike">
                          <a:effectLst/>
                        </a:rPr>
                        <a:t>Seguridad:</a:t>
                      </a:r>
                      <a:endParaRPr lang="en-US" sz="1600" b="0" i="0" u="none" strike="noStrike">
                        <a:solidFill>
                          <a:srgbClr val="2F5496"/>
                        </a:solidFill>
                        <a:effectLst/>
                        <a:latin typeface="Calibri Light" panose="020F0302020204030204" pitchFamily="34" charset="0"/>
                      </a:endParaRPr>
                    </a:p>
                  </a:txBody>
                  <a:tcPr marL="8019" marR="8019" marT="8019" marB="0" anchor="ctr"/>
                </a:tc>
                <a:tc>
                  <a:txBody>
                    <a:bodyPr/>
                    <a:lstStyle/>
                    <a:p>
                      <a:pPr algn="just" fontAlgn="ctr"/>
                      <a:r>
                        <a:rPr lang="es-BO" sz="1400" u="none" strike="noStrike">
                          <a:effectLst/>
                        </a:rPr>
                        <a:t>Proteger la integridad, confidencialidad y disponibilidad de la información del usuario.</a:t>
                      </a:r>
                      <a:endParaRPr lang="en-US" sz="1400" b="0" i="0" u="none" strike="noStrike">
                        <a:solidFill>
                          <a:srgbClr val="000000"/>
                        </a:solidFill>
                        <a:effectLst/>
                        <a:latin typeface="Calibri" panose="020F0502020204030204" pitchFamily="34" charset="0"/>
                      </a:endParaRPr>
                    </a:p>
                  </a:txBody>
                  <a:tcPr marL="8019" marR="8019" marT="8019" marB="0" anchor="ctr"/>
                </a:tc>
                <a:tc>
                  <a:txBody>
                    <a:bodyPr/>
                    <a:lstStyle/>
                    <a:p>
                      <a:pPr algn="just" fontAlgn="ctr"/>
                      <a:r>
                        <a:rPr lang="es-BO" sz="1400" u="none" strike="noStrike">
                          <a:effectLst/>
                        </a:rPr>
                        <a:t>Implementar prácticas de seguridad como autenticación de dos factores, cifrado de extremo a extremo y controles de acceso estrictos.</a:t>
                      </a:r>
                      <a:endParaRPr lang="en-US" sz="1400" b="0" i="0" u="none" strike="noStrike">
                        <a:solidFill>
                          <a:srgbClr val="000000"/>
                        </a:solidFill>
                        <a:effectLst/>
                        <a:latin typeface="Calibri" panose="020F0502020204030204" pitchFamily="34" charset="0"/>
                      </a:endParaRPr>
                    </a:p>
                  </a:txBody>
                  <a:tcPr marL="8019" marR="8019" marT="8019" marB="0" anchor="ctr"/>
                </a:tc>
                <a:extLst>
                  <a:ext uri="{0D108BD9-81ED-4DB2-BD59-A6C34878D82A}">
                    <a16:rowId xmlns:a16="http://schemas.microsoft.com/office/drawing/2014/main" val="3384833344"/>
                  </a:ext>
                </a:extLst>
              </a:tr>
              <a:tr h="692331">
                <a:tc>
                  <a:txBody>
                    <a:bodyPr/>
                    <a:lstStyle/>
                    <a:p>
                      <a:pPr algn="just" fontAlgn="ctr"/>
                      <a:r>
                        <a:rPr lang="es-BO" sz="1600" u="none" strike="noStrike">
                          <a:effectLst/>
                        </a:rPr>
                        <a:t>Fiabilidad:</a:t>
                      </a:r>
                      <a:endParaRPr lang="en-US" sz="1600" b="0" i="0" u="none" strike="noStrike">
                        <a:solidFill>
                          <a:srgbClr val="2F5496"/>
                        </a:solidFill>
                        <a:effectLst/>
                        <a:latin typeface="Calibri Light" panose="020F0302020204030204" pitchFamily="34" charset="0"/>
                      </a:endParaRPr>
                    </a:p>
                  </a:txBody>
                  <a:tcPr marL="8019" marR="8019" marT="8019" marB="0" anchor="ctr"/>
                </a:tc>
                <a:tc>
                  <a:txBody>
                    <a:bodyPr/>
                    <a:lstStyle/>
                    <a:p>
                      <a:pPr algn="just" fontAlgn="ctr"/>
                      <a:r>
                        <a:rPr lang="es-BO" sz="1400" u="none" strike="noStrike">
                          <a:effectLst/>
                        </a:rPr>
                        <a:t>El sistema debe funcionar de manera confiable y consistente a lo largo del tiempo.</a:t>
                      </a:r>
                      <a:endParaRPr lang="en-US" sz="1400" b="0" i="0" u="none" strike="noStrike">
                        <a:solidFill>
                          <a:srgbClr val="000000"/>
                        </a:solidFill>
                        <a:effectLst/>
                        <a:latin typeface="Calibri" panose="020F0502020204030204" pitchFamily="34" charset="0"/>
                      </a:endParaRPr>
                    </a:p>
                  </a:txBody>
                  <a:tcPr marL="8019" marR="8019" marT="8019" marB="0" anchor="ctr"/>
                </a:tc>
                <a:tc>
                  <a:txBody>
                    <a:bodyPr/>
                    <a:lstStyle/>
                    <a:p>
                      <a:pPr algn="just" fontAlgn="ctr"/>
                      <a:r>
                        <a:rPr lang="es-BO" sz="1400" u="none" strike="noStrike">
                          <a:effectLst/>
                        </a:rPr>
                        <a:t>Garantizar una alta confiabilidad mediante pruebas exhaustivas, implementación de recuperación ante fallas y monitoreo proactivo.</a:t>
                      </a:r>
                      <a:endParaRPr lang="en-US" sz="1400" b="0" i="0" u="none" strike="noStrike">
                        <a:solidFill>
                          <a:srgbClr val="000000"/>
                        </a:solidFill>
                        <a:effectLst/>
                        <a:latin typeface="Calibri" panose="020F0502020204030204" pitchFamily="34" charset="0"/>
                      </a:endParaRPr>
                    </a:p>
                  </a:txBody>
                  <a:tcPr marL="8019" marR="8019" marT="8019" marB="0" anchor="ctr"/>
                </a:tc>
                <a:extLst>
                  <a:ext uri="{0D108BD9-81ED-4DB2-BD59-A6C34878D82A}">
                    <a16:rowId xmlns:a16="http://schemas.microsoft.com/office/drawing/2014/main" val="1070295460"/>
                  </a:ext>
                </a:extLst>
              </a:tr>
              <a:tr h="716049">
                <a:tc>
                  <a:txBody>
                    <a:bodyPr/>
                    <a:lstStyle/>
                    <a:p>
                      <a:pPr algn="just" fontAlgn="ctr"/>
                      <a:r>
                        <a:rPr lang="es-BO" sz="1600" u="none" strike="noStrike">
                          <a:effectLst/>
                        </a:rPr>
                        <a:t>Mantenibilidad:</a:t>
                      </a:r>
                      <a:endParaRPr lang="en-US" sz="1600" b="0" i="0" u="none" strike="noStrike">
                        <a:solidFill>
                          <a:srgbClr val="2F5496"/>
                        </a:solidFill>
                        <a:effectLst/>
                        <a:latin typeface="Calibri Light" panose="020F0302020204030204" pitchFamily="34" charset="0"/>
                      </a:endParaRPr>
                    </a:p>
                  </a:txBody>
                  <a:tcPr marL="8019" marR="8019" marT="8019" marB="0" anchor="ctr"/>
                </a:tc>
                <a:tc>
                  <a:txBody>
                    <a:bodyPr/>
                    <a:lstStyle/>
                    <a:p>
                      <a:pPr algn="just" fontAlgn="ctr"/>
                      <a:r>
                        <a:rPr lang="es-BO" sz="1400" u="none" strike="noStrike">
                          <a:effectLst/>
                        </a:rPr>
                        <a:t>Facilitar la implementación de cambios y actualizaciones en el sistema.</a:t>
                      </a:r>
                      <a:endParaRPr lang="en-US" sz="1400" b="0" i="0" u="none" strike="noStrike">
                        <a:solidFill>
                          <a:srgbClr val="000000"/>
                        </a:solidFill>
                        <a:effectLst/>
                        <a:latin typeface="Calibri" panose="020F0502020204030204" pitchFamily="34" charset="0"/>
                      </a:endParaRPr>
                    </a:p>
                  </a:txBody>
                  <a:tcPr marL="8019" marR="8019" marT="8019" marB="0" anchor="ctr"/>
                </a:tc>
                <a:tc>
                  <a:txBody>
                    <a:bodyPr/>
                    <a:lstStyle/>
                    <a:p>
                      <a:pPr algn="just" fontAlgn="ctr"/>
                      <a:r>
                        <a:rPr lang="es-BO" sz="1400" u="none" strike="noStrike">
                          <a:effectLst/>
                        </a:rPr>
                        <a:t>Adoptar prácticas de desarrollo y diseño que faciliten la mantenibilidad, como código modular, documentación detallada y pruebas automáticas.</a:t>
                      </a:r>
                      <a:endParaRPr lang="en-US" sz="1400" b="0" i="0" u="none" strike="noStrike">
                        <a:solidFill>
                          <a:srgbClr val="000000"/>
                        </a:solidFill>
                        <a:effectLst/>
                        <a:latin typeface="Calibri" panose="020F0502020204030204" pitchFamily="34" charset="0"/>
                      </a:endParaRPr>
                    </a:p>
                  </a:txBody>
                  <a:tcPr marL="8019" marR="8019" marT="8019" marB="0" anchor="ctr"/>
                </a:tc>
                <a:extLst>
                  <a:ext uri="{0D108BD9-81ED-4DB2-BD59-A6C34878D82A}">
                    <a16:rowId xmlns:a16="http://schemas.microsoft.com/office/drawing/2014/main" val="1000243112"/>
                  </a:ext>
                </a:extLst>
              </a:tr>
              <a:tr h="919784">
                <a:tc>
                  <a:txBody>
                    <a:bodyPr/>
                    <a:lstStyle/>
                    <a:p>
                      <a:pPr algn="just" fontAlgn="ctr"/>
                      <a:r>
                        <a:rPr lang="es-BO" sz="1600" u="none" strike="noStrike">
                          <a:effectLst/>
                        </a:rPr>
                        <a:t>Escalabilidad:</a:t>
                      </a:r>
                      <a:endParaRPr lang="en-US" sz="1600" b="0" i="0" u="none" strike="noStrike">
                        <a:solidFill>
                          <a:srgbClr val="2F5496"/>
                        </a:solidFill>
                        <a:effectLst/>
                        <a:latin typeface="Calibri Light" panose="020F0302020204030204" pitchFamily="34" charset="0"/>
                      </a:endParaRPr>
                    </a:p>
                  </a:txBody>
                  <a:tcPr marL="8019" marR="8019" marT="8019" marB="0" anchor="ctr"/>
                </a:tc>
                <a:tc>
                  <a:txBody>
                    <a:bodyPr/>
                    <a:lstStyle/>
                    <a:p>
                      <a:pPr algn="just" fontAlgn="ctr"/>
                      <a:r>
                        <a:rPr lang="es-BO" sz="1400" u="none" strike="noStrike">
                          <a:effectLst/>
                        </a:rPr>
                        <a:t>Permitir que el sistema crezca para manejar aumentos en la carga sin degradación significativa del rendimiento.</a:t>
                      </a:r>
                      <a:endParaRPr lang="en-US" sz="1400" b="0" i="0" u="none" strike="noStrike">
                        <a:solidFill>
                          <a:srgbClr val="000000"/>
                        </a:solidFill>
                        <a:effectLst/>
                        <a:latin typeface="Calibri" panose="020F0502020204030204" pitchFamily="34" charset="0"/>
                      </a:endParaRPr>
                    </a:p>
                  </a:txBody>
                  <a:tcPr marL="8019" marR="8019" marT="8019" marB="0" anchor="ctr"/>
                </a:tc>
                <a:tc>
                  <a:txBody>
                    <a:bodyPr/>
                    <a:lstStyle/>
                    <a:p>
                      <a:pPr algn="just" fontAlgn="ctr"/>
                      <a:r>
                        <a:rPr lang="es-BO" sz="1400" u="none" strike="noStrike" dirty="0">
                          <a:effectLst/>
                        </a:rPr>
                        <a:t>Diseñar la arquitectura para permitir la escalabilidad horizontal y vertical, utilizando servicios de AWS como </a:t>
                      </a:r>
                      <a:r>
                        <a:rPr lang="es-BO" sz="1400" u="none" strike="noStrike" dirty="0" err="1">
                          <a:effectLst/>
                        </a:rPr>
                        <a:t>autoscaling</a:t>
                      </a:r>
                      <a:r>
                        <a:rPr lang="es-BO" sz="1400" u="none" strike="noStrike" dirty="0">
                          <a:effectLst/>
                        </a:rPr>
                        <a:t> para gestionar automáticamente la carga variable.</a:t>
                      </a:r>
                      <a:endParaRPr lang="en-US" sz="1400" b="0" i="0" u="none" strike="noStrike" dirty="0">
                        <a:solidFill>
                          <a:srgbClr val="000000"/>
                        </a:solidFill>
                        <a:effectLst/>
                        <a:latin typeface="Calibri" panose="020F0502020204030204" pitchFamily="34" charset="0"/>
                      </a:endParaRPr>
                    </a:p>
                  </a:txBody>
                  <a:tcPr marL="8019" marR="8019" marT="8019" marB="0" anchor="ctr"/>
                </a:tc>
                <a:extLst>
                  <a:ext uri="{0D108BD9-81ED-4DB2-BD59-A6C34878D82A}">
                    <a16:rowId xmlns:a16="http://schemas.microsoft.com/office/drawing/2014/main" val="3800704204"/>
                  </a:ext>
                </a:extLst>
              </a:tr>
            </a:tbl>
          </a:graphicData>
        </a:graphic>
      </p:graphicFrame>
    </p:spTree>
    <p:extLst>
      <p:ext uri="{BB962C8B-B14F-4D97-AF65-F5344CB8AC3E}">
        <p14:creationId xmlns:p14="http://schemas.microsoft.com/office/powerpoint/2010/main" val="158430258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BDE3D720-B8FA-527A-FC2B-BE494AB30B83}"/>
              </a:ext>
            </a:extLst>
          </p:cNvPr>
          <p:cNvSpPr>
            <a:spLocks noGrp="1"/>
          </p:cNvSpPr>
          <p:nvPr>
            <p:ph type="title"/>
          </p:nvPr>
        </p:nvSpPr>
        <p:spPr>
          <a:xfrm>
            <a:off x="648930" y="629267"/>
            <a:ext cx="9252154" cy="1016654"/>
          </a:xfrm>
        </p:spPr>
        <p:txBody>
          <a:bodyPr>
            <a:normAutofit/>
          </a:bodyPr>
          <a:lstStyle/>
          <a:p>
            <a:r>
              <a:rPr lang="en-US" dirty="0" err="1">
                <a:solidFill>
                  <a:srgbClr val="EBEBEB"/>
                </a:solidFill>
              </a:rPr>
              <a:t>Atributos</a:t>
            </a:r>
            <a:r>
              <a:rPr lang="en-US" dirty="0">
                <a:solidFill>
                  <a:srgbClr val="EBEBEB"/>
                </a:solidFill>
              </a:rPr>
              <a:t> de Calidad</a:t>
            </a:r>
            <a:endParaRPr lang="es-BO" dirty="0">
              <a:solidFill>
                <a:srgbClr val="EBEBEB"/>
              </a:solidFill>
            </a:endParaRPr>
          </a:p>
        </p:txBody>
      </p:sp>
      <p:sp>
        <p:nvSpPr>
          <p:cNvPr id="19"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
        <p:nvSpPr>
          <p:cNvPr id="20"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s-BO"/>
          </a:p>
        </p:txBody>
      </p:sp>
      <p:graphicFrame>
        <p:nvGraphicFramePr>
          <p:cNvPr id="4" name="Marcador de contenido 3">
            <a:extLst>
              <a:ext uri="{FF2B5EF4-FFF2-40B4-BE49-F238E27FC236}">
                <a16:creationId xmlns:a16="http://schemas.microsoft.com/office/drawing/2014/main" id="{0C23EA4F-1302-287E-B459-494693887712}"/>
              </a:ext>
            </a:extLst>
          </p:cNvPr>
          <p:cNvGraphicFramePr>
            <a:graphicFrameLocks noGrp="1"/>
          </p:cNvGraphicFramePr>
          <p:nvPr>
            <p:ph idx="1"/>
            <p:extLst>
              <p:ext uri="{D42A27DB-BD31-4B8C-83A1-F6EECF244321}">
                <p14:modId xmlns:p14="http://schemas.microsoft.com/office/powerpoint/2010/main" val="2331499732"/>
              </p:ext>
            </p:extLst>
          </p:nvPr>
        </p:nvGraphicFramePr>
        <p:xfrm>
          <a:off x="278296" y="2402307"/>
          <a:ext cx="11678478" cy="4336996"/>
        </p:xfrm>
        <a:graphic>
          <a:graphicData uri="http://schemas.openxmlformats.org/drawingml/2006/table">
            <a:tbl>
              <a:tblPr>
                <a:tableStyleId>{5C22544A-7EE6-4342-B048-85BDC9FD1C3A}</a:tableStyleId>
              </a:tblPr>
              <a:tblGrid>
                <a:gridCol w="2216172">
                  <a:extLst>
                    <a:ext uri="{9D8B030D-6E8A-4147-A177-3AD203B41FA5}">
                      <a16:colId xmlns:a16="http://schemas.microsoft.com/office/drawing/2014/main" val="3517454371"/>
                    </a:ext>
                  </a:extLst>
                </a:gridCol>
                <a:gridCol w="4731153">
                  <a:extLst>
                    <a:ext uri="{9D8B030D-6E8A-4147-A177-3AD203B41FA5}">
                      <a16:colId xmlns:a16="http://schemas.microsoft.com/office/drawing/2014/main" val="3051994975"/>
                    </a:ext>
                  </a:extLst>
                </a:gridCol>
                <a:gridCol w="4731153">
                  <a:extLst>
                    <a:ext uri="{9D8B030D-6E8A-4147-A177-3AD203B41FA5}">
                      <a16:colId xmlns:a16="http://schemas.microsoft.com/office/drawing/2014/main" val="3762935886"/>
                    </a:ext>
                  </a:extLst>
                </a:gridCol>
              </a:tblGrid>
              <a:tr h="712027">
                <a:tc>
                  <a:txBody>
                    <a:bodyPr/>
                    <a:lstStyle/>
                    <a:p>
                      <a:pPr algn="just" fontAlgn="ctr"/>
                      <a:r>
                        <a:rPr lang="es-BO" sz="1600" u="none" strike="noStrike">
                          <a:effectLst/>
                        </a:rPr>
                        <a:t>Usabilidad:</a:t>
                      </a:r>
                      <a:endParaRPr lang="es-BO" sz="1600" b="0" i="0" u="none" strike="noStrike">
                        <a:solidFill>
                          <a:srgbClr val="2F5496"/>
                        </a:solidFill>
                        <a:effectLst/>
                        <a:latin typeface="Calibri Light" panose="020F0302020204030204" pitchFamily="34" charset="0"/>
                      </a:endParaRPr>
                    </a:p>
                  </a:txBody>
                  <a:tcPr marL="8247" marR="8247" marT="8247" marB="0" anchor="ctr"/>
                </a:tc>
                <a:tc>
                  <a:txBody>
                    <a:bodyPr/>
                    <a:lstStyle/>
                    <a:p>
                      <a:pPr algn="just" fontAlgn="ctr"/>
                      <a:r>
                        <a:rPr lang="es-ES" sz="1400" u="none" strike="noStrike">
                          <a:effectLst/>
                        </a:rPr>
                        <a:t>La interfaz de usuario debe ser intuitiva y fácil de usar.</a:t>
                      </a:r>
                      <a:endParaRPr lang="es-ES" sz="1400" b="0" i="0" u="none" strike="noStrike">
                        <a:solidFill>
                          <a:srgbClr val="000000"/>
                        </a:solidFill>
                        <a:effectLst/>
                        <a:latin typeface="Calibri" panose="020F0502020204030204" pitchFamily="34" charset="0"/>
                      </a:endParaRPr>
                    </a:p>
                  </a:txBody>
                  <a:tcPr marL="8247" marR="8247" marT="8247" marB="0" anchor="ctr"/>
                </a:tc>
                <a:tc>
                  <a:txBody>
                    <a:bodyPr/>
                    <a:lstStyle/>
                    <a:p>
                      <a:pPr algn="just" fontAlgn="ctr"/>
                      <a:r>
                        <a:rPr lang="es-ES" sz="1400" u="none" strike="noStrike">
                          <a:effectLst/>
                        </a:rPr>
                        <a:t>Obtener una puntuación de satisfacción del usuario superior al 90% en encuestas semestrales, mejorando continuamente la experiencia del usuario.</a:t>
                      </a:r>
                      <a:endParaRPr lang="es-ES" sz="1400" b="0" i="0" u="none" strike="noStrike">
                        <a:solidFill>
                          <a:srgbClr val="000000"/>
                        </a:solidFill>
                        <a:effectLst/>
                        <a:latin typeface="Calibri" panose="020F0502020204030204" pitchFamily="34" charset="0"/>
                      </a:endParaRPr>
                    </a:p>
                  </a:txBody>
                  <a:tcPr marL="8247" marR="8247" marT="8247" marB="0" anchor="ctr"/>
                </a:tc>
                <a:extLst>
                  <a:ext uri="{0D108BD9-81ED-4DB2-BD59-A6C34878D82A}">
                    <a16:rowId xmlns:a16="http://schemas.microsoft.com/office/drawing/2014/main" val="2270992384"/>
                  </a:ext>
                </a:extLst>
              </a:tr>
              <a:tr h="669614">
                <a:tc>
                  <a:txBody>
                    <a:bodyPr/>
                    <a:lstStyle/>
                    <a:p>
                      <a:pPr algn="just" fontAlgn="ctr"/>
                      <a:r>
                        <a:rPr lang="es-BO" sz="1600" u="none" strike="noStrike">
                          <a:effectLst/>
                        </a:rPr>
                        <a:t>Auditoría y Trazabilidad:</a:t>
                      </a:r>
                      <a:endParaRPr lang="es-BO" sz="1600" b="0" i="0" u="none" strike="noStrike">
                        <a:solidFill>
                          <a:srgbClr val="2F5496"/>
                        </a:solidFill>
                        <a:effectLst/>
                        <a:latin typeface="Calibri Light" panose="020F0302020204030204" pitchFamily="34" charset="0"/>
                      </a:endParaRPr>
                    </a:p>
                  </a:txBody>
                  <a:tcPr marL="8247" marR="8247" marT="8247" marB="0" anchor="ctr"/>
                </a:tc>
                <a:tc>
                  <a:txBody>
                    <a:bodyPr/>
                    <a:lstStyle/>
                    <a:p>
                      <a:pPr algn="just" fontAlgn="ctr"/>
                      <a:r>
                        <a:rPr lang="es-ES" sz="1400" u="none" strike="noStrike">
                          <a:effectLst/>
                        </a:rPr>
                        <a:t>Registrar y permitir el seguimiento detallado de las transacciones y actividades del sistema.</a:t>
                      </a:r>
                      <a:endParaRPr lang="es-ES" sz="1400" b="0" i="0" u="none" strike="noStrike">
                        <a:solidFill>
                          <a:srgbClr val="000000"/>
                        </a:solidFill>
                        <a:effectLst/>
                        <a:latin typeface="Calibri" panose="020F0502020204030204" pitchFamily="34" charset="0"/>
                      </a:endParaRPr>
                    </a:p>
                  </a:txBody>
                  <a:tcPr marL="8247" marR="8247" marT="8247" marB="0" anchor="ctr"/>
                </a:tc>
                <a:tc>
                  <a:txBody>
                    <a:bodyPr/>
                    <a:lstStyle/>
                    <a:p>
                      <a:pPr algn="just" fontAlgn="ctr"/>
                      <a:r>
                        <a:rPr lang="es-ES" sz="1400" u="none" strike="noStrike">
                          <a:effectLst/>
                        </a:rPr>
                        <a:t>Proporcionar informes de auditoría en menos de 24 horas, garantizando la transparencia y el cumplimiento normativo.</a:t>
                      </a:r>
                      <a:endParaRPr lang="es-ES" sz="1400" b="0" i="0" u="none" strike="noStrike">
                        <a:solidFill>
                          <a:srgbClr val="000000"/>
                        </a:solidFill>
                        <a:effectLst/>
                        <a:latin typeface="Calibri" panose="020F0502020204030204" pitchFamily="34" charset="0"/>
                      </a:endParaRPr>
                    </a:p>
                  </a:txBody>
                  <a:tcPr marL="8247" marR="8247" marT="8247" marB="0" anchor="ctr"/>
                </a:tc>
                <a:extLst>
                  <a:ext uri="{0D108BD9-81ED-4DB2-BD59-A6C34878D82A}">
                    <a16:rowId xmlns:a16="http://schemas.microsoft.com/office/drawing/2014/main" val="3173137609"/>
                  </a:ext>
                </a:extLst>
              </a:tr>
              <a:tr h="712027">
                <a:tc>
                  <a:txBody>
                    <a:bodyPr/>
                    <a:lstStyle/>
                    <a:p>
                      <a:pPr algn="just" fontAlgn="ctr"/>
                      <a:r>
                        <a:rPr lang="es-BO" sz="1600" u="none" strike="noStrike">
                          <a:effectLst/>
                        </a:rPr>
                        <a:t>Integrabilidad:</a:t>
                      </a:r>
                      <a:endParaRPr lang="es-BO" sz="1600" b="0" i="0" u="none" strike="noStrike">
                        <a:solidFill>
                          <a:srgbClr val="2F5496"/>
                        </a:solidFill>
                        <a:effectLst/>
                        <a:latin typeface="Calibri Light" panose="020F0302020204030204" pitchFamily="34" charset="0"/>
                      </a:endParaRPr>
                    </a:p>
                  </a:txBody>
                  <a:tcPr marL="8247" marR="8247" marT="8247" marB="0" anchor="ctr"/>
                </a:tc>
                <a:tc>
                  <a:txBody>
                    <a:bodyPr/>
                    <a:lstStyle/>
                    <a:p>
                      <a:pPr algn="just" fontAlgn="ctr"/>
                      <a:r>
                        <a:rPr lang="es-ES" sz="1400" u="none" strike="noStrike">
                          <a:effectLst/>
                        </a:rPr>
                        <a:t>Facilitar la integración con servicios externos.</a:t>
                      </a:r>
                      <a:endParaRPr lang="es-ES" sz="1400" b="0" i="0" u="none" strike="noStrike">
                        <a:solidFill>
                          <a:srgbClr val="000000"/>
                        </a:solidFill>
                        <a:effectLst/>
                        <a:latin typeface="Calibri" panose="020F0502020204030204" pitchFamily="34" charset="0"/>
                      </a:endParaRPr>
                    </a:p>
                  </a:txBody>
                  <a:tcPr marL="8247" marR="8247" marT="8247" marB="0" anchor="ctr"/>
                </a:tc>
                <a:tc>
                  <a:txBody>
                    <a:bodyPr/>
                    <a:lstStyle/>
                    <a:p>
                      <a:pPr algn="just" fontAlgn="ctr"/>
                      <a:r>
                        <a:rPr lang="es-ES" sz="1400" u="none" strike="noStrike">
                          <a:effectLst/>
                        </a:rPr>
                        <a:t>Implementar estándares y protocolos para la interoperabilidad, permitiendo una integración sin problemas con proveedores de tasas de cambio externos.</a:t>
                      </a:r>
                      <a:endParaRPr lang="es-ES" sz="1400" b="0" i="0" u="none" strike="noStrike">
                        <a:solidFill>
                          <a:srgbClr val="000000"/>
                        </a:solidFill>
                        <a:effectLst/>
                        <a:latin typeface="Calibri" panose="020F0502020204030204" pitchFamily="34" charset="0"/>
                      </a:endParaRPr>
                    </a:p>
                  </a:txBody>
                  <a:tcPr marL="8247" marR="8247" marT="8247" marB="0" anchor="ctr"/>
                </a:tc>
                <a:extLst>
                  <a:ext uri="{0D108BD9-81ED-4DB2-BD59-A6C34878D82A}">
                    <a16:rowId xmlns:a16="http://schemas.microsoft.com/office/drawing/2014/main" val="3550636216"/>
                  </a:ext>
                </a:extLst>
              </a:tr>
              <a:tr h="712027">
                <a:tc>
                  <a:txBody>
                    <a:bodyPr/>
                    <a:lstStyle/>
                    <a:p>
                      <a:pPr algn="just" fontAlgn="ctr"/>
                      <a:r>
                        <a:rPr lang="es-BO" sz="1600" u="none" strike="noStrike">
                          <a:effectLst/>
                        </a:rPr>
                        <a:t>Cumplimiento Normativo:</a:t>
                      </a:r>
                      <a:endParaRPr lang="es-BO" sz="1600" b="0" i="0" u="none" strike="noStrike">
                        <a:solidFill>
                          <a:srgbClr val="2F5496"/>
                        </a:solidFill>
                        <a:effectLst/>
                        <a:latin typeface="Calibri Light" panose="020F0302020204030204" pitchFamily="34" charset="0"/>
                      </a:endParaRPr>
                    </a:p>
                  </a:txBody>
                  <a:tcPr marL="8247" marR="8247" marT="8247" marB="0" anchor="ctr"/>
                </a:tc>
                <a:tc>
                  <a:txBody>
                    <a:bodyPr/>
                    <a:lstStyle/>
                    <a:p>
                      <a:pPr algn="just" fontAlgn="ctr"/>
                      <a:r>
                        <a:rPr lang="es-ES" sz="1400" u="none" strike="noStrike" dirty="0">
                          <a:effectLst/>
                        </a:rPr>
                        <a:t>Asegurar que el sistema cumple con las regulaciones y normativas aplicables.</a:t>
                      </a:r>
                      <a:endParaRPr lang="es-ES" sz="1400" b="0" i="0" u="none" strike="noStrike" dirty="0">
                        <a:solidFill>
                          <a:srgbClr val="000000"/>
                        </a:solidFill>
                        <a:effectLst/>
                        <a:latin typeface="Calibri" panose="020F0502020204030204" pitchFamily="34" charset="0"/>
                      </a:endParaRPr>
                    </a:p>
                  </a:txBody>
                  <a:tcPr marL="8247" marR="8247" marT="8247" marB="0" anchor="ctr"/>
                </a:tc>
                <a:tc>
                  <a:txBody>
                    <a:bodyPr/>
                    <a:lstStyle/>
                    <a:p>
                      <a:pPr algn="just" fontAlgn="ctr"/>
                      <a:r>
                        <a:rPr lang="es-ES" sz="1400" u="none" strike="noStrike">
                          <a:effectLst/>
                        </a:rPr>
                        <a:t>Realizar auditorías regulares para evaluar y actualizar los procesos de cumplimiento en un plazo de 30 días ante cambios normativos.</a:t>
                      </a:r>
                      <a:endParaRPr lang="es-ES" sz="1400" b="0" i="0" u="none" strike="noStrike">
                        <a:solidFill>
                          <a:srgbClr val="000000"/>
                        </a:solidFill>
                        <a:effectLst/>
                        <a:latin typeface="Calibri" panose="020F0502020204030204" pitchFamily="34" charset="0"/>
                      </a:endParaRPr>
                    </a:p>
                  </a:txBody>
                  <a:tcPr marL="8247" marR="8247" marT="8247" marB="0" anchor="ctr"/>
                </a:tc>
                <a:extLst>
                  <a:ext uri="{0D108BD9-81ED-4DB2-BD59-A6C34878D82A}">
                    <a16:rowId xmlns:a16="http://schemas.microsoft.com/office/drawing/2014/main" val="182457783"/>
                  </a:ext>
                </a:extLst>
              </a:tr>
              <a:tr h="712027">
                <a:tc>
                  <a:txBody>
                    <a:bodyPr/>
                    <a:lstStyle/>
                    <a:p>
                      <a:pPr algn="just" fontAlgn="ctr"/>
                      <a:r>
                        <a:rPr lang="es-BO" sz="1600" u="none" strike="noStrike">
                          <a:effectLst/>
                        </a:rPr>
                        <a:t>Consistencia de Datos:</a:t>
                      </a:r>
                      <a:endParaRPr lang="es-BO" sz="1600" b="0" i="0" u="none" strike="noStrike">
                        <a:solidFill>
                          <a:srgbClr val="2F5496"/>
                        </a:solidFill>
                        <a:effectLst/>
                        <a:latin typeface="Calibri Light" panose="020F0302020204030204" pitchFamily="34" charset="0"/>
                      </a:endParaRPr>
                    </a:p>
                  </a:txBody>
                  <a:tcPr marL="8247" marR="8247" marT="8247" marB="0" anchor="ctr"/>
                </a:tc>
                <a:tc>
                  <a:txBody>
                    <a:bodyPr/>
                    <a:lstStyle/>
                    <a:p>
                      <a:pPr algn="just" fontAlgn="ctr"/>
                      <a:r>
                        <a:rPr lang="es-ES" sz="1400" u="none" strike="noStrike">
                          <a:effectLst/>
                        </a:rPr>
                        <a:t>Garantizar la coherencia e integridad de los datos en todas las transacciones.</a:t>
                      </a:r>
                      <a:endParaRPr lang="es-ES" sz="1400" b="0" i="0" u="none" strike="noStrike">
                        <a:solidFill>
                          <a:srgbClr val="000000"/>
                        </a:solidFill>
                        <a:effectLst/>
                        <a:latin typeface="Calibri" panose="020F0502020204030204" pitchFamily="34" charset="0"/>
                      </a:endParaRPr>
                    </a:p>
                  </a:txBody>
                  <a:tcPr marL="8247" marR="8247" marT="8247" marB="0" anchor="ctr"/>
                </a:tc>
                <a:tc>
                  <a:txBody>
                    <a:bodyPr/>
                    <a:lstStyle/>
                    <a:p>
                      <a:pPr algn="just" fontAlgn="ctr"/>
                      <a:r>
                        <a:rPr lang="es-ES" sz="1400" u="none" strike="noStrike">
                          <a:effectLst/>
                        </a:rPr>
                        <a:t>Implementar mecanismos de control de concurrencia y corrección de desviaciones en la consistencia de datos en menos de 1 hora.</a:t>
                      </a:r>
                      <a:endParaRPr lang="es-ES" sz="1400" b="0" i="0" u="none" strike="noStrike">
                        <a:solidFill>
                          <a:srgbClr val="000000"/>
                        </a:solidFill>
                        <a:effectLst/>
                        <a:latin typeface="Calibri" panose="020F0502020204030204" pitchFamily="34" charset="0"/>
                      </a:endParaRPr>
                    </a:p>
                  </a:txBody>
                  <a:tcPr marL="8247" marR="8247" marT="8247" marB="0" anchor="ctr"/>
                </a:tc>
                <a:extLst>
                  <a:ext uri="{0D108BD9-81ED-4DB2-BD59-A6C34878D82A}">
                    <a16:rowId xmlns:a16="http://schemas.microsoft.com/office/drawing/2014/main" val="4117994729"/>
                  </a:ext>
                </a:extLst>
              </a:tr>
              <a:tr h="669614">
                <a:tc>
                  <a:txBody>
                    <a:bodyPr/>
                    <a:lstStyle/>
                    <a:p>
                      <a:pPr algn="just" fontAlgn="ctr"/>
                      <a:r>
                        <a:rPr lang="es-ES" sz="1600" u="none" strike="noStrike">
                          <a:effectLst/>
                        </a:rPr>
                        <a:t>Tiempo de Respuesta del Sistema:</a:t>
                      </a:r>
                      <a:endParaRPr lang="es-ES" sz="1600" b="0" i="0" u="none" strike="noStrike">
                        <a:solidFill>
                          <a:srgbClr val="2F5496"/>
                        </a:solidFill>
                        <a:effectLst/>
                        <a:latin typeface="Calibri Light" panose="020F0302020204030204" pitchFamily="34" charset="0"/>
                      </a:endParaRPr>
                    </a:p>
                  </a:txBody>
                  <a:tcPr marL="8247" marR="8247" marT="8247" marB="0" anchor="ctr"/>
                </a:tc>
                <a:tc>
                  <a:txBody>
                    <a:bodyPr/>
                    <a:lstStyle/>
                    <a:p>
                      <a:pPr algn="just" fontAlgn="ctr"/>
                      <a:r>
                        <a:rPr lang="es-ES" sz="1400" u="none" strike="noStrike">
                          <a:effectLst/>
                        </a:rPr>
                        <a:t>Cumplir con requisitos específicos de tiempo de respuesta para operaciones críticas.</a:t>
                      </a:r>
                      <a:endParaRPr lang="es-ES" sz="1400" b="0" i="0" u="none" strike="noStrike">
                        <a:solidFill>
                          <a:srgbClr val="000000"/>
                        </a:solidFill>
                        <a:effectLst/>
                        <a:latin typeface="Calibri" panose="020F0502020204030204" pitchFamily="34" charset="0"/>
                      </a:endParaRPr>
                    </a:p>
                  </a:txBody>
                  <a:tcPr marL="8247" marR="8247" marT="8247" marB="0" anchor="ctr"/>
                </a:tc>
                <a:tc>
                  <a:txBody>
                    <a:bodyPr/>
                    <a:lstStyle/>
                    <a:p>
                      <a:pPr algn="just" fontAlgn="ctr"/>
                      <a:r>
                        <a:rPr lang="es-ES" sz="1400" u="none" strike="noStrike" dirty="0">
                          <a:effectLst/>
                        </a:rPr>
                        <a:t>Establecer un tiempo de respuesta promedio del sistema por debajo de los 5 segundos para cualquier operación crítica.</a:t>
                      </a:r>
                      <a:endParaRPr lang="es-ES" sz="1400" b="0" i="0" u="none" strike="noStrike" dirty="0">
                        <a:solidFill>
                          <a:srgbClr val="000000"/>
                        </a:solidFill>
                        <a:effectLst/>
                        <a:latin typeface="Calibri" panose="020F0502020204030204" pitchFamily="34" charset="0"/>
                      </a:endParaRPr>
                    </a:p>
                  </a:txBody>
                  <a:tcPr marL="8247" marR="8247" marT="8247" marB="0" anchor="ctr"/>
                </a:tc>
                <a:extLst>
                  <a:ext uri="{0D108BD9-81ED-4DB2-BD59-A6C34878D82A}">
                    <a16:rowId xmlns:a16="http://schemas.microsoft.com/office/drawing/2014/main" val="2475263522"/>
                  </a:ext>
                </a:extLst>
              </a:tr>
            </a:tbl>
          </a:graphicData>
        </a:graphic>
      </p:graphicFrame>
    </p:spTree>
    <p:extLst>
      <p:ext uri="{BB962C8B-B14F-4D97-AF65-F5344CB8AC3E}">
        <p14:creationId xmlns:p14="http://schemas.microsoft.com/office/powerpoint/2010/main" val="142683405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BO"/>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
        <p:nvSpPr>
          <p:cNvPr id="2" name="Título 1">
            <a:extLst>
              <a:ext uri="{FF2B5EF4-FFF2-40B4-BE49-F238E27FC236}">
                <a16:creationId xmlns:a16="http://schemas.microsoft.com/office/drawing/2014/main" id="{5B0C508C-4290-5BFC-A866-375ACB1C75AC}"/>
              </a:ext>
            </a:extLst>
          </p:cNvPr>
          <p:cNvSpPr>
            <a:spLocks noGrp="1"/>
          </p:cNvSpPr>
          <p:nvPr>
            <p:ph type="title"/>
          </p:nvPr>
        </p:nvSpPr>
        <p:spPr>
          <a:xfrm>
            <a:off x="647701" y="1454964"/>
            <a:ext cx="3339281" cy="3308840"/>
          </a:xfrm>
        </p:spPr>
        <p:txBody>
          <a:bodyPr vert="horz" lIns="91440" tIns="45720" rIns="91440" bIns="45720" rtlCol="0" anchor="b">
            <a:normAutofit/>
          </a:bodyPr>
          <a:lstStyle/>
          <a:p>
            <a:r>
              <a:rPr lang="en-US" sz="6000"/>
              <a:t>Vista Lógica</a:t>
            </a:r>
          </a:p>
        </p:txBody>
      </p:sp>
      <p:pic>
        <p:nvPicPr>
          <p:cNvPr id="4" name="Marcador de contenido 3" descr="Diagrama de clases, generado con Mermaid&#10;">
            <a:extLst>
              <a:ext uri="{FF2B5EF4-FFF2-40B4-BE49-F238E27FC236}">
                <a16:creationId xmlns:a16="http://schemas.microsoft.com/office/drawing/2014/main" id="{0C1B72EC-4192-8E2B-0101-C515865AB381}"/>
              </a:ext>
            </a:extLst>
          </p:cNvPr>
          <p:cNvPicPr>
            <a:picLocks noGrp="1" noChangeAspect="1"/>
          </p:cNvPicPr>
          <p:nvPr>
            <p:ph idx="1"/>
          </p:nvPr>
        </p:nvPicPr>
        <p:blipFill rotWithShape="1">
          <a:blip r:embed="rId7" cstate="print">
            <a:extLst>
              <a:ext uri="{28A0092B-C50C-407E-A947-70E740481C1C}">
                <a14:useLocalDpi xmlns:a14="http://schemas.microsoft.com/office/drawing/2010/main" val="0"/>
              </a:ext>
            </a:extLst>
          </a:blip>
          <a:srcRect l="12988" r="12903" b="-2"/>
          <a:stretch/>
        </p:blipFill>
        <p:spPr bwMode="auto">
          <a:xfrm>
            <a:off x="4634682" y="10"/>
            <a:ext cx="7557319" cy="6857990"/>
          </a:xfrm>
          <a:prstGeom prst="rect">
            <a:avLst/>
          </a:prstGeom>
          <a:extLst>
            <a:ext uri="{53640926-AAD7-44D8-BBD7-CCE9431645EC}">
              <a14:shadowObscured xmlns:a14="http://schemas.microsoft.com/office/drawing/2010/main"/>
            </a:ext>
          </a:extLst>
        </p:spPr>
      </p:pic>
      <p:sp>
        <p:nvSpPr>
          <p:cNvPr id="21" name="Rectangle 20">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Tree>
    <p:extLst>
      <p:ext uri="{BB962C8B-B14F-4D97-AF65-F5344CB8AC3E}">
        <p14:creationId xmlns:p14="http://schemas.microsoft.com/office/powerpoint/2010/main" val="2009516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BO"/>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
        <p:nvSpPr>
          <p:cNvPr id="2" name="Título 1">
            <a:extLst>
              <a:ext uri="{FF2B5EF4-FFF2-40B4-BE49-F238E27FC236}">
                <a16:creationId xmlns:a16="http://schemas.microsoft.com/office/drawing/2014/main" id="{135FD0FF-042F-7B8E-C4F6-B051F6E1ECCB}"/>
              </a:ext>
            </a:extLst>
          </p:cNvPr>
          <p:cNvSpPr>
            <a:spLocks noGrp="1"/>
          </p:cNvSpPr>
          <p:nvPr>
            <p:ph type="title"/>
          </p:nvPr>
        </p:nvSpPr>
        <p:spPr>
          <a:xfrm>
            <a:off x="189841" y="1455002"/>
            <a:ext cx="3339281" cy="3308840"/>
          </a:xfrm>
        </p:spPr>
        <p:txBody>
          <a:bodyPr vert="horz" lIns="91440" tIns="45720" rIns="91440" bIns="45720" rtlCol="0" anchor="b">
            <a:normAutofit/>
          </a:bodyPr>
          <a:lstStyle/>
          <a:p>
            <a:r>
              <a:rPr lang="en-US" sz="5100" dirty="0"/>
              <a:t>Vista de Desarrollo</a:t>
            </a:r>
          </a:p>
        </p:txBody>
      </p:sp>
      <p:pic>
        <p:nvPicPr>
          <p:cNvPr id="4" name="Marcador de contenido 3" descr="Diagrama de componentes">
            <a:extLst>
              <a:ext uri="{FF2B5EF4-FFF2-40B4-BE49-F238E27FC236}">
                <a16:creationId xmlns:a16="http://schemas.microsoft.com/office/drawing/2014/main" id="{50BB0F84-9231-FB09-0BB0-5AC636126D79}"/>
              </a:ext>
            </a:extLst>
          </p:cNvPr>
          <p:cNvPicPr>
            <a:picLocks noGrp="1" noChangeAspect="1"/>
          </p:cNvPicPr>
          <p:nvPr>
            <p:ph idx="1"/>
          </p:nvPr>
        </p:nvPicPr>
        <p:blipFill rotWithShape="1">
          <a:blip r:embed="rId7" cstate="print">
            <a:extLst>
              <a:ext uri="{28A0092B-C50C-407E-A947-70E740481C1C}">
                <a14:useLocalDpi xmlns:a14="http://schemas.microsoft.com/office/drawing/2010/main" val="0"/>
              </a:ext>
            </a:extLst>
          </a:blip>
          <a:srcRect t="10871" r="1" b="18121"/>
          <a:stretch/>
        </p:blipFill>
        <p:spPr bwMode="auto">
          <a:xfrm>
            <a:off x="3438939" y="0"/>
            <a:ext cx="8753061" cy="6857990"/>
          </a:xfrm>
          <a:prstGeom prst="rect">
            <a:avLst/>
          </a:prstGeom>
          <a:extLst>
            <a:ext uri="{53640926-AAD7-44D8-BBD7-CCE9431645EC}">
              <a14:shadowObscured xmlns:a14="http://schemas.microsoft.com/office/drawing/2010/main"/>
            </a:ext>
          </a:extLst>
        </p:spPr>
      </p:pic>
      <p:sp>
        <p:nvSpPr>
          <p:cNvPr id="21" name="Rectangle 20">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Tree>
    <p:extLst>
      <p:ext uri="{BB962C8B-B14F-4D97-AF65-F5344CB8AC3E}">
        <p14:creationId xmlns:p14="http://schemas.microsoft.com/office/powerpoint/2010/main" val="72820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2" name="Picture 4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4" name="Oval 4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BO"/>
          </a:p>
        </p:txBody>
      </p:sp>
      <p:pic>
        <p:nvPicPr>
          <p:cNvPr id="46" name="Picture 4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8" name="Picture 4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0" name="Rectangle 4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
        <p:nvSpPr>
          <p:cNvPr id="2" name="Título 1">
            <a:extLst>
              <a:ext uri="{FF2B5EF4-FFF2-40B4-BE49-F238E27FC236}">
                <a16:creationId xmlns:a16="http://schemas.microsoft.com/office/drawing/2014/main" id="{6C510B72-5650-3F11-C2CE-6485EFDD4DB1}"/>
              </a:ext>
            </a:extLst>
          </p:cNvPr>
          <p:cNvSpPr>
            <a:spLocks noGrp="1"/>
          </p:cNvSpPr>
          <p:nvPr>
            <p:ph type="title"/>
          </p:nvPr>
        </p:nvSpPr>
        <p:spPr>
          <a:xfrm>
            <a:off x="151607" y="1431680"/>
            <a:ext cx="3339281" cy="3308840"/>
          </a:xfrm>
        </p:spPr>
        <p:txBody>
          <a:bodyPr vert="horz" lIns="91440" tIns="45720" rIns="91440" bIns="45720" rtlCol="0" anchor="b">
            <a:normAutofit/>
          </a:bodyPr>
          <a:lstStyle/>
          <a:p>
            <a:r>
              <a:rPr lang="en-US" sz="6000" dirty="0"/>
              <a:t>Vista de </a:t>
            </a:r>
            <a:r>
              <a:rPr lang="en-US" sz="6000" dirty="0" err="1"/>
              <a:t>proceso</a:t>
            </a:r>
            <a:endParaRPr lang="en-US" sz="6000" dirty="0"/>
          </a:p>
        </p:txBody>
      </p:sp>
      <p:sp>
        <p:nvSpPr>
          <p:cNvPr id="52" name="Rectangle 51">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pic>
        <p:nvPicPr>
          <p:cNvPr id="4" name="Marcador de contenido 3" descr="Diagrama de secuencia">
            <a:extLst>
              <a:ext uri="{FF2B5EF4-FFF2-40B4-BE49-F238E27FC236}">
                <a16:creationId xmlns:a16="http://schemas.microsoft.com/office/drawing/2014/main" id="{B499703C-5577-7F1F-E392-B3F043C2589E}"/>
              </a:ext>
            </a:extLst>
          </p:cNvPr>
          <p:cNvPicPr>
            <a:picLocks noGrp="1" noChangeAspect="1"/>
          </p:cNvPicPr>
          <p:nvPr>
            <p:ph idx="1"/>
          </p:nvPr>
        </p:nvPicPr>
        <p:blipFill rotWithShape="1">
          <a:blip r:embed="rId7" cstate="print">
            <a:extLst>
              <a:ext uri="{28A0092B-C50C-407E-A947-70E740481C1C}">
                <a14:useLocalDpi xmlns:a14="http://schemas.microsoft.com/office/drawing/2010/main" val="0"/>
              </a:ext>
            </a:extLst>
          </a:blip>
          <a:srcRect l="2606" t="11813" r="2348" b="9705"/>
          <a:stretch/>
        </p:blipFill>
        <p:spPr bwMode="auto">
          <a:xfrm>
            <a:off x="3490888" y="208343"/>
            <a:ext cx="8701113" cy="6481823"/>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89656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63</TotalTime>
  <Words>783</Words>
  <Application>Microsoft Office PowerPoint</Application>
  <PresentationFormat>Panorámica</PresentationFormat>
  <Paragraphs>73</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Calibri Light</vt:lpstr>
      <vt:lpstr>Century Gothic</vt:lpstr>
      <vt:lpstr>Wingdings 3</vt:lpstr>
      <vt:lpstr>Ion</vt:lpstr>
      <vt:lpstr>Cajero Automático Multimoneda</vt:lpstr>
      <vt:lpstr>Contenido</vt:lpstr>
      <vt:lpstr>Introducción</vt:lpstr>
      <vt:lpstr>Decisiones de Arquitectura</vt:lpstr>
      <vt:lpstr>Atributos de Calidad</vt:lpstr>
      <vt:lpstr>Atributos de Calidad</vt:lpstr>
      <vt:lpstr>Vista Lógica</vt:lpstr>
      <vt:lpstr>Vista de Desarrollo</vt:lpstr>
      <vt:lpstr>Vista de proceso</vt:lpstr>
      <vt:lpstr>Vista Física</vt:lpstr>
      <vt:lpstr>Vista de Casos de Uso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Cajero Automático Multimoneda</dc:title>
  <dc:creator>Raphael MuÑoz</dc:creator>
  <cp:lastModifiedBy>Raphael MuÑoz</cp:lastModifiedBy>
  <cp:revision>1</cp:revision>
  <dcterms:created xsi:type="dcterms:W3CDTF">2024-01-25T19:05:04Z</dcterms:created>
  <dcterms:modified xsi:type="dcterms:W3CDTF">2024-01-25T20:08:52Z</dcterms:modified>
</cp:coreProperties>
</file>