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7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0945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7621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98808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6194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60555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90412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690149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356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05027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3704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71863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3419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79548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3"/>
          <p:cNvSpPr>
            <a:spLocks noGrp="1"/>
          </p:cNvSpPr>
          <p:nvPr>
            <p:ph type="ftr" sz="quarter" idx="11"/>
          </p:nvPr>
        </p:nvSpPr>
        <p:spPr/>
        <p:txBody>
          <a:bodyPr/>
          <a:lstStyle/>
          <a:p>
            <a:endParaRPr lang="en-US" sz="1000" dirty="0"/>
          </a:p>
        </p:txBody>
      </p:sp>
      <p:sp>
        <p:nvSpPr>
          <p:cNvPr id="6" name="Slide Number Placeholder 4"/>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14407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2"/>
          <p:cNvSpPr>
            <a:spLocks noGrp="1"/>
          </p:cNvSpPr>
          <p:nvPr>
            <p:ph type="ftr" sz="quarter" idx="11"/>
          </p:nvPr>
        </p:nvSpPr>
        <p:spPr/>
        <p:txBody>
          <a:bodyPr/>
          <a:lstStyle/>
          <a:p>
            <a:endParaRPr lang="en-US" sz="1000" dirty="0"/>
          </a:p>
        </p:txBody>
      </p:sp>
      <p:sp>
        <p:nvSpPr>
          <p:cNvPr id="6" name="Slide Number Placeholder 3"/>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89984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5" name="Footer Placeholder 5"/>
          <p:cNvSpPr>
            <a:spLocks noGrp="1"/>
          </p:cNvSpPr>
          <p:nvPr>
            <p:ph type="ftr" sz="quarter" idx="11"/>
          </p:nvPr>
        </p:nvSpPr>
        <p:spPr/>
        <p:txBody>
          <a:bodyPr/>
          <a:lstStyle/>
          <a:p>
            <a:endParaRPr lang="en-US" sz="1000" dirty="0"/>
          </a:p>
        </p:txBody>
      </p:sp>
      <p:sp>
        <p:nvSpPr>
          <p:cNvPr id="6"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83143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1/25/2024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0734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7CF0BCE0-945C-4FDF-95A1-2149B1FF5B83}" type="datetimeFigureOut">
              <a:rPr lang="en-US" smtClean="0"/>
              <a:pPr algn="r"/>
              <a:t>1/25/2024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7238302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329B5-6112-4BB7-EB9D-9A289CF9CD0C}"/>
              </a:ext>
            </a:extLst>
          </p:cNvPr>
          <p:cNvSpPr>
            <a:spLocks noGrp="1"/>
          </p:cNvSpPr>
          <p:nvPr>
            <p:ph type="ctrTitle"/>
          </p:nvPr>
        </p:nvSpPr>
        <p:spPr>
          <a:xfrm>
            <a:off x="540000" y="540000"/>
            <a:ext cx="6022725" cy="4259814"/>
          </a:xfrm>
        </p:spPr>
        <p:txBody>
          <a:bodyPr>
            <a:normAutofit/>
          </a:bodyPr>
          <a:lstStyle/>
          <a:p>
            <a:r>
              <a:rPr lang="es-BO" sz="5500" dirty="0"/>
              <a:t>Cajero </a:t>
            </a:r>
            <a:r>
              <a:rPr lang="es-BO" sz="5500" dirty="0" err="1"/>
              <a:t>Autom</a:t>
            </a:r>
            <a:r>
              <a:rPr lang="en-US" sz="5500" dirty="0" err="1"/>
              <a:t>ático</a:t>
            </a:r>
            <a:r>
              <a:rPr lang="en-US" sz="5500" dirty="0"/>
              <a:t> </a:t>
            </a:r>
            <a:r>
              <a:rPr lang="en-US" sz="5500" dirty="0" err="1"/>
              <a:t>Multimoneda</a:t>
            </a:r>
            <a:endParaRPr lang="es-BO" sz="5500" dirty="0"/>
          </a:p>
        </p:txBody>
      </p:sp>
      <p:sp>
        <p:nvSpPr>
          <p:cNvPr id="3" name="Subtítulo 2">
            <a:extLst>
              <a:ext uri="{FF2B5EF4-FFF2-40B4-BE49-F238E27FC236}">
                <a16:creationId xmlns:a16="http://schemas.microsoft.com/office/drawing/2014/main" id="{99C63E32-1A67-4CE8-3CCA-C61F3B9360B6}"/>
              </a:ext>
            </a:extLst>
          </p:cNvPr>
          <p:cNvSpPr>
            <a:spLocks noGrp="1"/>
          </p:cNvSpPr>
          <p:nvPr>
            <p:ph type="subTitle" idx="1"/>
          </p:nvPr>
        </p:nvSpPr>
        <p:spPr>
          <a:xfrm>
            <a:off x="540000" y="4988476"/>
            <a:ext cx="5165475" cy="1320249"/>
          </a:xfrm>
        </p:spPr>
        <p:txBody>
          <a:bodyPr>
            <a:normAutofit/>
          </a:bodyPr>
          <a:lstStyle/>
          <a:p>
            <a:r>
              <a:rPr lang="es-BO" dirty="0"/>
              <a:t>Propuesta de arquitectura</a:t>
            </a:r>
          </a:p>
        </p:txBody>
      </p:sp>
      <p:pic>
        <p:nvPicPr>
          <p:cNvPr id="4" name="Picture 3">
            <a:extLst>
              <a:ext uri="{FF2B5EF4-FFF2-40B4-BE49-F238E27FC236}">
                <a16:creationId xmlns:a16="http://schemas.microsoft.com/office/drawing/2014/main" id="{D214762C-BF09-D870-4557-5E48390FE670}"/>
              </a:ext>
            </a:extLst>
          </p:cNvPr>
          <p:cNvPicPr>
            <a:picLocks noChangeAspect="1"/>
          </p:cNvPicPr>
          <p:nvPr/>
        </p:nvPicPr>
        <p:blipFill rotWithShape="1">
          <a:blip r:embed="rId2">
            <a:extLst>
              <a:ext uri="{28A0092B-C50C-407E-A947-70E740481C1C}">
                <a14:useLocalDpi xmlns:a14="http://schemas.microsoft.com/office/drawing/2010/main" val="0"/>
              </a:ext>
            </a:extLst>
          </a:blip>
          <a:srcRect r="12499"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26210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3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5AB5AC43-D480-B52F-F299-3402C4348937}"/>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Vista Física</a:t>
            </a:r>
          </a:p>
        </p:txBody>
      </p:sp>
      <p:pic>
        <p:nvPicPr>
          <p:cNvPr id="4" name="Marcador de contenido 3">
            <a:extLst>
              <a:ext uri="{FF2B5EF4-FFF2-40B4-BE49-F238E27FC236}">
                <a16:creationId xmlns:a16="http://schemas.microsoft.com/office/drawing/2014/main" id="{DA0A210E-67B3-FC5F-DF32-7ADD4FA8B408}"/>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51" t="1" r="-742" b="1"/>
          <a:stretch/>
        </p:blipFill>
        <p:spPr>
          <a:xfrm>
            <a:off x="2978566" y="630758"/>
            <a:ext cx="9213434" cy="5793191"/>
          </a:xfrm>
          <a:prstGeom prst="rect">
            <a:avLst/>
          </a:prstGeom>
        </p:spPr>
      </p:pic>
      <p:sp>
        <p:nvSpPr>
          <p:cNvPr id="35"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228208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73B0808C-1FAD-751B-2122-2CBBA63430D3}"/>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Vista de Casos de Uso</a:t>
            </a:r>
          </a:p>
        </p:txBody>
      </p:sp>
      <p:pic>
        <p:nvPicPr>
          <p:cNvPr id="4" name="Marcador de contenido 3" descr="Diagrama&#10;&#10;Descripción generada automáticamente">
            <a:extLst>
              <a:ext uri="{FF2B5EF4-FFF2-40B4-BE49-F238E27FC236}">
                <a16:creationId xmlns:a16="http://schemas.microsoft.com/office/drawing/2014/main" id="{E251394A-FC04-A613-444E-283B0699EF3A}"/>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2054" r="-2" b="1464"/>
          <a:stretch/>
        </p:blipFill>
        <p:spPr>
          <a:xfrm>
            <a:off x="5703069" y="0"/>
            <a:ext cx="6488931" cy="6936972"/>
          </a:xfrm>
          <a:prstGeom prst="rect">
            <a:avLst/>
          </a:prstGeom>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386367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2" name="Rectangle 21">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28" name="Rectangle 27">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5" name="CuadroTexto 4">
            <a:extLst>
              <a:ext uri="{FF2B5EF4-FFF2-40B4-BE49-F238E27FC236}">
                <a16:creationId xmlns:a16="http://schemas.microsoft.com/office/drawing/2014/main" id="{2BAADFEF-AF8B-807E-7AA6-1036E2587576}"/>
              </a:ext>
            </a:extLst>
          </p:cNvPr>
          <p:cNvSpPr txBox="1"/>
          <p:nvPr/>
        </p:nvSpPr>
        <p:spPr>
          <a:xfrm>
            <a:off x="127322" y="300941"/>
            <a:ext cx="9223688" cy="5816977"/>
          </a:xfrm>
          <a:prstGeom prst="rect">
            <a:avLst/>
          </a:prstGeom>
          <a:noFill/>
        </p:spPr>
        <p:txBody>
          <a:bodyPr wrap="square">
            <a:spAutoFit/>
          </a:bodyPr>
          <a:lstStyle/>
          <a:p>
            <a:pPr algn="just" rtl="0" fontAlgn="base">
              <a:spcAft>
                <a:spcPts val="600"/>
              </a:spcAft>
            </a:pPr>
            <a:r>
              <a:rPr lang="es-BO" b="0" i="0" dirty="0">
                <a:solidFill>
                  <a:srgbClr val="000000"/>
                </a:solidFill>
                <a:effectLst/>
                <a:latin typeface="Calibri" panose="020F0502020204030204" pitchFamily="34" charset="0"/>
              </a:rPr>
              <a:t>Escenario 1: Un usuario quiere consultar su saldo en ambas monedas.</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spcAft>
                <a:spcPts val="600"/>
              </a:spcAft>
            </a:pPr>
            <a:r>
              <a:rPr lang="es-BO" b="0" i="0" dirty="0">
                <a:solidFill>
                  <a:srgbClr val="000000"/>
                </a:solidFill>
                <a:effectLst/>
                <a:latin typeface="Calibri" panose="020F0502020204030204" pitchFamily="34" charset="0"/>
              </a:rPr>
              <a:t>Justificación: este escenario muestra una de las funcionalidades básicas del sistema, que es permitir a los usuarios ver el saldo de sus cuentas en moneda local y extranjera.</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spcAft>
                <a:spcPts val="600"/>
              </a:spcAft>
            </a:pPr>
            <a:r>
              <a:rPr lang="es-BO" b="0" i="0" dirty="0">
                <a:solidFill>
                  <a:srgbClr val="000000"/>
                </a:solidFill>
                <a:effectLst/>
                <a:latin typeface="Calibri" panose="020F0502020204030204" pitchFamily="34" charset="0"/>
              </a:rPr>
              <a:t>Atributos de calidad: usabilidad, rendimiento, seguridad.</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spcAft>
                <a:spcPts val="600"/>
              </a:spcAft>
            </a:pPr>
            <a:r>
              <a:rPr lang="es-BO" b="0" i="0" dirty="0">
                <a:solidFill>
                  <a:srgbClr val="000000"/>
                </a:solidFill>
                <a:effectLst/>
                <a:latin typeface="Calibri" panose="020F0502020204030204" pitchFamily="34" charset="0"/>
              </a:rPr>
              <a:t>Estímulos: el usuario inserta su tarjeta y digita su PIN en el cajero automático, luego selecciona la opción de consulta de saldo en el menú principal.</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spcAft>
                <a:spcPts val="600"/>
              </a:spcAft>
            </a:pPr>
            <a:r>
              <a:rPr lang="es-BO" b="0" i="0" dirty="0">
                <a:solidFill>
                  <a:srgbClr val="000000"/>
                </a:solidFill>
                <a:effectLst/>
                <a:latin typeface="Calibri" panose="020F0502020204030204" pitchFamily="34" charset="0"/>
              </a:rPr>
              <a:t>Respuesta: el sistema valida la tarjeta y el PIN del usuario, luego accede a la base de datos y muestra el saldo de las cuentas del usuario en moneda local y extranjera en la pantalla del cajero automático.</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spcAft>
                <a:spcPts val="600"/>
              </a:spcAft>
            </a:pPr>
            <a:r>
              <a:rPr lang="es-BO" b="0" i="0" dirty="0">
                <a:solidFill>
                  <a:srgbClr val="000000"/>
                </a:solidFill>
                <a:effectLst/>
                <a:latin typeface="Calibri" panose="020F0502020204030204" pitchFamily="34" charset="0"/>
              </a:rPr>
              <a:t>Decisiones de arquitectura: se utiliza un microservicio de autenticación que se encarga de validar la identidad de los usuarios mediante el uso de una tarjeta y un PIN. Se utiliza un microservicio de consulta que se encarga de acceder a la base de datos y mostrar el saldo de las cuentas de los usuarios. Se utiliza un protocolo de comunicación seguro entre los microservicios y la base de datos. Se utiliza una interfaz de usuario sencilla e intuitiva que permite al usuario seleccionar la opción de consulta de saldo fácilmente.</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spcAft>
                <a:spcPts val="600"/>
              </a:spcAft>
            </a:pPr>
            <a:r>
              <a:rPr lang="es-BO" b="0" i="0" dirty="0">
                <a:solidFill>
                  <a:srgbClr val="000000"/>
                </a:solidFill>
                <a:effectLst/>
                <a:latin typeface="Calibri" panose="020F0502020204030204" pitchFamily="34" charset="0"/>
              </a:rPr>
              <a:t>Medición: se mide el tiempo de respuesta del sistema desde que el usuario selecciona la opción de consulta de saldo hasta que se muestra el saldo en la pantalla. Se mide el nivel de satisfacción del usuario con la interfaz de usuario y la información mostrada. Se mide el nivel de seguridad del sistema frente a posibles ataques o fraudes.</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1367628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5" name="CuadroTexto 4">
            <a:extLst>
              <a:ext uri="{FF2B5EF4-FFF2-40B4-BE49-F238E27FC236}">
                <a16:creationId xmlns:a16="http://schemas.microsoft.com/office/drawing/2014/main" id="{2BAADFEF-AF8B-807E-7AA6-1036E2587576}"/>
              </a:ext>
            </a:extLst>
          </p:cNvPr>
          <p:cNvSpPr txBox="1"/>
          <p:nvPr/>
        </p:nvSpPr>
        <p:spPr>
          <a:xfrm>
            <a:off x="127321" y="300942"/>
            <a:ext cx="10220445" cy="6463308"/>
          </a:xfrm>
          <a:prstGeom prst="rect">
            <a:avLst/>
          </a:prstGeom>
          <a:noFill/>
        </p:spPr>
        <p:txBody>
          <a:bodyPr wrap="square">
            <a:spAutoFit/>
          </a:bodyPr>
          <a:lstStyle/>
          <a:p>
            <a:pPr algn="just" rtl="0" fontAlgn="base"/>
            <a:r>
              <a:rPr lang="es-BO" sz="1800" b="0" i="0" dirty="0">
                <a:solidFill>
                  <a:srgbClr val="000000"/>
                </a:solidFill>
                <a:effectLst/>
                <a:latin typeface="Calibri" panose="020F0502020204030204" pitchFamily="34" charset="0"/>
              </a:rPr>
              <a:t>Escenario 2: Un usuario quiere retirar dinero en moneda extranjera.</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Justificación: este escenario muestra una de las funcionalidades diferenciadoras del sistema, que es permitir a los usuarios retirar dinero en moneda extranjera a una tasa de cambio especificada.</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Atributos de calidad: usabilidad, rendimiento, seguridad, disponibilidad.</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Estímulos: el usuario inserta su tarjeta y digita su PIN en el cajero automático, luego selecciona la opción de retiro en el menú principal, luego selecciona la moneda extranjera y el monto que desea retirar.</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Respuesta: el sistema valida la tarjeta y el PIN del usuario, luego consulta la tasa de cambio vigente y calcula el monto equivalente en moneda local, luego verifica que el usuario tenga saldo suficiente en su cuenta y que el cajero automático tenga efectivo disponible en la moneda extranjera, luego dispensa el dinero al usuario y actualiza el saldo de su cuenta y el inventario del cajero automático, luego emite un recibo al usuario con los detalles de la operación.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Decisiones de arquitectura: se utiliza un microservicio de autenticación que se encarga de validar la identidad de los usuarios mediante el uso de una tarjeta y un PIN. Se utiliza un microservicio de transacción que se encarga de realizar las operaciones de retiro, depósito y transferencia en moneda local o extranjera. Se utiliza un microservicio de tasas de cambio que se encarga de manejar las tasas de cambio entre las dos monedas y de consultarlas por otros microservicios. Se utiliza un protocolo de comunicación seguro entre los microservicios y la base de datos. Se utiliza una interfaz de usuario sencilla e intuitiva que permite al usuario seleccionar la opción de retiro, la moneda y el monto fácilmente. Se utiliza un mecanismo de reciclaje que permite al cajero automático dispensar y recibir efectivo en ambas monedas.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Medición: se mide el tiempo de respuesta del sistema desde que el usuario selecciona la opción de retiro hasta que se dispensa el dinero. Se mide el nivel de satisfacción del usuario con la interfaz de usuario, la información mostrada y el recibo emitido. Se mide el nivel de seguridad del sistema frente a posibles ataques o fraudes. Se mide el nivel de disponibilidad del sistema frente a posibles fallas o interrupciones.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089723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115747" y="150470"/>
            <a:ext cx="10313043" cy="6463308"/>
          </a:xfrm>
          <a:prstGeom prst="rect">
            <a:avLst/>
          </a:prstGeom>
          <a:noFill/>
        </p:spPr>
        <p:txBody>
          <a:bodyPr wrap="square">
            <a:spAutoFit/>
          </a:bodyPr>
          <a:lstStyle/>
          <a:p>
            <a:pPr algn="just" rtl="0" fontAlgn="base"/>
            <a:r>
              <a:rPr lang="es-BO" sz="1800" b="0" i="0" dirty="0">
                <a:solidFill>
                  <a:srgbClr val="000000"/>
                </a:solidFill>
                <a:effectLst/>
                <a:latin typeface="Calibri" panose="020F0502020204030204" pitchFamily="34" charset="0"/>
              </a:rPr>
              <a:t>Escenario 3: Un usuario quiere depositar dinero en moneda local.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Justificación: este escenario muestra una de las funcionalidades básicas del sistema, que es permitir a los usuarios depositar dinero en moneda local en sus cuentas.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Atributos de calidad: usabilidad, rendimiento, seguridad, disponibilidad.</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Estímulos: el usuario inserta su tarjeta y digita su PIN en el cajero automático, luego selecciona la opción de depósito en el menú principal, luego selecciona la cuenta donde desea depositar el dinero, luego ingresa el dinero en el cajero automático.</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Respuesta: el sistema valida la tarjeta y el PIN del usuario, luego verifica que la cuenta seleccionada sea válida y que el dinero ingresado sea auténtico y de la moneda local, luego acredita el dinero en la cuenta del usuario y actualiza el saldo de su cuenta y el inventario del cajero automático, luego emite un recibo al usuario con los detalles de la operación.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Decisiones de arquitectura: se utiliza un microservicio de autenticación que se encarga de validar la identidad de los usuarios mediante el uso de una tarjeta y un PIN. Se utiliza un microservicio de transacción que se encarga de realizar las operaciones de retiro, depósito y transferencia en moneda local o extranjera. Se utiliza un protocolo de comunicación seguro entre los microservicios y la base de datos. Se utiliza una interfaz de usuario sencilla e intuitiva que permite al usuario seleccionar la opción de depósito, la cuenta y el monto fácilmente. Se utiliza un mecanismo de reciclaje que permite al cajero automático dispensar y recibir efectivo en ambas monedas. Se utiliza un mecanismo de detección de billetes falsos que rechaza el dinero que no sea auténtico o de la moneda local.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Medición: se mide el tiempo de respuesta del sistema desde que el usuario selecciona la opción de depósito hasta que se acredita el dinero. Se mide el nivel de satisfacción del usuario con la interfaz de usuario, la información mostrada y el recibo emitido. Se mide el nivel de seguridad del sistema frente a posibles ataques o fraudes. Se mide el nivel de disponibilidad del sistema frente a posibles fallas o interrupciones.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197057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115747" y="150470"/>
            <a:ext cx="10579261" cy="6740307"/>
          </a:xfrm>
          <a:prstGeom prst="rect">
            <a:avLst/>
          </a:prstGeom>
          <a:noFill/>
        </p:spPr>
        <p:txBody>
          <a:bodyPr wrap="square">
            <a:spAutoFit/>
          </a:bodyPr>
          <a:lstStyle/>
          <a:p>
            <a:pPr algn="just" rtl="0" fontAlgn="base"/>
            <a:r>
              <a:rPr lang="es-BO" sz="1800" b="0" i="0" dirty="0">
                <a:solidFill>
                  <a:srgbClr val="000000"/>
                </a:solidFill>
                <a:effectLst/>
                <a:latin typeface="Calibri" panose="020F0502020204030204" pitchFamily="34" charset="0"/>
              </a:rPr>
              <a:t>Escenario 4: Un usuario quiere transferir dinero en moneda extranjera a otra cuenta.</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Justificación: este escenario muestra una de las funcionalidades diferenciadoras del sistema, que es permitir a los usuarios transferir dinero en moneda extranjera a otra cuenta a una tasa de cambio especificada.</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Atributos de calidad: usabilidad, rendimiento, seguridad, disponibilidad.</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Estímulos: el usuario inserta su tarjeta y digita su PIN en el cajero automático, luego selecciona la opción de transferencia en el menú principal, luego selecciona la cuenta de origen y la cuenta de destino, luego selecciona la moneda extranjera y el monto que desea transferir.</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Respuesta: el sistema valida la tarjeta y el PIN del usuario, luego consulta la tasa de cambio vigente y calcula el monto equivalente en moneda local, luego verifica que el usuario tenga saldo suficiente en su cuenta de origen y que la cuenta de destino sea válida, luego debita el dinero de la cuenta de origen y lo acredita en la cuenta de destino, luego actualiza el saldo de ambas cuentas, luego emite un recibo al usuario con los detalles de la operación.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Decisiones de arquitectura: se utiliza un microservicio de autenticación que se encarga de validar la identidad de los usuarios mediante el uso de una tarjeta y un PIN. Se utiliza un microservicio de transacción que se encarga de realizar las operaciones de retiro, depósito y transferencia en moneda local o extranjera. Se utiliza un microservicio de tasas de cambio que se encarga de manejar las tasas de cambio entre las dos monedas y de consultarlas por otros microservicios. Se utiliza un protocolo de comunicación seguro entre los microservicios y la base de datos. Se utiliza una interfaz de usuario sencilla e intuitiva que permite al usuario seleccionar la opción de transferencia, la cuenta de origen, la cuenta de destino, la moneda y el monto fácilmente.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Medición: se mide el tiempo de respuesta del sistema desde que el usuario selecciona la opción de transferencia hasta que se acredita el dinero en la cuenta de destino. Se mide el nivel de satisfacción del usuario con la interfaz de usuario, la información mostrada y el recibo emitido. Se mide el nivel de seguridad del sistema frente a posibles ataques o fraudes. Se mide el nivel de disponibilidad del sistema frente a posibles fallas o interrupciones.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47286496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115748" y="150470"/>
            <a:ext cx="10289894" cy="6463308"/>
          </a:xfrm>
          <a:prstGeom prst="rect">
            <a:avLst/>
          </a:prstGeom>
          <a:noFill/>
        </p:spPr>
        <p:txBody>
          <a:bodyPr wrap="square">
            <a:spAutoFit/>
          </a:bodyPr>
          <a:lstStyle/>
          <a:p>
            <a:pPr algn="just" rtl="0" fontAlgn="base"/>
            <a:r>
              <a:rPr lang="es-BO" sz="1800" b="0" i="0" dirty="0">
                <a:solidFill>
                  <a:srgbClr val="000000"/>
                </a:solidFill>
                <a:effectLst/>
                <a:latin typeface="Calibri" panose="020F0502020204030204" pitchFamily="34" charset="0"/>
              </a:rPr>
              <a:t>Escenario 5: Un operador quiere actualizar las tasas de cambio entre las dos monedas.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Justificación: este escenario muestra una de las funcionalidades de administración del sistema, que es permitir a los operadores actualizar las tasas de cambio entre las dos monedas según el mercado.</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Atributos de calidad: usabilidad, rendimiento, seguridad, consistencia.</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Estímulos: el operador accede al sistema mediante un navegador web, luego ingresa su usuario y contraseña, luego selecciona la opción de gestión de tasas de cambio en el menú principal, luego ingresa las nuevas tasas de cambio entre las dos monedas y confirma la operación.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Respuesta: el sistema valida el usuario y la contraseña del operador, luego verifica que tenga permisos para modificar las tasas de cambio, luego actualiza las tasas de cambio en la base de datos y las notifica a los demás microservicios, luego muestra un mensaje de confirmación al operador con los detalles de la operación.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Decisiones de arquitectura: se utiliza un microservicio de administración que se encarga de permitir a los operadores gestionar los cajeros automáticos, los límites de operación, las comisiones y las tasas de cambio. Se utiliza un microservicio de tasas de cambio que se encarga de manejar las tasas de cambio entre las dos monedas y de consultarlas por otros microservicios. Se utiliza un protocolo de comunicación seguro entre los microservicios y la base de datos. Se utiliza una interfaz de usuario sencilla e intuitiva que permite al operador seleccionar la opción de gestión de tasas de cambio, ingresar las nuevas tasas de cambio y confirmar la operación fácilmente. Se utiliza un mecanismo de sincronización que permite mantener la consistencia de las tasas de cambio entre los microservicios y la base de datos.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Medición: se mide el tiempo de respuesta del sistema desde que el operador ingresa las nuevas tasas de cambio hasta que se muestra el mensaje de confirmación. Se mide el nivel de satisfacción del operador con la interfaz de usuario y la información mostrada. Se mide el nivel de seguridad del sistema frente a posibles ataques o fraudes. Se mide el nivel de consistencia del sistema frente a posibles inconsistencias o conflictos.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1551769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115747" y="150470"/>
            <a:ext cx="10579261" cy="6740307"/>
          </a:xfrm>
          <a:prstGeom prst="rect">
            <a:avLst/>
          </a:prstGeom>
          <a:noFill/>
        </p:spPr>
        <p:txBody>
          <a:bodyPr wrap="square">
            <a:spAutoFit/>
          </a:bodyPr>
          <a:lstStyle/>
          <a:p>
            <a:pPr algn="just" rtl="0" fontAlgn="base"/>
            <a:r>
              <a:rPr lang="es-BO" sz="1800" b="0" i="0">
                <a:solidFill>
                  <a:srgbClr val="000000"/>
                </a:solidFill>
                <a:effectLst/>
                <a:latin typeface="Calibri" panose="020F0502020204030204" pitchFamily="34" charset="0"/>
              </a:rPr>
              <a:t>Escenario 6: Un hacker quiere acceder a la base de datos del sistema y robar la información de los usuarios y las operaciones.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Justificación: este escenario muestra una de las amenazas a las que se enfrenta el sistema, que es el intento de acceso no autorizado a la base de datos por parte de un agente malicioso.</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Atributos de calidad: seguridad, disponibilidad, confidencialidad, integridad.</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Estímulos: el hacker utiliza una herramienta de escaneo de puertos para detectar los servicios que están expuestos en el sistema, luego utiliza una herramienta de fuerza bruta para intentar adivinar las credenciales de acceso a la base de datos, luego utiliza una herramienta de inyección SQL para intentar extraer la información de la base de datos.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Respuesta: el sistema detecta los intentos de escaneo de puertos y de fuerza bruta y bloquea las direcciones IP del hacker, luego verifica las credenciales de acceso a la base de datos y rechaza las que no sean válidas, luego valida las consultas SQL y evita las que contengan código malicioso, luego registra los eventos de seguridad y alerta a los administradores del sistema, luego mantiene la disponibilidad, la confidencialidad y la integridad de la información de la base de datos.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Decisiones de arquitectura: se utiliza un firewall que se encarga de filtrar el tráfico entrante y saliente del sistema y de bloquear los puertos y las direcciones IP sospechosas. Se utiliza un protocolo de comunicación seguro entre los microservicios y la base de datos que se encarga de cifrar los datos y de autenticar las conexiones. Se utiliza un mecanismo de encriptación que se encarga de proteger la información sensible de la base de datos. Se utiliza un mecanismo de validación que se encarga de evitar las consultas SQL mal formadas o maliciosas. Se utiliza un mecanismo de registro y alerta que se encarga de monitorear y notificar los eventos de seguridad.</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Medición: se mide el número y la frecuencia de los intentos de acceso no autorizado a la base de datos. Se mide el nivel de seguridad del sistema frente a posibles ataques o fraudes. Se mide el nivel de disponibilidad, confidencialidad e integridad del sistema frente a posibles interrupciones, filtraciones o alteraciones.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49174286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115747" y="150470"/>
            <a:ext cx="10579261" cy="7017306"/>
          </a:xfrm>
          <a:prstGeom prst="rect">
            <a:avLst/>
          </a:prstGeom>
          <a:noFill/>
        </p:spPr>
        <p:txBody>
          <a:bodyPr wrap="square">
            <a:spAutoFit/>
          </a:bodyPr>
          <a:lstStyle/>
          <a:p>
            <a:pPr algn="just" rtl="0" fontAlgn="base"/>
            <a:r>
              <a:rPr lang="es-BO" sz="1800" b="0" i="0" dirty="0">
                <a:solidFill>
                  <a:srgbClr val="000000"/>
                </a:solidFill>
                <a:effectLst/>
                <a:latin typeface="Calibri" panose="020F0502020204030204" pitchFamily="34" charset="0"/>
              </a:rPr>
              <a:t>Escenario 7: Un usuario quiere recibir un recibo por correo electrónico de la operación que realizó en el cajero automático.</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Justificación: este escenario muestra una de las funcionalidades complementarias del sistema, que es permitir a los usuarios recibir un recibo por correo electrónico de la operación que realizaron en el cajero automático.</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Atributos de calidad: usabilidad, rendimiento, seguridad, disponibilidad.</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Estímulos: el usuario inserta su tarjeta y digita su PIN en el cajero automático, luego realiza una operación de retiro, depósito, transferencia o consulta, luego selecciona la opción de recibir un recibo por correo electrónico en el menú final, luego ingresa su dirección de correo electrónico y confirma la operación.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Respuesta: el sistema valida la tarjeta y el PIN del usuario, luego realiza la operación solicitada por el usuario, luego verifica que la dirección de correo electrónico ingresada por el usuario sea válida, luego envía un recibo por correo electrónico al usuario con los detalles de la operación, luego muestra un mensaje de confirmación al usuario en la pantalla del cajero automático.</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Decisiones de arquitectura: se utiliza un microservicio de autenticación que se encarga de validar la identidad de los usuarios mediante el uso de una tarjeta y un PIN. Se utiliza un microservicio de transacción que se encarga de realizar las operaciones de retiro, depósito, transferencia y consulta en moneda local o extranjera. Se utiliza un microservicio de notificación que se encarga de enviar mensajes de confirmación, alertas y recibos a los usuarios por correo electrónico o SMS. Se utiliza un protocolo de comunicación seguro entre los microservicios y la base de datos. Se utiliza una interfaz de usuario sencilla e intuitiva que permite al usuario seleccionar la opción de recibir un recibo por correo electrónico, ingresar su dirección de correo electrónico y confirmar la operación fácilmente.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es-BO" sz="1800" b="0" i="0" dirty="0">
                <a:solidFill>
                  <a:srgbClr val="000000"/>
                </a:solidFill>
                <a:effectLst/>
                <a:latin typeface="Calibri" panose="020F0502020204030204" pitchFamily="34" charset="0"/>
              </a:rPr>
              <a:t>Medición: se mide el tiempo de respuesta del sistema desde que el usuario selecciona la opción de recibir un recibo por correo electrónico hasta que se muestra el mensaje de confirmación. Se mide el nivel de satisfacción del usuario con la interfaz de usuario, la información mostrada y el recibo enviado. Se mide el nivel de seguridad del sistema frente a posibles ataques o fraudes. Se mide el nivel de disponibilidad del sistema frente a posibles fallas o interrupciones.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41140821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30105" y="0"/>
            <a:ext cx="11567728" cy="6001643"/>
          </a:xfrm>
          <a:prstGeom prst="rect">
            <a:avLst/>
          </a:prstGeom>
          <a:noFill/>
        </p:spPr>
        <p:txBody>
          <a:bodyPr wrap="square">
            <a:spAutoFit/>
          </a:bodyPr>
          <a:lstStyle/>
          <a:p>
            <a:pPr algn="just" rtl="0" fontAlgn="base"/>
            <a:r>
              <a:rPr lang="es-BO" sz="1600" b="0" i="0" dirty="0">
                <a:solidFill>
                  <a:srgbClr val="000000"/>
                </a:solidFill>
                <a:effectLst/>
                <a:latin typeface="Calibri" panose="020F0502020204030204" pitchFamily="34" charset="0"/>
              </a:rPr>
              <a:t>Escenario 8: Un usuario quiere recibir una alerta por SMS si su saldo en moneda extranjera baja de un cierto umbral.</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a:p>
            <a:pPr algn="just" rtl="0" fontAlgn="base"/>
            <a:r>
              <a:rPr lang="es-BO" sz="1600" b="0" i="0" dirty="0">
                <a:solidFill>
                  <a:srgbClr val="000000"/>
                </a:solidFill>
                <a:effectLst/>
                <a:latin typeface="Calibri" panose="020F0502020204030204" pitchFamily="34" charset="0"/>
              </a:rPr>
              <a:t>Justificación: este escenario muestra una de las funcionalidades de notificación del sistema, que es permitir a los usuarios recibir una alerta por SMS si su saldo en moneda extranjera baja de un cierto umbral que ellos mismos pueden configurar.</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a:p>
            <a:pPr algn="just" rtl="0" fontAlgn="base"/>
            <a:r>
              <a:rPr lang="es-BO" sz="1600" b="0" i="0" dirty="0">
                <a:solidFill>
                  <a:srgbClr val="000000"/>
                </a:solidFill>
                <a:effectLst/>
                <a:latin typeface="Calibri" panose="020F0502020204030204" pitchFamily="34" charset="0"/>
              </a:rPr>
              <a:t>Atributos de calidad: usabilidad, rendimiento, seguridad, disponibilidad.</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a:p>
            <a:pPr algn="just" rtl="0" fontAlgn="base"/>
            <a:r>
              <a:rPr lang="es-BO" sz="1600" b="0" i="0" dirty="0">
                <a:solidFill>
                  <a:srgbClr val="000000"/>
                </a:solidFill>
                <a:effectLst/>
                <a:latin typeface="Calibri" panose="020F0502020204030204" pitchFamily="34" charset="0"/>
              </a:rPr>
              <a:t>Estímulos: el usuario inserta su tarjeta y digita su PIN en el cajero automático, luego selecciona la opción de configuración en el menú principal, luego selecciona la opción de alertas en el menú de configuración, luego selecciona la opción de alerta por SMS en el menú de alertas, luego ingresa su número de teléfono y el umbral de saldo en moneda extranjera que desea establecer y confirma la operación.</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a:p>
            <a:pPr algn="just" rtl="0" fontAlgn="base"/>
            <a:r>
              <a:rPr lang="es-BO" sz="1600" b="0" i="0" dirty="0">
                <a:solidFill>
                  <a:srgbClr val="000000"/>
                </a:solidFill>
                <a:effectLst/>
                <a:latin typeface="Calibri" panose="020F0502020204030204" pitchFamily="34" charset="0"/>
              </a:rPr>
              <a:t>Respuesta: el sistema valida la tarjeta y el PIN del usuario, luego muestra el menú de configuración al usuario, luego muestra el menú de alertas al usuario con las opciones disponibles, luego verifica que el número de teléfono y el umbral de saldo ingresados por el usuario sean válidos, luego guarda la configuración de alerta por SMS del usuario en la base de datos, luego muestra un mensaje de confirmación al usuario en la pantalla del cajero automático. Si en algún momento el saldo del usuario en moneda extranjera baja del umbral establecido, el sistema envía un SMS al usuario con el saldo actual y una advertencia.</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a:p>
            <a:pPr algn="just" rtl="0" fontAlgn="base"/>
            <a:r>
              <a:rPr lang="es-BO" sz="1600" b="0" i="0" dirty="0">
                <a:solidFill>
                  <a:srgbClr val="000000"/>
                </a:solidFill>
                <a:effectLst/>
                <a:latin typeface="Calibri" panose="020F0502020204030204" pitchFamily="34" charset="0"/>
              </a:rPr>
              <a:t>Decisiones de arquitectura: se utiliza un microservicio de autenticación que se encarga de validar la identidad de los usuarios mediante el uso de una tarjeta y un PIN. Se utiliza un microservicio de configuración que se encarga de permitir a los usuarios configurar las alertas por SMS. Se utiliza un microservicio de notificación que se encarga de enviar mensajes de confirmación, alertas y recibos a los usuarios por correo electrónico o SMS. Se utiliza un protocolo de comunicación seguro entre los microservicios y la base de datos. Se utiliza una interfaz de usuario sencilla e intuitiva que permite al usuario seleccionar la opción de configuración, la opción de alertas, la opción de alerta por SMS, ingresar su número de teléfono y el umbral de saldo y confirmar la operación fácilmente. Se utiliza un mecanismo de verificación que se encarga de validar el número de teléfono y el umbral de saldo ingresados por el usuario. Se utiliza un mecanismo de envío que se encarga de enviar los SMS a los usuarios mediante un proveedor externo.</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a:p>
            <a:pPr algn="just" rtl="0" fontAlgn="base"/>
            <a:r>
              <a:rPr lang="es-BO" sz="1600" b="0" i="0" dirty="0">
                <a:solidFill>
                  <a:srgbClr val="000000"/>
                </a:solidFill>
                <a:effectLst/>
                <a:latin typeface="Calibri" panose="020F0502020204030204" pitchFamily="34" charset="0"/>
              </a:rPr>
              <a:t>Medición: se mide el tiempo de respuesta del sistema desde que el usuario selecciona la opción de configuración hasta que se muestra el mensaje de confirmación. Se mide el tiempo de envío del SMS desde que se detecta el saldo bajo hasta que se recibe el SMS. Se mide el nivel de satisfacción del usuario con la interfaz de usuario, la información mostrada y el SMS enviado. Se mide el nivel de seguridad del sistema frente a posibles ataques o fraudes. Se mide el nivel de disponibilidad del sistema frente a posibles fallas o interrupciones.</a:t>
            </a:r>
            <a:r>
              <a:rPr lang="en-US" sz="1600" b="0" i="0" dirty="0">
                <a:solidFill>
                  <a:srgbClr val="000000"/>
                </a:solidFill>
                <a:effectLst/>
                <a:latin typeface="Calibri" panose="020F0502020204030204" pitchFamily="34" charset="0"/>
              </a:rPr>
              <a:t> </a:t>
            </a:r>
            <a:endParaRPr lang="en-US"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357369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D13AA-7F37-C349-8ED9-9E5A410F0BA5}"/>
              </a:ext>
            </a:extLst>
          </p:cNvPr>
          <p:cNvSpPr>
            <a:spLocks noGrp="1"/>
          </p:cNvSpPr>
          <p:nvPr>
            <p:ph type="title"/>
          </p:nvPr>
        </p:nvSpPr>
        <p:spPr/>
        <p:txBody>
          <a:bodyPr/>
          <a:lstStyle/>
          <a:p>
            <a:r>
              <a:rPr lang="en-US" dirty="0" err="1"/>
              <a:t>Contenido</a:t>
            </a:r>
            <a:endParaRPr lang="es-BO" dirty="0"/>
          </a:p>
        </p:txBody>
      </p:sp>
      <p:sp>
        <p:nvSpPr>
          <p:cNvPr id="6" name="Marcador de contenido 5">
            <a:extLst>
              <a:ext uri="{FF2B5EF4-FFF2-40B4-BE49-F238E27FC236}">
                <a16:creationId xmlns:a16="http://schemas.microsoft.com/office/drawing/2014/main" id="{9B19384A-FCA7-E3F7-95B2-DAD642FF6FD7}"/>
              </a:ext>
            </a:extLst>
          </p:cNvPr>
          <p:cNvSpPr>
            <a:spLocks noGrp="1"/>
          </p:cNvSpPr>
          <p:nvPr>
            <p:ph idx="1"/>
          </p:nvPr>
        </p:nvSpPr>
        <p:spPr/>
        <p:txBody>
          <a:bodyPr>
            <a:normAutofit fontScale="92500" lnSpcReduction="20000"/>
          </a:bodyPr>
          <a:lstStyle/>
          <a:p>
            <a:r>
              <a:rPr lang="es-ES" sz="2800" dirty="0"/>
              <a:t>1. Introducción</a:t>
            </a:r>
          </a:p>
          <a:p>
            <a:r>
              <a:rPr lang="es-ES" sz="2800" dirty="0"/>
              <a:t>2. Decisiones de Arquitectura</a:t>
            </a:r>
          </a:p>
          <a:p>
            <a:r>
              <a:rPr lang="es-ES" sz="2800" dirty="0"/>
              <a:t>3. Atributos de Calidad</a:t>
            </a:r>
          </a:p>
          <a:p>
            <a:r>
              <a:rPr lang="es-ES" sz="2800" dirty="0"/>
              <a:t>4. Escenarios</a:t>
            </a:r>
          </a:p>
          <a:p>
            <a:r>
              <a:rPr lang="es-ES" sz="2800" dirty="0"/>
              <a:t>5. Vista Lógica</a:t>
            </a:r>
          </a:p>
          <a:p>
            <a:r>
              <a:rPr lang="es-ES" sz="2800" dirty="0"/>
              <a:t>6. Vista de desarrollo</a:t>
            </a:r>
          </a:p>
          <a:p>
            <a:r>
              <a:rPr lang="es-ES" sz="2800" dirty="0"/>
              <a:t>7. Vista de proceso</a:t>
            </a:r>
          </a:p>
          <a:p>
            <a:r>
              <a:rPr lang="es-ES" sz="2800" dirty="0"/>
              <a:t>8. Vista física</a:t>
            </a:r>
          </a:p>
          <a:p>
            <a:r>
              <a:rPr lang="es-ES" sz="2800" dirty="0"/>
              <a:t>9. Vista de casos de uso</a:t>
            </a:r>
            <a:endParaRPr lang="es-BO" sz="2800" dirty="0"/>
          </a:p>
        </p:txBody>
      </p:sp>
    </p:spTree>
    <p:extLst>
      <p:ext uri="{BB962C8B-B14F-4D97-AF65-F5344CB8AC3E}">
        <p14:creationId xmlns:p14="http://schemas.microsoft.com/office/powerpoint/2010/main" val="414393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9DD4F-BB62-8F0D-E6D5-CFFBD13A4423}"/>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 </a:t>
            </a:r>
          </a:p>
        </p:txBody>
      </p:sp>
      <p:sp>
        <p:nvSpPr>
          <p:cNvPr id="4" name="CuadroTexto 3">
            <a:extLst>
              <a:ext uri="{FF2B5EF4-FFF2-40B4-BE49-F238E27FC236}">
                <a16:creationId xmlns:a16="http://schemas.microsoft.com/office/drawing/2014/main" id="{6B2AE631-0197-0B78-66C2-508E64AD60C9}"/>
              </a:ext>
            </a:extLst>
          </p:cNvPr>
          <p:cNvSpPr txBox="1"/>
          <p:nvPr/>
        </p:nvSpPr>
        <p:spPr>
          <a:xfrm>
            <a:off x="115747" y="150470"/>
            <a:ext cx="10579261" cy="6740307"/>
          </a:xfrm>
          <a:prstGeom prst="rect">
            <a:avLst/>
          </a:prstGeom>
          <a:noFill/>
        </p:spPr>
        <p:txBody>
          <a:bodyPr wrap="square">
            <a:spAutoFit/>
          </a:bodyPr>
          <a:lstStyle/>
          <a:p>
            <a:pPr algn="just" rtl="0" fontAlgn="base"/>
            <a:r>
              <a:rPr lang="es-BO" sz="1800" b="0" i="0">
                <a:solidFill>
                  <a:srgbClr val="000000"/>
                </a:solidFill>
                <a:effectLst/>
                <a:latin typeface="Calibri" panose="020F0502020204030204" pitchFamily="34" charset="0"/>
              </a:rPr>
              <a:t>Escenario 9: Un administrador quiere monitorear el estado y el rendimiento de los microservicios del sistema.</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Justificación: este escenario muestra una de las funcionalidades de observabilidad del sistema, que es permitir a los administradores monitorear el estado y el rendimiento de los microservicios del sistema, así como identificar y solucionar posibles problemas o anomalías.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Atributos de calidad: rendimiento, disponibilidad, mantenibilidad, escalabilidad.</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Estímulos: el administrador accede al sistema mediante un navegador web, luego ingresa su usuario y contraseña, luego selecciona la opción de monitoreo en el menú principal, luego visualiza un panel con las métricas, los registros y los rastreos de los microservicios del sistema.</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Respuesta: el sistema valida el usuario y la contraseña del administrador, luego muestra el menú principal al administrador, luego muestra el panel de monitoreo al administrador con las métricas, los registros y los rastreos de los microservicios del sistema, que incluyen información sobre el uso de recursos, el tiempo de respuesta, el número de peticiones, el número de errores, el número de instancias, etc. El sistema permite al administrador filtrar, ordenar, agrupar y comparar los datos según diferentes criterios, así como crear alarmas, acciones y reportes personalizados.</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Decisiones de arquitectura: se utiliza un microservicio de administración que se encarga de permitir a los administradores acceder al sistema y seleccionar la opción de monitoreo. Se utiliza un servicio externo de monitoreo y observabilidad que se encarga de recopilar, almacenar y analizar las métricas, los registros y los rastreos de los microservicios del sistema. Se utiliza un protocolo de comunicación seguro entre el microservicio de administración y el servicio externo de monitoreo y observabilidad. Se utiliza una interfaz de usuario sencilla e intuitiva que permite al administrador visualizar el panel de monitoreo y manipular los datos fácilmente.</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a:p>
            <a:pPr algn="just" rtl="0" fontAlgn="base"/>
            <a:r>
              <a:rPr lang="es-BO" sz="1800" b="0" i="0">
                <a:solidFill>
                  <a:srgbClr val="000000"/>
                </a:solidFill>
                <a:effectLst/>
                <a:latin typeface="Calibri" panose="020F0502020204030204" pitchFamily="34" charset="0"/>
              </a:rPr>
              <a:t>Medición: se mide el tiempo de respuesta del sistema desde que el administrador selecciona la opción de monitoreo hasta que se muestra el panel de monitoreo. Se mide el nivel de satisfacción del administrador con la interfaz de usuario y la información mostrada. Se mide el nivel de rendimiento, disponibilidad, mantenibilidad y escalabilidad de los microservicios del sistema.</a:t>
            </a:r>
            <a:r>
              <a:rPr lang="en-US" sz="1800" b="0" i="0">
                <a:solidFill>
                  <a:srgbClr val="000000"/>
                </a:solidFill>
                <a:effectLst/>
                <a:latin typeface="Calibri" panose="020F0502020204030204" pitchFamily="34" charset="0"/>
              </a:rPr>
              <a:t> </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0124245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24D2B-33FF-84E1-2009-C42CC43D2BB7}"/>
              </a:ext>
            </a:extLst>
          </p:cNvPr>
          <p:cNvSpPr>
            <a:spLocks noGrp="1"/>
          </p:cNvSpPr>
          <p:nvPr>
            <p:ph type="title"/>
          </p:nvPr>
        </p:nvSpPr>
        <p:spPr/>
        <p:txBody>
          <a:bodyPr/>
          <a:lstStyle/>
          <a:p>
            <a:r>
              <a:rPr lang="en-US" dirty="0" err="1"/>
              <a:t>Introducción</a:t>
            </a:r>
            <a:endParaRPr lang="es-BO" dirty="0"/>
          </a:p>
        </p:txBody>
      </p:sp>
      <p:sp>
        <p:nvSpPr>
          <p:cNvPr id="3" name="Marcador de contenido 2">
            <a:extLst>
              <a:ext uri="{FF2B5EF4-FFF2-40B4-BE49-F238E27FC236}">
                <a16:creationId xmlns:a16="http://schemas.microsoft.com/office/drawing/2014/main" id="{B2AE342D-1D48-8BDA-2B16-72350C4F0097}"/>
              </a:ext>
            </a:extLst>
          </p:cNvPr>
          <p:cNvSpPr>
            <a:spLocks noGrp="1"/>
          </p:cNvSpPr>
          <p:nvPr>
            <p:ph idx="1"/>
          </p:nvPr>
        </p:nvSpPr>
        <p:spPr/>
        <p:txBody>
          <a:bodyPr>
            <a:normAutofit/>
          </a:bodyPr>
          <a:lstStyle/>
          <a:p>
            <a:r>
              <a:rPr lang="es-BO" kern="100" dirty="0">
                <a:effectLst/>
                <a:latin typeface="Calibri" panose="020F0502020204030204" pitchFamily="34" charset="0"/>
                <a:ea typeface="Calibri" panose="020F0502020204030204" pitchFamily="34" charset="0"/>
                <a:cs typeface="Times New Roman" panose="02020603050405020304" pitchFamily="18" charset="0"/>
              </a:rPr>
              <a:t>El objetivo principal del sistema de cajero automático </a:t>
            </a:r>
            <a:r>
              <a:rPr lang="es-BO" kern="100" dirty="0" err="1">
                <a:effectLst/>
                <a:latin typeface="Calibri" panose="020F0502020204030204" pitchFamily="34" charset="0"/>
                <a:ea typeface="Calibri" panose="020F0502020204030204" pitchFamily="34" charset="0"/>
                <a:cs typeface="Times New Roman" panose="02020603050405020304" pitchFamily="18" charset="0"/>
              </a:rPr>
              <a:t>multimoneda</a:t>
            </a:r>
            <a:r>
              <a:rPr lang="es-BO" kern="100" dirty="0">
                <a:effectLst/>
                <a:latin typeface="Calibri" panose="020F0502020204030204" pitchFamily="34" charset="0"/>
                <a:ea typeface="Calibri" panose="020F0502020204030204" pitchFamily="34" charset="0"/>
                <a:cs typeface="Times New Roman" panose="02020603050405020304" pitchFamily="18" charset="0"/>
              </a:rPr>
              <a:t> es proporcionar a los usuarios una experiencia financiera eficiente y segura, permitiéndoles gestionar sus cuentas y realizar transacciones en dos monedas diferentes. La implementación a través de microservicios en AWS busca lograr una arquitectura modular, escalable y altamente disponible, asegurando la confiabilidad y el rendimiento del sistema.</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BO" dirty="0">
                <a:effectLst/>
                <a:latin typeface="Calibri" panose="020F0502020204030204" pitchFamily="34" charset="0"/>
                <a:ea typeface="Calibri" panose="020F0502020204030204" pitchFamily="34" charset="0"/>
                <a:cs typeface="Times New Roman" panose="02020603050405020304" pitchFamily="18" charset="0"/>
              </a:rPr>
              <a:t>El sistema se concibe como una solución integral para usuarios que desean realizar transacciones en dos monedas diferentes, proporcionando una interfaz de usuario intuitiva y funcionalidades que abarcan desde la consulta de cuentas hasta la realización de operaciones de cambio de divisas. La implementación en AWS se selecciona para aprovechar los servicios en la nube que facilitan la escalabilidad, la redundancia y la eficiencia operativa</a:t>
            </a:r>
            <a:endParaRPr lang="es-BO" sz="2400" dirty="0"/>
          </a:p>
        </p:txBody>
      </p:sp>
    </p:spTree>
    <p:extLst>
      <p:ext uri="{BB962C8B-B14F-4D97-AF65-F5344CB8AC3E}">
        <p14:creationId xmlns:p14="http://schemas.microsoft.com/office/powerpoint/2010/main" val="358912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BO"/>
          </a:p>
        </p:txBody>
      </p:sp>
      <p:sp>
        <p:nvSpPr>
          <p:cNvPr id="2" name="Título 1">
            <a:extLst>
              <a:ext uri="{FF2B5EF4-FFF2-40B4-BE49-F238E27FC236}">
                <a16:creationId xmlns:a16="http://schemas.microsoft.com/office/drawing/2014/main" id="{6F41F1B5-B21F-6C2A-A9EA-9577261C0FDC}"/>
              </a:ext>
            </a:extLst>
          </p:cNvPr>
          <p:cNvSpPr>
            <a:spLocks noGrp="1"/>
          </p:cNvSpPr>
          <p:nvPr>
            <p:ph type="title"/>
          </p:nvPr>
        </p:nvSpPr>
        <p:spPr>
          <a:xfrm>
            <a:off x="1103312" y="452718"/>
            <a:ext cx="8947522" cy="1400530"/>
          </a:xfrm>
        </p:spPr>
        <p:txBody>
          <a:bodyPr anchor="ctr">
            <a:normAutofit/>
          </a:bodyPr>
          <a:lstStyle/>
          <a:p>
            <a:r>
              <a:rPr lang="es-BO">
                <a:solidFill>
                  <a:srgbClr val="FFFFFF"/>
                </a:solidFill>
              </a:rPr>
              <a:t>Decisiones de Arquitectura</a:t>
            </a:r>
          </a:p>
        </p:txBody>
      </p:sp>
      <p:sp>
        <p:nvSpPr>
          <p:cNvPr id="3" name="Marcador de contenido 2">
            <a:extLst>
              <a:ext uri="{FF2B5EF4-FFF2-40B4-BE49-F238E27FC236}">
                <a16:creationId xmlns:a16="http://schemas.microsoft.com/office/drawing/2014/main" id="{0B57A791-ECB1-5C18-54D7-00AB3A3267D0}"/>
              </a:ext>
            </a:extLst>
          </p:cNvPr>
          <p:cNvSpPr>
            <a:spLocks noGrp="1"/>
          </p:cNvSpPr>
          <p:nvPr>
            <p:ph idx="1"/>
          </p:nvPr>
        </p:nvSpPr>
        <p:spPr>
          <a:xfrm>
            <a:off x="129209" y="2452349"/>
            <a:ext cx="11628781" cy="4326138"/>
          </a:xfrm>
        </p:spPr>
        <p:txBody>
          <a:bodyPr>
            <a:normAutofit fontScale="85000" lnSpcReduction="10000"/>
          </a:bodyPr>
          <a:lstStyle/>
          <a:p>
            <a:pPr>
              <a:lnSpc>
                <a:spcPct val="90000"/>
              </a:lnSpc>
            </a:pPr>
            <a:r>
              <a:rPr lang="es-ES" sz="1800" b="1" dirty="0"/>
              <a:t>Arquitectura de Microservicios: </a:t>
            </a:r>
            <a:r>
              <a:rPr lang="es-ES" sz="1800" dirty="0"/>
              <a:t>Para modularizar el sistema en unidades independientes</a:t>
            </a:r>
          </a:p>
          <a:p>
            <a:pPr>
              <a:lnSpc>
                <a:spcPct val="90000"/>
              </a:lnSpc>
            </a:pPr>
            <a:r>
              <a:rPr lang="es-ES" sz="1800" b="1" dirty="0"/>
              <a:t>Gestión de Cuentas:</a:t>
            </a:r>
            <a:r>
              <a:rPr lang="es-ES" sz="1800" dirty="0"/>
              <a:t> Un microservicio de consulta</a:t>
            </a:r>
          </a:p>
          <a:p>
            <a:pPr>
              <a:lnSpc>
                <a:spcPct val="90000"/>
              </a:lnSpc>
            </a:pPr>
            <a:r>
              <a:rPr lang="es-ES" sz="1800" b="1" dirty="0"/>
              <a:t>Gestión de Transacciones: </a:t>
            </a:r>
            <a:r>
              <a:rPr lang="es-ES" sz="1800" dirty="0"/>
              <a:t>Un microservicio transaccional apoyado en </a:t>
            </a:r>
            <a:r>
              <a:rPr lang="es-ES" sz="1800" dirty="0" err="1"/>
              <a:t>DynamoDB</a:t>
            </a:r>
            <a:endParaRPr lang="es-ES" sz="1800" dirty="0"/>
          </a:p>
          <a:p>
            <a:pPr>
              <a:lnSpc>
                <a:spcPct val="90000"/>
              </a:lnSpc>
            </a:pPr>
            <a:r>
              <a:rPr lang="es-ES" sz="1800" b="1" dirty="0"/>
              <a:t>Gestión de Tasa de Cambio: </a:t>
            </a:r>
            <a:r>
              <a:rPr lang="es-ES" sz="1800" dirty="0"/>
              <a:t>Un microservicio para almacenar y actualizar tasas</a:t>
            </a:r>
          </a:p>
          <a:p>
            <a:pPr>
              <a:lnSpc>
                <a:spcPct val="90000"/>
              </a:lnSpc>
            </a:pPr>
            <a:r>
              <a:rPr lang="es-ES" sz="1800" b="1" dirty="0"/>
              <a:t>Microservicios adicionales: </a:t>
            </a:r>
            <a:r>
              <a:rPr lang="es-ES" sz="1800" dirty="0"/>
              <a:t>Autenticación, notificación, administración </a:t>
            </a:r>
          </a:p>
          <a:p>
            <a:pPr>
              <a:lnSpc>
                <a:spcPct val="90000"/>
              </a:lnSpc>
            </a:pPr>
            <a:r>
              <a:rPr lang="es-ES" sz="1800" b="1" dirty="0"/>
              <a:t>Comunicación entre Microservicios: </a:t>
            </a:r>
            <a:r>
              <a:rPr lang="es-ES" sz="1800" dirty="0"/>
              <a:t>A través de Amazon API Gateway como punto único de entrada</a:t>
            </a:r>
          </a:p>
          <a:p>
            <a:pPr>
              <a:lnSpc>
                <a:spcPct val="90000"/>
              </a:lnSpc>
            </a:pPr>
            <a:r>
              <a:rPr lang="es-ES" sz="1800" b="1" dirty="0"/>
              <a:t>Registro de microservicios: </a:t>
            </a:r>
            <a:r>
              <a:rPr lang="es-ES" sz="1800" dirty="0"/>
              <a:t>Patrón de descubrimiento EUREKA</a:t>
            </a:r>
          </a:p>
          <a:p>
            <a:pPr>
              <a:lnSpc>
                <a:spcPct val="90000"/>
              </a:lnSpc>
            </a:pPr>
            <a:r>
              <a:rPr lang="es-ES" sz="1800" b="1" dirty="0"/>
              <a:t>Almacenamiento de Datos: </a:t>
            </a:r>
            <a:r>
              <a:rPr lang="es-ES" sz="1800" dirty="0"/>
              <a:t>Amazon RDS para datos relacionales y Amazon </a:t>
            </a:r>
            <a:r>
              <a:rPr lang="es-ES" sz="1800" dirty="0" err="1"/>
              <a:t>Dynamo</a:t>
            </a:r>
            <a:r>
              <a:rPr lang="es-ES" sz="1800" dirty="0"/>
              <a:t> DB para datos NoSQL</a:t>
            </a:r>
          </a:p>
          <a:p>
            <a:pPr>
              <a:lnSpc>
                <a:spcPct val="90000"/>
              </a:lnSpc>
            </a:pPr>
            <a:r>
              <a:rPr lang="es-ES" sz="1800" b="1" dirty="0"/>
              <a:t>Seguridad: </a:t>
            </a:r>
            <a:r>
              <a:rPr lang="es-ES" sz="1800" dirty="0"/>
              <a:t>Gestionada mediante Amazon IAM</a:t>
            </a:r>
          </a:p>
          <a:p>
            <a:pPr>
              <a:lnSpc>
                <a:spcPct val="90000"/>
              </a:lnSpc>
            </a:pPr>
            <a:r>
              <a:rPr lang="es-ES" sz="1800" b="1" dirty="0"/>
              <a:t>Manejo de Transacciones: </a:t>
            </a:r>
            <a:r>
              <a:rPr lang="es-ES" sz="1800" dirty="0"/>
              <a:t>Control de concurrencia para garantizar consistencia</a:t>
            </a:r>
          </a:p>
          <a:p>
            <a:pPr>
              <a:lnSpc>
                <a:spcPct val="90000"/>
              </a:lnSpc>
            </a:pPr>
            <a:r>
              <a:rPr lang="es-ES" sz="1800" b="1" dirty="0"/>
              <a:t>Escalabilidad: </a:t>
            </a:r>
            <a:r>
              <a:rPr lang="es-ES" sz="1800" dirty="0"/>
              <a:t>Aprovechas capacidades de </a:t>
            </a:r>
            <a:r>
              <a:rPr lang="es-ES" sz="1800" dirty="0" err="1"/>
              <a:t>autoscaling</a:t>
            </a:r>
            <a:r>
              <a:rPr lang="es-ES" sz="1800" dirty="0"/>
              <a:t> de Amazon AWS</a:t>
            </a:r>
          </a:p>
          <a:p>
            <a:pPr>
              <a:lnSpc>
                <a:spcPct val="90000"/>
              </a:lnSpc>
            </a:pPr>
            <a:r>
              <a:rPr lang="es-ES" sz="1800" b="1" dirty="0"/>
              <a:t>Manejo de Errores y Resiliencia: </a:t>
            </a:r>
            <a:r>
              <a:rPr lang="es-ES" sz="1800" dirty="0" err="1"/>
              <a:t>Retry</a:t>
            </a:r>
            <a:r>
              <a:rPr lang="es-ES" sz="1800" dirty="0"/>
              <a:t> y recuperación ante fallas apoyado en alarmas de Amazon </a:t>
            </a:r>
            <a:r>
              <a:rPr lang="es-ES" sz="1800" dirty="0" err="1"/>
              <a:t>CloudWatch</a:t>
            </a:r>
            <a:endParaRPr lang="es-ES" sz="1800" dirty="0"/>
          </a:p>
          <a:p>
            <a:pPr>
              <a:lnSpc>
                <a:spcPct val="90000"/>
              </a:lnSpc>
            </a:pPr>
            <a:r>
              <a:rPr lang="es-ES" sz="1800" b="1" dirty="0"/>
              <a:t>Interfaz de Usuario: </a:t>
            </a:r>
            <a:r>
              <a:rPr lang="es-ES" sz="1800" dirty="0"/>
              <a:t>Aplicación WEB intuitiva y accesible</a:t>
            </a:r>
          </a:p>
          <a:p>
            <a:pPr>
              <a:lnSpc>
                <a:spcPct val="90000"/>
              </a:lnSpc>
            </a:pPr>
            <a:r>
              <a:rPr lang="es-ES" sz="1800" b="1" dirty="0"/>
              <a:t>Cumplimiento Normativo: </a:t>
            </a:r>
            <a:r>
              <a:rPr lang="es-ES" sz="1800" dirty="0"/>
              <a:t>Garantizar el cumplimiento y facilitar auditorias</a:t>
            </a:r>
          </a:p>
        </p:txBody>
      </p:sp>
    </p:spTree>
    <p:extLst>
      <p:ext uri="{BB962C8B-B14F-4D97-AF65-F5344CB8AC3E}">
        <p14:creationId xmlns:p14="http://schemas.microsoft.com/office/powerpoint/2010/main" val="18220270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22FCFA5-9781-0063-67AF-6EE77C8F08D9}"/>
              </a:ext>
            </a:extLst>
          </p:cNvPr>
          <p:cNvSpPr>
            <a:spLocks noGrp="1"/>
          </p:cNvSpPr>
          <p:nvPr>
            <p:ph type="title"/>
          </p:nvPr>
        </p:nvSpPr>
        <p:spPr>
          <a:xfrm>
            <a:off x="648930" y="629267"/>
            <a:ext cx="9252154" cy="1016654"/>
          </a:xfrm>
        </p:spPr>
        <p:txBody>
          <a:bodyPr>
            <a:normAutofit/>
          </a:bodyPr>
          <a:lstStyle/>
          <a:p>
            <a:r>
              <a:rPr lang="en-US">
                <a:solidFill>
                  <a:srgbClr val="EBEBEB"/>
                </a:solidFill>
              </a:rPr>
              <a:t>Atributos de Calidad</a:t>
            </a:r>
            <a:endParaRPr lang="es-BO">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BO"/>
          </a:p>
        </p:txBody>
      </p:sp>
      <p:graphicFrame>
        <p:nvGraphicFramePr>
          <p:cNvPr id="4" name="Marcador de contenido 3">
            <a:extLst>
              <a:ext uri="{FF2B5EF4-FFF2-40B4-BE49-F238E27FC236}">
                <a16:creationId xmlns:a16="http://schemas.microsoft.com/office/drawing/2014/main" id="{C69CA22C-8B42-B412-F013-5FB003BDB1EF}"/>
              </a:ext>
            </a:extLst>
          </p:cNvPr>
          <p:cNvGraphicFramePr>
            <a:graphicFrameLocks noGrp="1"/>
          </p:cNvGraphicFramePr>
          <p:nvPr>
            <p:ph idx="1"/>
            <p:extLst>
              <p:ext uri="{D42A27DB-BD31-4B8C-83A1-F6EECF244321}">
                <p14:modId xmlns:p14="http://schemas.microsoft.com/office/powerpoint/2010/main" val="1131555468"/>
              </p:ext>
            </p:extLst>
          </p:nvPr>
        </p:nvGraphicFramePr>
        <p:xfrm>
          <a:off x="407503" y="2402307"/>
          <a:ext cx="11469757" cy="4408361"/>
        </p:xfrm>
        <a:graphic>
          <a:graphicData uri="http://schemas.openxmlformats.org/drawingml/2006/table">
            <a:tbl>
              <a:tblPr>
                <a:tableStyleId>{5C22544A-7EE6-4342-B048-85BDC9FD1C3A}</a:tableStyleId>
              </a:tblPr>
              <a:tblGrid>
                <a:gridCol w="2204913">
                  <a:extLst>
                    <a:ext uri="{9D8B030D-6E8A-4147-A177-3AD203B41FA5}">
                      <a16:colId xmlns:a16="http://schemas.microsoft.com/office/drawing/2014/main" val="2817989238"/>
                    </a:ext>
                  </a:extLst>
                </a:gridCol>
                <a:gridCol w="4632422">
                  <a:extLst>
                    <a:ext uri="{9D8B030D-6E8A-4147-A177-3AD203B41FA5}">
                      <a16:colId xmlns:a16="http://schemas.microsoft.com/office/drawing/2014/main" val="472068638"/>
                    </a:ext>
                  </a:extLst>
                </a:gridCol>
                <a:gridCol w="4632422">
                  <a:extLst>
                    <a:ext uri="{9D8B030D-6E8A-4147-A177-3AD203B41FA5}">
                      <a16:colId xmlns:a16="http://schemas.microsoft.com/office/drawing/2014/main" val="2469669923"/>
                    </a:ext>
                  </a:extLst>
                </a:gridCol>
              </a:tblGrid>
              <a:tr h="496648">
                <a:tc>
                  <a:txBody>
                    <a:bodyPr/>
                    <a:lstStyle/>
                    <a:p>
                      <a:pPr algn="just" fontAlgn="ctr"/>
                      <a:r>
                        <a:rPr lang="es-BO" sz="1600" u="none" strike="noStrike" dirty="0">
                          <a:effectLst/>
                        </a:rPr>
                        <a:t>Disponibilidad:</a:t>
                      </a:r>
                      <a:endParaRPr lang="en-US" sz="1600" b="0" i="0" u="none" strike="noStrike" dirty="0">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El sistema debe estar disponible en todo momento, minimizando el tiempo de inactividad.</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Lograr una disponibilidad del 99.9% para garantizar la accesibilidad constante a las funcionalidades del sistema.</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4044849935"/>
                  </a:ext>
                </a:extLst>
              </a:tr>
              <a:tr h="716049">
                <a:tc>
                  <a:txBody>
                    <a:bodyPr/>
                    <a:lstStyle/>
                    <a:p>
                      <a:pPr algn="just" fontAlgn="ctr"/>
                      <a:r>
                        <a:rPr lang="es-BO" sz="1600" u="none" strike="noStrike">
                          <a:effectLst/>
                        </a:rPr>
                        <a:t>Rendimiento:</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El sistema debe cumplir con tiempos de respuesta y tasas de procesamiento específicos.</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Mantener tiempos de respuesta inferiores a 3 segundos para operaciones críticas, asegurando una experiencia de usuario ágil y eficiente.</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3435410884"/>
                  </a:ext>
                </a:extLst>
              </a:tr>
              <a:tr h="716049">
                <a:tc>
                  <a:txBody>
                    <a:bodyPr/>
                    <a:lstStyle/>
                    <a:p>
                      <a:pPr algn="just" fontAlgn="ctr"/>
                      <a:r>
                        <a:rPr lang="es-BO" sz="1600" u="none" strike="noStrike">
                          <a:effectLst/>
                        </a:rPr>
                        <a:t>Seguridad: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Proteger la integridad, confidencialidad y disponibilidad de la información del usuario.</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Implementar prácticas de seguridad como autenticación de dos factores, cifrado de extremo a extremo y controles de acceso estrictos.</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3384833344"/>
                  </a:ext>
                </a:extLst>
              </a:tr>
              <a:tr h="692331">
                <a:tc>
                  <a:txBody>
                    <a:bodyPr/>
                    <a:lstStyle/>
                    <a:p>
                      <a:pPr algn="just" fontAlgn="ctr"/>
                      <a:r>
                        <a:rPr lang="es-BO" sz="1600" u="none" strike="noStrike">
                          <a:effectLst/>
                        </a:rPr>
                        <a:t>Fiabilidad: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El sistema debe funcionar de manera confiable y consistente a lo largo del tiempo.</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Garantizar una alta confiabilidad mediante pruebas exhaustivas, implementación de recuperación ante fallas y monitoreo proactivo.</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1070295460"/>
                  </a:ext>
                </a:extLst>
              </a:tr>
              <a:tr h="716049">
                <a:tc>
                  <a:txBody>
                    <a:bodyPr/>
                    <a:lstStyle/>
                    <a:p>
                      <a:pPr algn="just" fontAlgn="ctr"/>
                      <a:r>
                        <a:rPr lang="es-BO" sz="1600" u="none" strike="noStrike">
                          <a:effectLst/>
                        </a:rPr>
                        <a:t>Mantenibilidad: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Facilitar la implementación de cambios y actualizaciones en el sistema.</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a:effectLst/>
                        </a:rPr>
                        <a:t>Adoptar prácticas de desarrollo y diseño que faciliten la mantenibilidad, como código modular, documentación detallada y pruebas automáticas.</a:t>
                      </a:r>
                      <a:endParaRPr lang="en-US" sz="1400" b="0" i="0" u="none" strike="noStrike">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1000243112"/>
                  </a:ext>
                </a:extLst>
              </a:tr>
              <a:tr h="919784">
                <a:tc>
                  <a:txBody>
                    <a:bodyPr/>
                    <a:lstStyle/>
                    <a:p>
                      <a:pPr algn="just" fontAlgn="ctr"/>
                      <a:r>
                        <a:rPr lang="es-BO" sz="1600" u="none" strike="noStrike">
                          <a:effectLst/>
                        </a:rPr>
                        <a:t>Escalabilidad:</a:t>
                      </a:r>
                      <a:endParaRPr lang="en-US" sz="1600" b="0" i="0" u="none" strike="noStrike">
                        <a:solidFill>
                          <a:srgbClr val="2F5496"/>
                        </a:solidFill>
                        <a:effectLst/>
                        <a:latin typeface="Calibri Light" panose="020F0302020204030204" pitchFamily="34" charset="0"/>
                      </a:endParaRPr>
                    </a:p>
                  </a:txBody>
                  <a:tcPr marL="8019" marR="8019" marT="8019" marB="0" anchor="ctr"/>
                </a:tc>
                <a:tc>
                  <a:txBody>
                    <a:bodyPr/>
                    <a:lstStyle/>
                    <a:p>
                      <a:pPr algn="just" fontAlgn="ctr"/>
                      <a:r>
                        <a:rPr lang="es-BO" sz="1400" u="none" strike="noStrike">
                          <a:effectLst/>
                        </a:rPr>
                        <a:t>Permitir que el sistema crezca para manejar aumentos en la carga sin degradación significativa del rendimiento.</a:t>
                      </a:r>
                      <a:endParaRPr lang="en-US" sz="1400" b="0" i="0" u="none" strike="noStrike">
                        <a:solidFill>
                          <a:srgbClr val="000000"/>
                        </a:solidFill>
                        <a:effectLst/>
                        <a:latin typeface="Calibri" panose="020F0502020204030204" pitchFamily="34" charset="0"/>
                      </a:endParaRPr>
                    </a:p>
                  </a:txBody>
                  <a:tcPr marL="8019" marR="8019" marT="8019" marB="0" anchor="ctr"/>
                </a:tc>
                <a:tc>
                  <a:txBody>
                    <a:bodyPr/>
                    <a:lstStyle/>
                    <a:p>
                      <a:pPr algn="just" fontAlgn="ctr"/>
                      <a:r>
                        <a:rPr lang="es-BO" sz="1400" u="none" strike="noStrike" dirty="0">
                          <a:effectLst/>
                        </a:rPr>
                        <a:t>Diseñar la arquitectura para permitir la escalabilidad horizontal y vertical, utilizando servicios de AWS como </a:t>
                      </a:r>
                      <a:r>
                        <a:rPr lang="es-BO" sz="1400" u="none" strike="noStrike" dirty="0" err="1">
                          <a:effectLst/>
                        </a:rPr>
                        <a:t>autoscaling</a:t>
                      </a:r>
                      <a:r>
                        <a:rPr lang="es-BO" sz="1400" u="none" strike="noStrike" dirty="0">
                          <a:effectLst/>
                        </a:rPr>
                        <a:t> para gestionar automáticamente la carga variable.</a:t>
                      </a:r>
                      <a:endParaRPr lang="en-US" sz="1400" b="0" i="0" u="none" strike="noStrike" dirty="0">
                        <a:solidFill>
                          <a:srgbClr val="000000"/>
                        </a:solidFill>
                        <a:effectLst/>
                        <a:latin typeface="Calibri" panose="020F0502020204030204" pitchFamily="34" charset="0"/>
                      </a:endParaRPr>
                    </a:p>
                  </a:txBody>
                  <a:tcPr marL="8019" marR="8019" marT="8019" marB="0" anchor="ctr"/>
                </a:tc>
                <a:extLst>
                  <a:ext uri="{0D108BD9-81ED-4DB2-BD59-A6C34878D82A}">
                    <a16:rowId xmlns:a16="http://schemas.microsoft.com/office/drawing/2014/main" val="3800704204"/>
                  </a:ext>
                </a:extLst>
              </a:tr>
            </a:tbl>
          </a:graphicData>
        </a:graphic>
      </p:graphicFrame>
    </p:spTree>
    <p:extLst>
      <p:ext uri="{BB962C8B-B14F-4D97-AF65-F5344CB8AC3E}">
        <p14:creationId xmlns:p14="http://schemas.microsoft.com/office/powerpoint/2010/main" val="15843025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DE3D720-B8FA-527A-FC2B-BE494AB30B83}"/>
              </a:ext>
            </a:extLst>
          </p:cNvPr>
          <p:cNvSpPr>
            <a:spLocks noGrp="1"/>
          </p:cNvSpPr>
          <p:nvPr>
            <p:ph type="title"/>
          </p:nvPr>
        </p:nvSpPr>
        <p:spPr>
          <a:xfrm>
            <a:off x="648930" y="629267"/>
            <a:ext cx="9252154" cy="1016654"/>
          </a:xfrm>
        </p:spPr>
        <p:txBody>
          <a:bodyPr>
            <a:normAutofit/>
          </a:bodyPr>
          <a:lstStyle/>
          <a:p>
            <a:r>
              <a:rPr lang="en-US" dirty="0" err="1">
                <a:solidFill>
                  <a:srgbClr val="EBEBEB"/>
                </a:solidFill>
              </a:rPr>
              <a:t>Atributos</a:t>
            </a:r>
            <a:r>
              <a:rPr lang="en-US" dirty="0">
                <a:solidFill>
                  <a:srgbClr val="EBEBEB"/>
                </a:solidFill>
              </a:rPr>
              <a:t> de Calidad</a:t>
            </a:r>
            <a:endParaRPr lang="es-BO" dirty="0">
              <a:solidFill>
                <a:srgbClr val="EBEBEB"/>
              </a:solidFill>
            </a:endParaRP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BO"/>
          </a:p>
        </p:txBody>
      </p:sp>
      <p:graphicFrame>
        <p:nvGraphicFramePr>
          <p:cNvPr id="4" name="Marcador de contenido 3">
            <a:extLst>
              <a:ext uri="{FF2B5EF4-FFF2-40B4-BE49-F238E27FC236}">
                <a16:creationId xmlns:a16="http://schemas.microsoft.com/office/drawing/2014/main" id="{0C23EA4F-1302-287E-B459-494693887712}"/>
              </a:ext>
            </a:extLst>
          </p:cNvPr>
          <p:cNvGraphicFramePr>
            <a:graphicFrameLocks noGrp="1"/>
          </p:cNvGraphicFramePr>
          <p:nvPr>
            <p:ph idx="1"/>
            <p:extLst>
              <p:ext uri="{D42A27DB-BD31-4B8C-83A1-F6EECF244321}">
                <p14:modId xmlns:p14="http://schemas.microsoft.com/office/powerpoint/2010/main" val="2331499732"/>
              </p:ext>
            </p:extLst>
          </p:nvPr>
        </p:nvGraphicFramePr>
        <p:xfrm>
          <a:off x="278296" y="2402307"/>
          <a:ext cx="11678478" cy="4336996"/>
        </p:xfrm>
        <a:graphic>
          <a:graphicData uri="http://schemas.openxmlformats.org/drawingml/2006/table">
            <a:tbl>
              <a:tblPr>
                <a:tableStyleId>{5C22544A-7EE6-4342-B048-85BDC9FD1C3A}</a:tableStyleId>
              </a:tblPr>
              <a:tblGrid>
                <a:gridCol w="2216172">
                  <a:extLst>
                    <a:ext uri="{9D8B030D-6E8A-4147-A177-3AD203B41FA5}">
                      <a16:colId xmlns:a16="http://schemas.microsoft.com/office/drawing/2014/main" val="3517454371"/>
                    </a:ext>
                  </a:extLst>
                </a:gridCol>
                <a:gridCol w="4731153">
                  <a:extLst>
                    <a:ext uri="{9D8B030D-6E8A-4147-A177-3AD203B41FA5}">
                      <a16:colId xmlns:a16="http://schemas.microsoft.com/office/drawing/2014/main" val="3051994975"/>
                    </a:ext>
                  </a:extLst>
                </a:gridCol>
                <a:gridCol w="4731153">
                  <a:extLst>
                    <a:ext uri="{9D8B030D-6E8A-4147-A177-3AD203B41FA5}">
                      <a16:colId xmlns:a16="http://schemas.microsoft.com/office/drawing/2014/main" val="3762935886"/>
                    </a:ext>
                  </a:extLst>
                </a:gridCol>
              </a:tblGrid>
              <a:tr h="712027">
                <a:tc>
                  <a:txBody>
                    <a:bodyPr/>
                    <a:lstStyle/>
                    <a:p>
                      <a:pPr algn="just" fontAlgn="ctr"/>
                      <a:r>
                        <a:rPr lang="es-BO" sz="1600" u="none" strike="noStrike">
                          <a:effectLst/>
                        </a:rPr>
                        <a:t>Usabilidad:</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La interfaz de usuario debe ser intuitiva y fácil de usar.</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Obtener una puntuación de satisfacción del usuario superior al 90% en encuestas semestrales, mejorando continuamente la experiencia del usuario.</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2270992384"/>
                  </a:ext>
                </a:extLst>
              </a:tr>
              <a:tr h="669614">
                <a:tc>
                  <a:txBody>
                    <a:bodyPr/>
                    <a:lstStyle/>
                    <a:p>
                      <a:pPr algn="just" fontAlgn="ctr"/>
                      <a:r>
                        <a:rPr lang="es-BO" sz="1600" u="none" strike="noStrike">
                          <a:effectLst/>
                        </a:rPr>
                        <a:t>Auditoría y Trazabilidad:</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Registrar y permitir el seguimiento detallado de las transacciones y actividades del sistema.</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Proporcionar informes de auditoría en menos de 24 horas, garantizando la transparencia y el cumplimiento normativo.</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3173137609"/>
                  </a:ext>
                </a:extLst>
              </a:tr>
              <a:tr h="712027">
                <a:tc>
                  <a:txBody>
                    <a:bodyPr/>
                    <a:lstStyle/>
                    <a:p>
                      <a:pPr algn="just" fontAlgn="ctr"/>
                      <a:r>
                        <a:rPr lang="es-BO" sz="1600" u="none" strike="noStrike">
                          <a:effectLst/>
                        </a:rPr>
                        <a:t>Integrabilidad:</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Facilitar la integración con servicios externos.</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Implementar estándares y protocolos para la interoperabilidad, permitiendo una integración sin problemas con proveedores de tasas de cambio externos.</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3550636216"/>
                  </a:ext>
                </a:extLst>
              </a:tr>
              <a:tr h="712027">
                <a:tc>
                  <a:txBody>
                    <a:bodyPr/>
                    <a:lstStyle/>
                    <a:p>
                      <a:pPr algn="just" fontAlgn="ctr"/>
                      <a:r>
                        <a:rPr lang="es-BO" sz="1600" u="none" strike="noStrike">
                          <a:effectLst/>
                        </a:rPr>
                        <a:t>Cumplimiento Normativo:</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dirty="0">
                          <a:effectLst/>
                        </a:rPr>
                        <a:t>Asegurar que el sistema cumple con las regulaciones y normativas aplicables.</a:t>
                      </a:r>
                      <a:endParaRPr lang="es-ES" sz="1400" b="0" i="0" u="none" strike="noStrike" dirty="0">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Realizar auditorías regulares para evaluar y actualizar los procesos de cumplimiento en un plazo de 30 días ante cambios normativos.</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182457783"/>
                  </a:ext>
                </a:extLst>
              </a:tr>
              <a:tr h="712027">
                <a:tc>
                  <a:txBody>
                    <a:bodyPr/>
                    <a:lstStyle/>
                    <a:p>
                      <a:pPr algn="just" fontAlgn="ctr"/>
                      <a:r>
                        <a:rPr lang="es-BO" sz="1600" u="none" strike="noStrike">
                          <a:effectLst/>
                        </a:rPr>
                        <a:t>Consistencia de Datos:</a:t>
                      </a:r>
                      <a:endParaRPr lang="es-BO"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Garantizar la coherencia e integridad de los datos en todas las transacciones.</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a:effectLst/>
                        </a:rPr>
                        <a:t>Implementar mecanismos de control de concurrencia y corrección de desviaciones en la consistencia de datos en menos de 1 hora.</a:t>
                      </a:r>
                      <a:endParaRPr lang="es-ES" sz="1400" b="0" i="0" u="none" strike="noStrike">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4117994729"/>
                  </a:ext>
                </a:extLst>
              </a:tr>
              <a:tr h="669614">
                <a:tc>
                  <a:txBody>
                    <a:bodyPr/>
                    <a:lstStyle/>
                    <a:p>
                      <a:pPr algn="just" fontAlgn="ctr"/>
                      <a:r>
                        <a:rPr lang="es-ES" sz="1600" u="none" strike="noStrike">
                          <a:effectLst/>
                        </a:rPr>
                        <a:t>Tiempo de Respuesta del Sistema:</a:t>
                      </a:r>
                      <a:endParaRPr lang="es-ES" sz="1600" b="0" i="0" u="none" strike="noStrike">
                        <a:solidFill>
                          <a:srgbClr val="2F5496"/>
                        </a:solidFill>
                        <a:effectLst/>
                        <a:latin typeface="Calibri Light" panose="020F0302020204030204" pitchFamily="34" charset="0"/>
                      </a:endParaRPr>
                    </a:p>
                  </a:txBody>
                  <a:tcPr marL="8247" marR="8247" marT="8247" marB="0" anchor="ctr"/>
                </a:tc>
                <a:tc>
                  <a:txBody>
                    <a:bodyPr/>
                    <a:lstStyle/>
                    <a:p>
                      <a:pPr algn="just" fontAlgn="ctr"/>
                      <a:r>
                        <a:rPr lang="es-ES" sz="1400" u="none" strike="noStrike">
                          <a:effectLst/>
                        </a:rPr>
                        <a:t>Cumplir con requisitos específicos de tiempo de respuesta para operaciones críticas.</a:t>
                      </a:r>
                      <a:endParaRPr lang="es-ES" sz="1400" b="0" i="0" u="none" strike="noStrike">
                        <a:solidFill>
                          <a:srgbClr val="000000"/>
                        </a:solidFill>
                        <a:effectLst/>
                        <a:latin typeface="Calibri" panose="020F0502020204030204" pitchFamily="34" charset="0"/>
                      </a:endParaRPr>
                    </a:p>
                  </a:txBody>
                  <a:tcPr marL="8247" marR="8247" marT="8247" marB="0" anchor="ctr"/>
                </a:tc>
                <a:tc>
                  <a:txBody>
                    <a:bodyPr/>
                    <a:lstStyle/>
                    <a:p>
                      <a:pPr algn="just" fontAlgn="ctr"/>
                      <a:r>
                        <a:rPr lang="es-ES" sz="1400" u="none" strike="noStrike" dirty="0">
                          <a:effectLst/>
                        </a:rPr>
                        <a:t>Establecer un tiempo de respuesta promedio del sistema por debajo de los 5 segundos para cualquier operación crítica.</a:t>
                      </a:r>
                      <a:endParaRPr lang="es-ES" sz="1400" b="0" i="0" u="none" strike="noStrike" dirty="0">
                        <a:solidFill>
                          <a:srgbClr val="000000"/>
                        </a:solidFill>
                        <a:effectLst/>
                        <a:latin typeface="Calibri" panose="020F0502020204030204" pitchFamily="34" charset="0"/>
                      </a:endParaRPr>
                    </a:p>
                  </a:txBody>
                  <a:tcPr marL="8247" marR="8247" marT="8247" marB="0" anchor="ctr"/>
                </a:tc>
                <a:extLst>
                  <a:ext uri="{0D108BD9-81ED-4DB2-BD59-A6C34878D82A}">
                    <a16:rowId xmlns:a16="http://schemas.microsoft.com/office/drawing/2014/main" val="2475263522"/>
                  </a:ext>
                </a:extLst>
              </a:tr>
            </a:tbl>
          </a:graphicData>
        </a:graphic>
      </p:graphicFrame>
    </p:spTree>
    <p:extLst>
      <p:ext uri="{BB962C8B-B14F-4D97-AF65-F5344CB8AC3E}">
        <p14:creationId xmlns:p14="http://schemas.microsoft.com/office/powerpoint/2010/main" val="14268340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5B0C508C-4290-5BFC-A866-375ACB1C75AC}"/>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Vista Lógica</a:t>
            </a:r>
          </a:p>
        </p:txBody>
      </p:sp>
      <p:pic>
        <p:nvPicPr>
          <p:cNvPr id="4" name="Marcador de contenido 3" descr="Diagrama de clases, generado con Mermaid&#10;">
            <a:extLst>
              <a:ext uri="{FF2B5EF4-FFF2-40B4-BE49-F238E27FC236}">
                <a16:creationId xmlns:a16="http://schemas.microsoft.com/office/drawing/2014/main" id="{0C1B72EC-4192-8E2B-0101-C515865AB381}"/>
              </a:ext>
            </a:extLst>
          </p:cNvPr>
          <p:cNvPicPr>
            <a:picLocks noGrp="1" noChangeAspect="1"/>
          </p:cNvPicPr>
          <p:nvPr>
            <p:ph idx="1"/>
          </p:nvPr>
        </p:nvPicPr>
        <p:blipFill rotWithShape="1">
          <a:blip r:embed="rId7" cstate="print">
            <a:extLst>
              <a:ext uri="{28A0092B-C50C-407E-A947-70E740481C1C}">
                <a14:useLocalDpi xmlns:a14="http://schemas.microsoft.com/office/drawing/2010/main" val="0"/>
              </a:ext>
            </a:extLst>
          </a:blip>
          <a:srcRect l="12988" r="12903" b="-2"/>
          <a:stretch/>
        </p:blipFill>
        <p:spPr bwMode="auto">
          <a:xfrm>
            <a:off x="4634682" y="10"/>
            <a:ext cx="7557319" cy="6857990"/>
          </a:xfrm>
          <a:prstGeom prst="rect">
            <a:avLst/>
          </a:prstGeom>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200951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135FD0FF-042F-7B8E-C4F6-B051F6E1ECCB}"/>
              </a:ext>
            </a:extLst>
          </p:cNvPr>
          <p:cNvSpPr>
            <a:spLocks noGrp="1"/>
          </p:cNvSpPr>
          <p:nvPr>
            <p:ph type="title"/>
          </p:nvPr>
        </p:nvSpPr>
        <p:spPr>
          <a:xfrm>
            <a:off x="189841" y="1455002"/>
            <a:ext cx="3339281" cy="3308840"/>
          </a:xfrm>
        </p:spPr>
        <p:txBody>
          <a:bodyPr vert="horz" lIns="91440" tIns="45720" rIns="91440" bIns="45720" rtlCol="0" anchor="b">
            <a:normAutofit/>
          </a:bodyPr>
          <a:lstStyle/>
          <a:p>
            <a:r>
              <a:rPr lang="en-US" sz="5100" dirty="0"/>
              <a:t>Vista de Desarrollo</a:t>
            </a:r>
          </a:p>
        </p:txBody>
      </p:sp>
      <p:pic>
        <p:nvPicPr>
          <p:cNvPr id="4" name="Marcador de contenido 3" descr="Diagrama de componentes">
            <a:extLst>
              <a:ext uri="{FF2B5EF4-FFF2-40B4-BE49-F238E27FC236}">
                <a16:creationId xmlns:a16="http://schemas.microsoft.com/office/drawing/2014/main" id="{50BB0F84-9231-FB09-0BB0-5AC636126D79}"/>
              </a:ext>
            </a:extLst>
          </p:cNvPr>
          <p:cNvPicPr>
            <a:picLocks noGrp="1" noChangeAspect="1"/>
          </p:cNvPicPr>
          <p:nvPr>
            <p:ph idx="1"/>
          </p:nvPr>
        </p:nvPicPr>
        <p:blipFill rotWithShape="1">
          <a:blip r:embed="rId7" cstate="print">
            <a:extLst>
              <a:ext uri="{28A0092B-C50C-407E-A947-70E740481C1C}">
                <a14:useLocalDpi xmlns:a14="http://schemas.microsoft.com/office/drawing/2010/main" val="0"/>
              </a:ext>
            </a:extLst>
          </a:blip>
          <a:srcRect t="10871" r="1" b="18121"/>
          <a:stretch/>
        </p:blipFill>
        <p:spPr bwMode="auto">
          <a:xfrm>
            <a:off x="3438939" y="0"/>
            <a:ext cx="8753061" cy="6857990"/>
          </a:xfrm>
          <a:prstGeom prst="rect">
            <a:avLst/>
          </a:prstGeom>
          <a:extLst>
            <a:ext uri="{53640926-AAD7-44D8-BBD7-CCE9431645EC}">
              <a14:shadowObscured xmlns:a14="http://schemas.microsoft.com/office/drawing/2010/main"/>
            </a:ext>
          </a:extLst>
        </p:spPr>
      </p:pic>
      <p:sp>
        <p:nvSpPr>
          <p:cNvPr id="21" name="Rectangle 2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Tree>
    <p:extLst>
      <p:ext uri="{BB962C8B-B14F-4D97-AF65-F5344CB8AC3E}">
        <p14:creationId xmlns:p14="http://schemas.microsoft.com/office/powerpoint/2010/main" val="72820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46" name="Picture 4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sp>
        <p:nvSpPr>
          <p:cNvPr id="2" name="Título 1">
            <a:extLst>
              <a:ext uri="{FF2B5EF4-FFF2-40B4-BE49-F238E27FC236}">
                <a16:creationId xmlns:a16="http://schemas.microsoft.com/office/drawing/2014/main" id="{6C510B72-5650-3F11-C2CE-6485EFDD4DB1}"/>
              </a:ext>
            </a:extLst>
          </p:cNvPr>
          <p:cNvSpPr>
            <a:spLocks noGrp="1"/>
          </p:cNvSpPr>
          <p:nvPr>
            <p:ph type="title"/>
          </p:nvPr>
        </p:nvSpPr>
        <p:spPr>
          <a:xfrm>
            <a:off x="151607" y="1431680"/>
            <a:ext cx="3339281" cy="3308840"/>
          </a:xfrm>
        </p:spPr>
        <p:txBody>
          <a:bodyPr vert="horz" lIns="91440" tIns="45720" rIns="91440" bIns="45720" rtlCol="0" anchor="b">
            <a:normAutofit/>
          </a:bodyPr>
          <a:lstStyle/>
          <a:p>
            <a:r>
              <a:rPr lang="en-US" sz="6000" dirty="0"/>
              <a:t>Vista de </a:t>
            </a:r>
            <a:r>
              <a:rPr lang="en-US" sz="6000" dirty="0" err="1"/>
              <a:t>proceso</a:t>
            </a:r>
            <a:endParaRPr lang="en-US" sz="6000" dirty="0"/>
          </a:p>
        </p:txBody>
      </p:sp>
      <p:sp>
        <p:nvSpPr>
          <p:cNvPr id="52" name="Rectangle 51">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BO"/>
          </a:p>
        </p:txBody>
      </p:sp>
      <p:pic>
        <p:nvPicPr>
          <p:cNvPr id="4" name="Marcador de contenido 3" descr="Diagrama de secuencia">
            <a:extLst>
              <a:ext uri="{FF2B5EF4-FFF2-40B4-BE49-F238E27FC236}">
                <a16:creationId xmlns:a16="http://schemas.microsoft.com/office/drawing/2014/main" id="{B499703C-5577-7F1F-E392-B3F043C2589E}"/>
              </a:ext>
            </a:extLst>
          </p:cNvPr>
          <p:cNvPicPr>
            <a:picLocks noGrp="1" noChangeAspect="1"/>
          </p:cNvPicPr>
          <p:nvPr>
            <p:ph idx="1"/>
          </p:nvPr>
        </p:nvPicPr>
        <p:blipFill rotWithShape="1">
          <a:blip r:embed="rId7" cstate="print">
            <a:extLst>
              <a:ext uri="{28A0092B-C50C-407E-A947-70E740481C1C}">
                <a14:useLocalDpi xmlns:a14="http://schemas.microsoft.com/office/drawing/2010/main" val="0"/>
              </a:ext>
            </a:extLst>
          </a:blip>
          <a:srcRect l="2606" t="11813" r="2348" b="9705"/>
          <a:stretch/>
        </p:blipFill>
        <p:spPr bwMode="auto">
          <a:xfrm>
            <a:off x="3490888" y="208343"/>
            <a:ext cx="8701113" cy="648182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89656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81</TotalTime>
  <Words>4431</Words>
  <Application>Microsoft Office PowerPoint</Application>
  <PresentationFormat>Panorámica</PresentationFormat>
  <Paragraphs>145</Paragraphs>
  <Slides>20</Slides>
  <Notes>0</Notes>
  <HiddenSlides>9</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Calibri Light</vt:lpstr>
      <vt:lpstr>Century Gothic</vt:lpstr>
      <vt:lpstr>Segoe UI</vt:lpstr>
      <vt:lpstr>Wingdings 3</vt:lpstr>
      <vt:lpstr>Ion</vt:lpstr>
      <vt:lpstr>Cajero Automático Multimoneda</vt:lpstr>
      <vt:lpstr>Contenido</vt:lpstr>
      <vt:lpstr>Introducción</vt:lpstr>
      <vt:lpstr>Decisiones de Arquitectura</vt:lpstr>
      <vt:lpstr>Atributos de Calidad</vt:lpstr>
      <vt:lpstr>Atributos de Calidad</vt:lpstr>
      <vt:lpstr>Vista Lógica</vt:lpstr>
      <vt:lpstr>Vista de Desarrollo</vt:lpstr>
      <vt:lpstr>Vista de proceso</vt:lpstr>
      <vt:lpstr>Vista Física</vt:lpstr>
      <vt:lpstr>Vista de Casos de Uso</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Cajero Automático Multimoneda</dc:title>
  <dc:creator>Raphael MuÑoz</dc:creator>
  <cp:lastModifiedBy>Raphael MuÑoz</cp:lastModifiedBy>
  <cp:revision>2</cp:revision>
  <dcterms:created xsi:type="dcterms:W3CDTF">2024-01-25T19:05:04Z</dcterms:created>
  <dcterms:modified xsi:type="dcterms:W3CDTF">2024-01-25T20:26:28Z</dcterms:modified>
</cp:coreProperties>
</file>