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3" r:id="rId6"/>
    <p:sldId id="275" r:id="rId7"/>
    <p:sldId id="267" r:id="rId8"/>
    <p:sldId id="268" r:id="rId9"/>
    <p:sldId id="269" r:id="rId10"/>
    <p:sldId id="270" r:id="rId11"/>
    <p:sldId id="271" r:id="rId12"/>
    <p:sldId id="272" r:id="rId13"/>
    <p:sldId id="274" r:id="rId14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eu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718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3B129C17-9205-4554-BF5C-070656C216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B41E939-D5BE-4B7F-BCD2-05DCC4E5E8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9827397-26AB-4BF2-9EED-78506C3A3B86}" type="datetime1">
              <a:rPr lang="fr-FR" smtClean="0"/>
              <a:t>29/01/2023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1800B1-1D76-46D4-ADAF-FD5EA7AFB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CBFA674-DC58-422B-8963-09FD1B05E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A42FE58-2C2A-433E-A3EF-B39ACF9731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3565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1EB6D-5E3C-4114-A118-FF801E1B7CD3}" type="datetime1">
              <a:rPr lang="fr-FR" smtClean="0"/>
              <a:pPr/>
              <a:t>29/01/2023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7DC217-DF71-1A49-B3EA-559F1F43B0F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7724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Forme libre 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orme libre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  <p:sp>
          <p:nvSpPr>
            <p:cNvPr id="16" name="Forme libre 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</p:grpSp>
      <p:sp>
        <p:nvSpPr>
          <p:cNvPr id="22" name="Forme libre 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8" name="Forme libre 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ronolog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e lib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9/10/2021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6" name="Forme libre 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orme libre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>
                <a:latin typeface="+mn-lt"/>
              </a:endParaRPr>
            </a:p>
          </p:txBody>
        </p:sp>
        <p:sp>
          <p:nvSpPr>
            <p:cNvPr id="8" name="Forme libre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>
                <a:latin typeface="+mn-lt"/>
              </a:endParaRPr>
            </a:p>
          </p:txBody>
        </p:sp>
      </p:grp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9/10/2021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283235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>
              <a:latin typeface="+mn-lt"/>
            </a:endParaRPr>
          </a:p>
        </p:txBody>
      </p:sp>
      <p:sp>
        <p:nvSpPr>
          <p:cNvPr id="6" name="Forme libre 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>
              <a:latin typeface="+mn-lt"/>
            </a:endParaRP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orme libre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>
                <a:latin typeface="+mn-lt"/>
              </a:endParaRPr>
            </a:p>
          </p:txBody>
        </p:sp>
        <p:sp>
          <p:nvSpPr>
            <p:cNvPr id="8" name="Forme libre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>
                <a:latin typeface="+mn-lt"/>
              </a:endParaRPr>
            </a:p>
          </p:txBody>
        </p:sp>
      </p:grp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9/10/2021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orme libre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  <p:sp>
          <p:nvSpPr>
            <p:cNvPr id="16" name="Forme libre 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</p:grpSp>
      <p:sp>
        <p:nvSpPr>
          <p:cNvPr id="22" name="Forme libre 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7" name="Forme libre 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17467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>
              <a:latin typeface="+mn-lt"/>
            </a:endParaRPr>
          </a:p>
        </p:txBody>
      </p:sp>
      <p:sp>
        <p:nvSpPr>
          <p:cNvPr id="6" name="Forme libre 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orme libre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>
                <a:latin typeface="+mn-lt"/>
              </a:endParaRPr>
            </a:p>
          </p:txBody>
        </p:sp>
        <p:sp>
          <p:nvSpPr>
            <p:cNvPr id="8" name="Forme libre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>
                <a:latin typeface="+mn-lt"/>
              </a:endParaRPr>
            </a:p>
          </p:txBody>
        </p:sp>
      </p:grp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9/10/2021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Forme libre 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9/10/2021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 de la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rme libre 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orme libre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  <p:sp>
          <p:nvSpPr>
            <p:cNvPr id="16" name="Forme libre 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</p:grpSp>
      <p:sp>
        <p:nvSpPr>
          <p:cNvPr id="17" name="Forme libre 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9/10/2021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ique 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orme libre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  <p:sp>
          <p:nvSpPr>
            <p:cNvPr id="14" name="Forme libre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3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9/10/2021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fr-FR" noProof="0"/>
              <a:t>«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fr-FR" noProof="0"/>
              <a:t>»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9/10/2021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É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1" name="Titr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d’image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0" name="Espace réservé du texte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11" name="Espace réservé du texte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7" name="Espace réservé d’image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2" name="Espace réservé du texte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13" name="Espace réservé du texte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8" name="Espace réservé d’image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4" name="Espace réservé du texte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15" name="Espace réservé du texte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9" name="Espace réservé d’image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6" name="Espace réservé du texte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17" name="Espace réservé du texte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9/10/2021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9" name="Forme libre 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1" name="Forme libre 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5" name="Forme libre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7" name="Forme libre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8" name="Forme libre 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9" name="Forme libre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ute l’équip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r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d’image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1" name="Espace réservé du texte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32" name="Espace réservé du texte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33" name="Espace réservé d’image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4" name="Espace réservé du texte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35" name="Espace réservé du texte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36" name="Espace réservé d’image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7" name="Espace réservé du texte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38" name="Espace réservé du texte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39" name="Espace réservé d’image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40" name="Espace réservé du texte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41" name="Espace réservé du texte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42" name="Espace réservé d’image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43" name="Espace réservé du texte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44" name="Espace réservé du texte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45" name="Espace réservé d’image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46" name="Espace réservé du texte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47" name="Espace réservé du texte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48" name="Espace réservé d’image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49" name="Espace réservé du texte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50" name="Espace réservé du texte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51" name="Espace réservé d’image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52" name="Espace réservé du texte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53" name="Espace réservé du texte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18" name="Espace réservé de la date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9/10/2021</a:t>
            </a:r>
          </a:p>
        </p:txBody>
      </p:sp>
      <p:sp>
        <p:nvSpPr>
          <p:cNvPr id="22" name="Espace réservé du pied de page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23" name="Espace réservé du numéro de diapositive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9/10/2021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jpe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/>
          <a:lstStyle/>
          <a:p>
            <a:pPr rtl="0"/>
            <a:br>
              <a:rPr lang="fr-FR" sz="6000" dirty="0"/>
            </a:br>
            <a:r>
              <a:rPr lang="fr-FR" sz="6000" dirty="0"/>
              <a:t>Le monnayeur automatique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rtlCol="0"/>
          <a:lstStyle/>
          <a:p>
            <a:pPr rtl="0"/>
            <a:r>
              <a:rPr lang="fr-FR" sz="2000" dirty="0"/>
              <a:t>Nils AYMONIN – Clément </a:t>
            </a:r>
            <a:r>
              <a:rPr lang="fr-FR" sz="2000" cap="all" dirty="0"/>
              <a:t>De Wash</a:t>
            </a:r>
          </a:p>
          <a:p>
            <a:pPr rtl="0"/>
            <a:r>
              <a:rPr lang="fr-FR" sz="2000" dirty="0"/>
              <a:t>Rafael </a:t>
            </a:r>
            <a:r>
              <a:rPr lang="fr-FR" sz="2000" cap="all" dirty="0"/>
              <a:t>Doyette</a:t>
            </a:r>
            <a:r>
              <a:rPr lang="fr-FR" sz="2000" dirty="0"/>
              <a:t> – Manech </a:t>
            </a:r>
            <a:r>
              <a:rPr lang="fr-FR" sz="2000" cap="all" dirty="0"/>
              <a:t>Salzard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5A5798E-795F-03F1-BCAB-85F6969EF4E6}"/>
              </a:ext>
            </a:extLst>
          </p:cNvPr>
          <p:cNvSpPr txBox="1"/>
          <p:nvPr/>
        </p:nvSpPr>
        <p:spPr>
          <a:xfrm>
            <a:off x="5638116" y="5658666"/>
            <a:ext cx="58407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</a:rPr>
              <a:t>PROJET de BAC STI2D SIN 2023 </a:t>
            </a:r>
          </a:p>
          <a:p>
            <a:r>
              <a:rPr lang="fr-FR" sz="3200" dirty="0">
                <a:solidFill>
                  <a:srgbClr val="FF0000"/>
                </a:solidFill>
              </a:rPr>
              <a:t>LYCEE  LORITZ NANCY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946F01D9-1E52-0DE6-F411-DD0869D44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noProof="0" smtClean="0"/>
              <a:pPr rtl="0"/>
              <a:t>10</a:t>
            </a:fld>
            <a:endParaRPr lang="fr-FR" noProof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3F9E9A-8C33-0B5F-8D09-9279A3D1790E}"/>
              </a:ext>
            </a:extLst>
          </p:cNvPr>
          <p:cNvSpPr txBox="1">
            <a:spLocks/>
          </p:cNvSpPr>
          <p:nvPr/>
        </p:nvSpPr>
        <p:spPr>
          <a:xfrm>
            <a:off x="1357290" y="428604"/>
            <a:ext cx="7498080" cy="164044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400" b="1" dirty="0">
                <a:solidFill>
                  <a:srgbClr val="C00000"/>
                </a:solidFill>
              </a:rPr>
              <a:t>Entrées MEI :</a:t>
            </a:r>
          </a:p>
          <a:p>
            <a:r>
              <a:rPr lang="fr-FR" dirty="0">
                <a:solidFill>
                  <a:srgbClr val="0066CC"/>
                </a:solidFill>
              </a:rPr>
              <a:t>Affichage, clavier, digicode, rendu des pièces : </a:t>
            </a:r>
            <a:r>
              <a:rPr lang="fr-FR" b="1" dirty="0">
                <a:solidFill>
                  <a:srgbClr val="0066CC"/>
                </a:solidFill>
              </a:rPr>
              <a:t>Information</a:t>
            </a:r>
          </a:p>
          <a:p>
            <a:r>
              <a:rPr lang="fr-FR" dirty="0">
                <a:solidFill>
                  <a:srgbClr val="0066CC"/>
                </a:solidFill>
              </a:rPr>
              <a:t>Alimentation :  </a:t>
            </a:r>
            <a:r>
              <a:rPr lang="fr-FR" b="1" dirty="0">
                <a:solidFill>
                  <a:srgbClr val="0066CC"/>
                </a:solidFill>
              </a:rPr>
              <a:t>Energie</a:t>
            </a:r>
            <a:r>
              <a:rPr lang="fr-FR" dirty="0">
                <a:solidFill>
                  <a:srgbClr val="0066CC"/>
                </a:solidFill>
              </a:rPr>
              <a:t> </a:t>
            </a:r>
          </a:p>
          <a:p>
            <a:r>
              <a:rPr lang="fr-FR" dirty="0">
                <a:solidFill>
                  <a:srgbClr val="0066CC"/>
                </a:solidFill>
              </a:rPr>
              <a:t>Assemblage dans un boitier : </a:t>
            </a:r>
            <a:r>
              <a:rPr lang="fr-FR" b="1" dirty="0">
                <a:solidFill>
                  <a:srgbClr val="0066CC"/>
                </a:solidFill>
              </a:rPr>
              <a:t>Matière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98571A3F-0089-7173-E788-10723FCAB1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9462" y="2185795"/>
            <a:ext cx="8882406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rgbClr val="C00000"/>
                </a:solidFill>
              </a:rPr>
              <a:t>Développement Durable: </a:t>
            </a:r>
            <a:br>
              <a:rPr lang="fr-FR" sz="2400" dirty="0">
                <a:solidFill>
                  <a:srgbClr val="C00000"/>
                </a:solidFill>
              </a:rPr>
            </a:br>
            <a:r>
              <a:rPr lang="fr-FR" sz="2400" dirty="0">
                <a:solidFill>
                  <a:srgbClr val="C00000"/>
                </a:solidFill>
              </a:rPr>
              <a:t> </a:t>
            </a:r>
          </a:p>
          <a:p>
            <a:r>
              <a:rPr lang="fr-FR" sz="2000" b="0" dirty="0">
                <a:solidFill>
                  <a:srgbClr val="0066CC"/>
                </a:solidFill>
              </a:rPr>
              <a:t>- Le projet sera constitué de matériaux issus un maximum de recyclables.</a:t>
            </a:r>
            <a:br>
              <a:rPr lang="fr-FR" sz="2000" b="0" dirty="0">
                <a:solidFill>
                  <a:srgbClr val="0066CC"/>
                </a:solidFill>
              </a:rPr>
            </a:br>
            <a:r>
              <a:rPr lang="fr-FR" sz="2000" b="0" dirty="0">
                <a:solidFill>
                  <a:srgbClr val="0066CC"/>
                </a:solidFill>
              </a:rPr>
              <a:t>- Le choix de l’alimentation se fera suivant son l’impact sur l’environnement.</a:t>
            </a:r>
            <a:br>
              <a:rPr lang="fr-FR" sz="2000" b="0" dirty="0">
                <a:solidFill>
                  <a:srgbClr val="0066CC"/>
                </a:solidFill>
              </a:rPr>
            </a:br>
            <a:br>
              <a:rPr lang="fr-FR" sz="2000" b="0" dirty="0">
                <a:solidFill>
                  <a:srgbClr val="0066CC"/>
                </a:solidFill>
              </a:rPr>
            </a:br>
            <a:r>
              <a:rPr lang="fr-FR" sz="2000" dirty="0">
                <a:solidFill>
                  <a:srgbClr val="0066CC"/>
                </a:solidFill>
              </a:rPr>
              <a:t>                                           </a:t>
            </a:r>
            <a:r>
              <a:rPr lang="fr-FR" sz="2400" dirty="0">
                <a:solidFill>
                  <a:srgbClr val="C00000"/>
                </a:solidFill>
              </a:rPr>
              <a:t>Innovation :</a:t>
            </a:r>
            <a:r>
              <a:rPr lang="fr-FR" sz="2400" dirty="0">
                <a:solidFill>
                  <a:srgbClr val="0066CC"/>
                </a:solidFill>
              </a:rPr>
              <a:t> </a:t>
            </a:r>
            <a:br>
              <a:rPr lang="fr-FR" sz="2400" dirty="0">
                <a:solidFill>
                  <a:srgbClr val="0066CC"/>
                </a:solidFill>
              </a:rPr>
            </a:br>
            <a:r>
              <a:rPr lang="fr-FR" sz="2400" b="0" dirty="0">
                <a:solidFill>
                  <a:srgbClr val="0066CC"/>
                </a:solidFill>
              </a:rPr>
              <a:t>- </a:t>
            </a:r>
            <a:r>
              <a:rPr lang="fr-FR" sz="2000" b="0" dirty="0">
                <a:solidFill>
                  <a:srgbClr val="0066CC"/>
                </a:solidFill>
              </a:rPr>
              <a:t>Produit non-existant.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CDDC3AB-4137-23F8-5606-54595BE41752}"/>
              </a:ext>
            </a:extLst>
          </p:cNvPr>
          <p:cNvSpPr txBox="1"/>
          <p:nvPr/>
        </p:nvSpPr>
        <p:spPr>
          <a:xfrm>
            <a:off x="4348232" y="4555462"/>
            <a:ext cx="77153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C00000"/>
                </a:solidFill>
              </a:rPr>
              <a:t>Thème sociétal :</a:t>
            </a:r>
          </a:p>
          <a:p>
            <a:r>
              <a:rPr lang="fr-FR" sz="2000" u="sng" dirty="0">
                <a:solidFill>
                  <a:srgbClr val="0066CC"/>
                </a:solidFill>
              </a:rPr>
              <a:t>Confort :</a:t>
            </a:r>
            <a:r>
              <a:rPr lang="fr-FR" sz="2000" dirty="0">
                <a:solidFill>
                  <a:srgbClr val="0066CC"/>
                </a:solidFill>
              </a:rPr>
              <a:t>  Améliorer le service rendu aux utilisateurs.</a:t>
            </a:r>
          </a:p>
          <a:p>
            <a:r>
              <a:rPr lang="fr-FR" sz="2000" u="sng" dirty="0">
                <a:solidFill>
                  <a:srgbClr val="0066CC"/>
                </a:solidFill>
              </a:rPr>
              <a:t>Protection :</a:t>
            </a:r>
            <a:r>
              <a:rPr lang="fr-FR" sz="2000" dirty="0">
                <a:solidFill>
                  <a:srgbClr val="0066CC"/>
                </a:solidFill>
              </a:rPr>
              <a:t> Protéger un environnement vis-à-vis des risques d’intrusions.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539602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lavier matriciel 16 touches Maroc | ARDUINO MAROC | meilleur prix">
            <a:extLst>
              <a:ext uri="{FF2B5EF4-FFF2-40B4-BE49-F238E27FC236}">
                <a16:creationId xmlns:a16="http://schemas.microsoft.com/office/drawing/2014/main" id="{E175DD7B-82F5-E388-7F8F-5552E40E5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1669" y="0"/>
            <a:ext cx="2509330" cy="251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54EFD4F-8FFD-BA20-77F1-261459358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859" y="0"/>
            <a:ext cx="4181473" cy="713004"/>
          </a:xfrm>
        </p:spPr>
        <p:txBody>
          <a:bodyPr/>
          <a:lstStyle/>
          <a:p>
            <a:r>
              <a:rPr lang="fr-FR" dirty="0"/>
              <a:t>Avant Propos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3D9B4C-4199-38C5-8CF0-287322847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937" y="525104"/>
            <a:ext cx="8300449" cy="5514661"/>
          </a:xfrm>
        </p:spPr>
        <p:txBody>
          <a:bodyPr/>
          <a:lstStyle/>
          <a:p>
            <a:r>
              <a:rPr lang="fr-FR" dirty="0"/>
              <a:t>Nous avons choisi pour projet: une tirelire </a:t>
            </a:r>
          </a:p>
          <a:p>
            <a:r>
              <a:rPr lang="fr-FR" dirty="0"/>
              <a:t>automatisée qui servirait dans un usage </a:t>
            </a:r>
          </a:p>
          <a:p>
            <a:r>
              <a:rPr lang="fr-FR" dirty="0"/>
              <a:t>personnel. </a:t>
            </a:r>
          </a:p>
          <a:p>
            <a:r>
              <a:rPr lang="fr-FR" dirty="0"/>
              <a:t>Elle permettrait de: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Compter l’argent qu’on lui entre.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Sortir une somme à la demande de l’utilisateur.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Comptabiliser la somme disponible à l’intérieur et l’afficher.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Assurer la sécurité contre les vols en demandant une authentification de la personne qui désire retirer de l’argent.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9B8DDC-8943-FA59-3FA7-D818E3F6C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noProof="0" smtClean="0"/>
              <a:pPr rtl="0"/>
              <a:t>2</a:t>
            </a:fld>
            <a:endParaRPr lang="fr-FR" noProof="0"/>
          </a:p>
        </p:txBody>
      </p:sp>
      <p:pic>
        <p:nvPicPr>
          <p:cNvPr id="1028" name="Picture 4" descr="Tirelire Électronique Numérique InnovaGoo - Achat / Vente tirelire ...">
            <a:extLst>
              <a:ext uri="{FF2B5EF4-FFF2-40B4-BE49-F238E27FC236}">
                <a16:creationId xmlns:a16="http://schemas.microsoft.com/office/drawing/2014/main" id="{278811DD-A5D8-C71D-4249-9E01A8696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6386" y="1946981"/>
            <a:ext cx="3212422" cy="3212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642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2A0C8397-B375-046B-27C4-C0B5D7FFAD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2" t="888" r="1613"/>
          <a:stretch/>
        </p:blipFill>
        <p:spPr>
          <a:xfrm>
            <a:off x="1604483" y="186107"/>
            <a:ext cx="8983033" cy="648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93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D5D386-A47E-63AF-7518-DEEC46194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: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B4C8C0A-1BAE-9984-0F67-22BBBE0664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2569" y="2176530"/>
            <a:ext cx="4052020" cy="347662"/>
          </a:xfrm>
        </p:spPr>
        <p:txBody>
          <a:bodyPr/>
          <a:lstStyle/>
          <a:p>
            <a:pPr algn="ctr"/>
            <a:r>
              <a:rPr lang="fr-FR" dirty="0"/>
              <a:t>RÉCOLTER ET TRIER LA MONNAIE :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A78C54B-EFBC-2AC9-6286-ACFE157BC6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2568" y="2811646"/>
            <a:ext cx="4052020" cy="597532"/>
          </a:xfrm>
        </p:spPr>
        <p:txBody>
          <a:bodyPr/>
          <a:lstStyle/>
          <a:p>
            <a:r>
              <a:rPr lang="fr-FR" dirty="0"/>
              <a:t>Notre monnayeur doit être capable de récolter les pièces qu’on lui donnera, et de les trier par valeur.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8F7DC6FF-A2B6-6B46-1A21-8C43CBA9229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00035" y="2176530"/>
            <a:ext cx="4052020" cy="593697"/>
          </a:xfrm>
        </p:spPr>
        <p:txBody>
          <a:bodyPr/>
          <a:lstStyle/>
          <a:p>
            <a:pPr algn="ctr"/>
            <a:r>
              <a:rPr lang="fr-FR" dirty="0"/>
              <a:t>COMPTABILISER LA VALEUR CONTENUE DANS LE MONNAYEUR  :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76D40C3-2262-68DD-FB04-F2C5242F8A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3163" y="2858761"/>
            <a:ext cx="4052020" cy="707931"/>
          </a:xfrm>
        </p:spPr>
        <p:txBody>
          <a:bodyPr/>
          <a:lstStyle/>
          <a:p>
            <a:r>
              <a:rPr lang="fr-FR" dirty="0"/>
              <a:t>Notre monnayeur doit être capable de comptabiliser les pièces afin de  connaître la valeur contenue dans le monnayeur.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FFF019EC-1868-8EEE-0C8E-099FE092FD0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52569" y="4248923"/>
            <a:ext cx="4052020" cy="597532"/>
          </a:xfrm>
        </p:spPr>
        <p:txBody>
          <a:bodyPr/>
          <a:lstStyle/>
          <a:p>
            <a:pPr algn="ctr"/>
            <a:r>
              <a:rPr lang="fr-FR" dirty="0"/>
              <a:t>REDISTRIBUER LA MONNAIE À LA DEMANDE: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938E0ECB-43E3-420E-6945-41CF62408B5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52568" y="4884038"/>
            <a:ext cx="4052020" cy="587325"/>
          </a:xfrm>
        </p:spPr>
        <p:txBody>
          <a:bodyPr/>
          <a:lstStyle/>
          <a:p>
            <a:r>
              <a:rPr lang="fr-FR" dirty="0"/>
              <a:t>Notre monnayeur doit  pouvoir redistribuer une valeur sélectionnée par l’utilisateur.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B335B49B-6710-8F28-FFD2-50F71183B2B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100035" y="4199509"/>
            <a:ext cx="4052020" cy="347662"/>
          </a:xfrm>
        </p:spPr>
        <p:txBody>
          <a:bodyPr/>
          <a:lstStyle/>
          <a:p>
            <a:pPr algn="ctr"/>
            <a:r>
              <a:rPr lang="fr-FR" dirty="0"/>
              <a:t>INTERFACE UTILISATEUR (IHM)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1159F5F8-C4F9-9324-ADE8-6BD8299D321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321975" y="4718890"/>
            <a:ext cx="4052020" cy="726797"/>
          </a:xfrm>
        </p:spPr>
        <p:txBody>
          <a:bodyPr/>
          <a:lstStyle/>
          <a:p>
            <a:r>
              <a:rPr lang="fr-FR" dirty="0"/>
              <a:t>L’utilisateur disposera d’une interface pour connaître la valeur contenue, demander une somme, et s’authentifier avec un code.</a:t>
            </a:r>
          </a:p>
        </p:txBody>
      </p:sp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F6631012-4DFD-BCAC-EE41-232224AD5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noProof="0" smtClean="0"/>
              <a:pPr rtl="0"/>
              <a:t>4</a:t>
            </a:fld>
            <a:endParaRPr lang="fr-FR" noProof="0"/>
          </a:p>
        </p:txBody>
      </p:sp>
      <p:pic>
        <p:nvPicPr>
          <p:cNvPr id="3" name="Picture 2" descr="Images Gratuites : argent, en espèces, devise, euro, pièce de monnaie ...">
            <a:extLst>
              <a:ext uri="{FF2B5EF4-FFF2-40B4-BE49-F238E27FC236}">
                <a16:creationId xmlns:a16="http://schemas.microsoft.com/office/drawing/2014/main" id="{7F05EEE1-DED5-F974-B627-2B1412B99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742" y="145869"/>
            <a:ext cx="2219242" cy="17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127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08F1C3-CCDB-8757-6667-102920762C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Répartition :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3C4354A-5FEA-A707-47A7-8673FF0ADA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Découpage du travail pour les 4 membres du groupe.</a:t>
            </a:r>
          </a:p>
        </p:txBody>
      </p:sp>
    </p:spTree>
    <p:extLst>
      <p:ext uri="{BB962C8B-B14F-4D97-AF65-F5344CB8AC3E}">
        <p14:creationId xmlns:p14="http://schemas.microsoft.com/office/powerpoint/2010/main" val="213743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6EC6D4-6219-7088-9A5F-49F365DA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Clément </a:t>
            </a:r>
            <a:r>
              <a:rPr lang="fr-FR" cap="all" dirty="0"/>
              <a:t>De Wash </a:t>
            </a:r>
            <a:r>
              <a:rPr lang="fr-FR" dirty="0"/>
              <a:t>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A397AF-91E9-CE29-0FDB-2CC92DE4F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83" y="2017468"/>
            <a:ext cx="6694163" cy="417914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Conception matérielle et prototypage d’une solution de détection automatique des pièces entrantes </a:t>
            </a:r>
            <a:r>
              <a:rPr lang="fr-FR" sz="2400" dirty="0">
                <a:solidFill>
                  <a:srgbClr val="92D050"/>
                </a:solidFill>
              </a:rPr>
              <a:t>M et I</a:t>
            </a:r>
          </a:p>
          <a:p>
            <a:r>
              <a:rPr lang="fr-FR" sz="24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Conception logicielle liée à l’entrée des pièces et détermination de la somme entrée et totale </a:t>
            </a:r>
            <a:r>
              <a:rPr lang="fr-FR" sz="2400" dirty="0">
                <a:solidFill>
                  <a:srgbClr val="92D050"/>
                </a:solidFill>
              </a:rPr>
              <a:t> 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Modélisation des colonnes de rangement </a:t>
            </a:r>
            <a:r>
              <a:rPr lang="fr-FR" sz="2400" dirty="0">
                <a:solidFill>
                  <a:srgbClr val="92D050"/>
                </a:solidFill>
              </a:rPr>
              <a:t>M</a:t>
            </a:r>
          </a:p>
          <a:p>
            <a:endParaRPr lang="fr-FR" sz="240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A0C228-7590-ED4B-FFBE-390C311B3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noProof="0" smtClean="0"/>
              <a:pPr rtl="0"/>
              <a:t>6</a:t>
            </a:fld>
            <a:endParaRPr lang="fr-FR" noProof="0"/>
          </a:p>
        </p:txBody>
      </p:sp>
      <p:pic>
        <p:nvPicPr>
          <p:cNvPr id="3074" name="Picture 2" descr="Tirelire électronique avec compteur - Maison Futée">
            <a:extLst>
              <a:ext uri="{FF2B5EF4-FFF2-40B4-BE49-F238E27FC236}">
                <a16:creationId xmlns:a16="http://schemas.microsoft.com/office/drawing/2014/main" id="{EB7E95ED-67FB-F999-A208-7A262611A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025" y="0"/>
            <a:ext cx="3236650" cy="323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chat Plateau de Tri pour Pièces de Monnaie | Pearl.fr">
            <a:extLst>
              <a:ext uri="{FF2B5EF4-FFF2-40B4-BE49-F238E27FC236}">
                <a16:creationId xmlns:a16="http://schemas.microsoft.com/office/drawing/2014/main" id="{8A7995E1-201F-1EAA-237E-F545751A6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946" y="2823351"/>
            <a:ext cx="3337603" cy="213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89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946F01D9-1E52-0DE6-F411-DD0869D44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noProof="0" smtClean="0"/>
              <a:pPr rtl="0"/>
              <a:t>7</a:t>
            </a:fld>
            <a:endParaRPr lang="fr-FR" noProof="0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94439DC6-A310-8496-E0D0-AE7BF9D30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3" y="381000"/>
            <a:ext cx="4647382" cy="1325563"/>
          </a:xfrm>
        </p:spPr>
        <p:txBody>
          <a:bodyPr/>
          <a:lstStyle/>
          <a:p>
            <a:r>
              <a:rPr lang="fr-FR" dirty="0"/>
              <a:t>Rafael Doyette :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5B0FA399-8D98-1879-C9E1-1A6372C27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673" y="2230532"/>
            <a:ext cx="7505991" cy="219942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Conception matérielle et prototypage d’une solution permettant la sortie des pièces </a:t>
            </a:r>
            <a:r>
              <a:rPr lang="fr-FR" sz="2400" dirty="0">
                <a:solidFill>
                  <a:srgbClr val="92D050"/>
                </a:solidFill>
              </a:rPr>
              <a:t>M et I</a:t>
            </a: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Conception logicielle liée à la sortie des pièces en fonction de la somme demandée et détermination  de la somme restante </a:t>
            </a:r>
            <a:r>
              <a:rPr lang="fr-FR" sz="2400" dirty="0">
                <a:solidFill>
                  <a:srgbClr val="92D050"/>
                </a:solidFill>
              </a:rPr>
              <a:t> 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pic>
        <p:nvPicPr>
          <p:cNvPr id="4098" name="Picture 2" descr="Acheter distributeur de pièces de monnaie publicité machine à sous ...">
            <a:extLst>
              <a:ext uri="{FF2B5EF4-FFF2-40B4-BE49-F238E27FC236}">
                <a16:creationId xmlns:a16="http://schemas.microsoft.com/office/drawing/2014/main" id="{AB0FA04B-57C0-2448-03AC-6A68EC01BA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6"/>
          <a:stretch/>
        </p:blipFill>
        <p:spPr bwMode="auto">
          <a:xfrm>
            <a:off x="8336132" y="0"/>
            <a:ext cx="3465989" cy="3811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6" descr="Une nouvelle platine d’expérimentation pour PIC ~ Schema Electronique Net">
            <a:extLst>
              <a:ext uri="{FF2B5EF4-FFF2-40B4-BE49-F238E27FC236}">
                <a16:creationId xmlns:a16="http://schemas.microsoft.com/office/drawing/2014/main" id="{84BFE457-0366-52F2-53F7-147A3D137F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77" r="40655" b="29410"/>
          <a:stretch/>
        </p:blipFill>
        <p:spPr bwMode="auto">
          <a:xfrm>
            <a:off x="6220350" y="4536488"/>
            <a:ext cx="2183586" cy="102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72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5E4C80-886D-6198-533B-C13C0FF7B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Nils </a:t>
            </a:r>
            <a:r>
              <a:rPr lang="fr-FR" cap="all" dirty="0"/>
              <a:t>Aymonin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8EA75E-0D02-DF33-1C88-95FB13502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117" y="1801690"/>
            <a:ext cx="8701054" cy="445953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Conception et prototypage du monnayeur à l’aide d’une carte à base de microcontrôleur (programme principal)</a:t>
            </a:r>
            <a:r>
              <a:rPr lang="fr-FR" sz="2400" dirty="0">
                <a:solidFill>
                  <a:srgbClr val="92D050"/>
                </a:solidFill>
              </a:rPr>
              <a:t> 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Conception et prototypage du monnayeur </a:t>
            </a:r>
            <a:r>
              <a:rPr lang="fr-FR" sz="2400" dirty="0">
                <a:solidFill>
                  <a:srgbClr val="92D050"/>
                </a:solidFill>
              </a:rPr>
              <a:t>M </a:t>
            </a: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FF1D51-6982-D0D0-61BA-492F91723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noProof="0" smtClean="0"/>
              <a:pPr rtl="0"/>
              <a:t>8</a:t>
            </a:fld>
            <a:endParaRPr lang="fr-FR" noProof="0"/>
          </a:p>
        </p:txBody>
      </p:sp>
      <p:pic>
        <p:nvPicPr>
          <p:cNvPr id="5122" name="Picture 2" descr="Monnayeur de pièces automatique Ratiotec I Bon plan">
            <a:extLst>
              <a:ext uri="{FF2B5EF4-FFF2-40B4-BE49-F238E27FC236}">
                <a16:creationId xmlns:a16="http://schemas.microsoft.com/office/drawing/2014/main" id="{7295018D-6654-CD05-5B7F-9DCD1D4E7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995" y="3835552"/>
            <a:ext cx="3023864" cy="302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ours de Microcontrôleur PDF">
            <a:extLst>
              <a:ext uri="{FF2B5EF4-FFF2-40B4-BE49-F238E27FC236}">
                <a16:creationId xmlns:a16="http://schemas.microsoft.com/office/drawing/2014/main" id="{9D896CFC-D9BD-FA36-A1F3-D8B7079FC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226" y="3118659"/>
            <a:ext cx="1727724" cy="1979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exercice_programmation - ssi_lakanal">
            <a:extLst>
              <a:ext uri="{FF2B5EF4-FFF2-40B4-BE49-F238E27FC236}">
                <a16:creationId xmlns:a16="http://schemas.microsoft.com/office/drawing/2014/main" id="{CEF61201-67EA-B6E7-CCE4-36A74A488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535" y="2965026"/>
            <a:ext cx="2836697" cy="2018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450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946F01D9-1E52-0DE6-F411-DD0869D44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noProof="0" smtClean="0"/>
              <a:pPr rtl="0"/>
              <a:t>9</a:t>
            </a:fld>
            <a:endParaRPr lang="fr-FR" noProof="0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94439DC6-A310-8496-E0D0-AE7BF9D30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fr-FR" dirty="0"/>
              <a:t>Manech </a:t>
            </a:r>
            <a:r>
              <a:rPr lang="fr-FR" cap="all" dirty="0"/>
              <a:t>Salzard :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5B0FA399-8D98-1879-C9E1-1A6372C27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828" y="2208211"/>
            <a:ext cx="5912960" cy="294083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Conception et prototypage de l’alimentation électrique (autonome et sur secteur) du monnayeur </a:t>
            </a:r>
            <a:r>
              <a:rPr lang="fr-FR" sz="2400" dirty="0">
                <a:solidFill>
                  <a:srgbClr val="92D050"/>
                </a:solidFill>
              </a:rPr>
              <a:t>E</a:t>
            </a:r>
            <a:endParaRPr lang="fr-FR" sz="2400" dirty="0"/>
          </a:p>
          <a:p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Conception et prototypage matériel et logiciel du système d’authentification de l’usager (</a:t>
            </a:r>
            <a:r>
              <a:rPr lang="fr-FR" sz="2400"/>
              <a:t>IHM)</a:t>
            </a:r>
            <a:r>
              <a:rPr lang="fr-FR" sz="2400">
                <a:solidFill>
                  <a:srgbClr val="92D050"/>
                </a:solidFill>
              </a:rPr>
              <a:t> I</a:t>
            </a:r>
            <a:endParaRPr lang="fr-FR" sz="24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pic>
        <p:nvPicPr>
          <p:cNvPr id="6146" name="Picture 2" descr="Authentification forte : concilier sécurité et souplesse - Dossier ...">
            <a:extLst>
              <a:ext uri="{FF2B5EF4-FFF2-40B4-BE49-F238E27FC236}">
                <a16:creationId xmlns:a16="http://schemas.microsoft.com/office/drawing/2014/main" id="{F2F08756-8BE3-EEF9-3168-A0D3E55BA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293" y="3988247"/>
            <a:ext cx="451485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Banque d'illustrations - piles sha0040 - Recherchez des Cliparts, des ...">
            <a:extLst>
              <a:ext uri="{FF2B5EF4-FFF2-40B4-BE49-F238E27FC236}">
                <a16:creationId xmlns:a16="http://schemas.microsoft.com/office/drawing/2014/main" id="{6AC6F20A-8FF1-5917-CAD9-050388AA9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293" y="1706563"/>
            <a:ext cx="1879754" cy="158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cône de prise électrique. panneau d'alimentation électrique. symbole ...">
            <a:extLst>
              <a:ext uri="{FF2B5EF4-FFF2-40B4-BE49-F238E27FC236}">
                <a16:creationId xmlns:a16="http://schemas.microsoft.com/office/drawing/2014/main" id="{E6E2C889-15F8-B339-FE41-9259696E91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0388488" y="1803545"/>
            <a:ext cx="1187297" cy="1915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6" descr="Une nouvelle platine d’expérimentation pour PIC ~ Schema Electronique Net">
            <a:extLst>
              <a:ext uri="{FF2B5EF4-FFF2-40B4-BE49-F238E27FC236}">
                <a16:creationId xmlns:a16="http://schemas.microsoft.com/office/drawing/2014/main" id="{F529BEBC-F7D9-4481-05C7-996EF3662C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55"/>
          <a:stretch/>
        </p:blipFill>
        <p:spPr bwMode="auto">
          <a:xfrm>
            <a:off x="4560226" y="5015820"/>
            <a:ext cx="3071548" cy="158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1141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457589_TF45331398_Win32" id="{CEA14851-9CB4-4E93-9ED0-2FB81AD363C1}" vid="{B2422F77-2B25-432B-92D6-8B138E7B1B9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Présentation universelle</Template>
  <TotalTime>190</TotalTime>
  <Words>435</Words>
  <Application>Microsoft Office PowerPoint</Application>
  <PresentationFormat>Grand écran</PresentationFormat>
  <Paragraphs>67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Tenorite</vt:lpstr>
      <vt:lpstr>Thème Office</vt:lpstr>
      <vt:lpstr> Le monnayeur automatique</vt:lpstr>
      <vt:lpstr>Avant Propos :</vt:lpstr>
      <vt:lpstr>Présentation PowerPoint</vt:lpstr>
      <vt:lpstr>Objectifs :</vt:lpstr>
      <vt:lpstr>Répartition :</vt:lpstr>
      <vt:lpstr>Clément De Wash :</vt:lpstr>
      <vt:lpstr>Rafael Doyette :</vt:lpstr>
      <vt:lpstr>Nils Aymonin :</vt:lpstr>
      <vt:lpstr>Manech Salzard :</vt:lpstr>
      <vt:lpstr>Développement Durable:    - Le projet sera constitué de matériaux issus un maximum de recyclables. - Le choix de l’alimentation se fera suivant son l’impact sur l’environnement.                                             Innovation :  - Produit non-existant.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monnayeur automatique</dc:title>
  <dc:creator>AYMONIN Nils</dc:creator>
  <cp:lastModifiedBy>SCHNEIDER Catherine</cp:lastModifiedBy>
  <cp:revision>20</cp:revision>
  <dcterms:created xsi:type="dcterms:W3CDTF">2023-01-10T14:10:39Z</dcterms:created>
  <dcterms:modified xsi:type="dcterms:W3CDTF">2023-01-29T19:22:21Z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