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0" r:id="rId4"/>
    <p:sldId id="258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81" r:id="rId13"/>
    <p:sldId id="267" r:id="rId14"/>
    <p:sldId id="272" r:id="rId15"/>
    <p:sldId id="278" r:id="rId16"/>
    <p:sldId id="269" r:id="rId17"/>
    <p:sldId id="268" r:id="rId18"/>
    <p:sldId id="275" r:id="rId19"/>
    <p:sldId id="270" r:id="rId20"/>
    <p:sldId id="271" r:id="rId21"/>
    <p:sldId id="277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00"/>
    <a:srgbClr val="4B4B4B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2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0BDB-B6DB-436F-B4BE-E1C0C6771525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55854-6EFA-4F78-B960-673BA0CB4F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20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55854-6EFA-4F78-B960-673BA0CB4F39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37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55854-6EFA-4F78-B960-673BA0CB4F39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049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55854-6EFA-4F78-B960-673BA0CB4F39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46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3E1685FA-1A80-4363-8F09-6D7B938E13D0}"/>
              </a:ext>
            </a:extLst>
          </p:cNvPr>
          <p:cNvSpPr/>
          <p:nvPr userDrawn="1"/>
        </p:nvSpPr>
        <p:spPr>
          <a:xfrm flipH="1">
            <a:off x="0" y="4239491"/>
            <a:ext cx="12192000" cy="2618509"/>
          </a:xfrm>
          <a:prstGeom prst="rtTriangle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727FDA-EC6F-4AAC-939A-806A0C36A1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09018" y="4735945"/>
            <a:ext cx="2068945" cy="20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3BFC7-EF98-41CB-AD7D-6A3CEB5E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5F5D7-3DF0-4B37-BCCF-F3A69299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90A8-32BA-423F-9491-C06DC24C7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88324-B046-43DF-B19D-A132D4B41025}" type="datetimeFigureOut">
              <a:rPr lang="en-AU" smtClean="0"/>
              <a:t>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AB028-1552-4963-8DEF-B81810D47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0507-9585-4D32-A9AA-51DAA9FFF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63F3B-EA12-4B4F-81CF-C9DF9F44F4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85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2-2140-4347-896A-D6EDA41D9B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2595417"/>
            <a:ext cx="9144000" cy="914545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Come Fly With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ABD7C-2006-4141-9E15-A4BB9B24B49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An insight into aviation traffic within Australia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954735-3986-49ED-AA0E-9C1DF4C25A1F}"/>
              </a:ext>
            </a:extLst>
          </p:cNvPr>
          <p:cNvCxnSpPr>
            <a:cxnSpLocks/>
          </p:cNvCxnSpPr>
          <p:nvPr/>
        </p:nvCxnSpPr>
        <p:spPr>
          <a:xfrm flipH="1">
            <a:off x="1524000" y="4134356"/>
            <a:ext cx="7906327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9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A2F73CD-3D88-4336-A234-ABCDE364E4AE}"/>
              </a:ext>
            </a:extLst>
          </p:cNvPr>
          <p:cNvGrpSpPr/>
          <p:nvPr/>
        </p:nvGrpSpPr>
        <p:grpSpPr>
          <a:xfrm>
            <a:off x="135466" y="131235"/>
            <a:ext cx="2044700" cy="2044700"/>
            <a:chOff x="1270000" y="2370667"/>
            <a:chExt cx="2044700" cy="20447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A7B0E3BC-020F-448A-8087-4FB312912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225" y="2519892"/>
              <a:ext cx="1746250" cy="1746250"/>
            </a:xfrm>
            <a:prstGeom prst="rect">
              <a:avLst/>
            </a:prstGeom>
            <a:noFill/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FA1A7E1-3053-4B85-9B84-B4D02CC0DEF4}"/>
                </a:ext>
              </a:extLst>
            </p:cNvPr>
            <p:cNvSpPr/>
            <p:nvPr/>
          </p:nvSpPr>
          <p:spPr>
            <a:xfrm>
              <a:off x="1270000" y="2370667"/>
              <a:ext cx="2044700" cy="2044700"/>
            </a:xfrm>
            <a:prstGeom prst="ellipse">
              <a:avLst/>
            </a:prstGeom>
            <a:noFill/>
            <a:ln>
              <a:solidFill>
                <a:srgbClr val="FFF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378141D6-E7C4-4A9F-837D-577DBB81A88D}"/>
              </a:ext>
            </a:extLst>
          </p:cNvPr>
          <p:cNvSpPr txBox="1">
            <a:spLocks/>
          </p:cNvSpPr>
          <p:nvPr/>
        </p:nvSpPr>
        <p:spPr>
          <a:xfrm>
            <a:off x="3115733" y="280460"/>
            <a:ext cx="8318500" cy="519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pandas used to combine excel spreadsheets into a data frame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Remove unnecessary columns while importing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6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A2F73CD-3D88-4336-A234-ABCDE364E4AE}"/>
              </a:ext>
            </a:extLst>
          </p:cNvPr>
          <p:cNvGrpSpPr/>
          <p:nvPr/>
        </p:nvGrpSpPr>
        <p:grpSpPr>
          <a:xfrm>
            <a:off x="135466" y="131235"/>
            <a:ext cx="2044700" cy="2044700"/>
            <a:chOff x="1270000" y="2370667"/>
            <a:chExt cx="2044700" cy="20447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A7B0E3BC-020F-448A-8087-4FB312912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419225" y="2519892"/>
              <a:ext cx="1746250" cy="1746250"/>
            </a:xfrm>
            <a:prstGeom prst="rect">
              <a:avLst/>
            </a:prstGeom>
            <a:noFill/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FA1A7E1-3053-4B85-9B84-B4D02CC0DEF4}"/>
                </a:ext>
              </a:extLst>
            </p:cNvPr>
            <p:cNvSpPr/>
            <p:nvPr/>
          </p:nvSpPr>
          <p:spPr>
            <a:xfrm>
              <a:off x="1270000" y="2370667"/>
              <a:ext cx="2044700" cy="2044700"/>
            </a:xfrm>
            <a:prstGeom prst="ellipse">
              <a:avLst/>
            </a:prstGeom>
            <a:noFill/>
            <a:ln>
              <a:solidFill>
                <a:srgbClr val="FFF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C25C1657-638A-496E-AC46-913A530694AF}"/>
              </a:ext>
            </a:extLst>
          </p:cNvPr>
          <p:cNvSpPr txBox="1">
            <a:spLocks/>
          </p:cNvSpPr>
          <p:nvPr/>
        </p:nvSpPr>
        <p:spPr>
          <a:xfrm>
            <a:off x="3115733" y="280460"/>
            <a:ext cx="8318500" cy="519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 err="1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xarray</a:t>
            </a: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 provides fantastic n-dimensional arrays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Pandas data is then converted to an </a:t>
            </a:r>
            <a:r>
              <a:rPr lang="en-AU" b="1" dirty="0" err="1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xarray</a:t>
            </a: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 structure – simplifying working with multidimensional data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9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25C1657-638A-496E-AC46-913A530694AF}"/>
              </a:ext>
            </a:extLst>
          </p:cNvPr>
          <p:cNvSpPr txBox="1">
            <a:spLocks/>
          </p:cNvSpPr>
          <p:nvPr/>
        </p:nvSpPr>
        <p:spPr>
          <a:xfrm>
            <a:off x="3115733" y="280460"/>
            <a:ext cx="8318500" cy="519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1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Visualisations are done using matplotlib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b="1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6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CF0B-2421-4E6E-BBFA-8EFCC7640C9D}"/>
              </a:ext>
            </a:extLst>
          </p:cNvPr>
          <p:cNvSpPr txBox="1">
            <a:spLocks/>
          </p:cNvSpPr>
          <p:nvPr/>
        </p:nvSpPr>
        <p:spPr>
          <a:xfrm>
            <a:off x="1524000" y="2514455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International </a:t>
            </a:r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Visualizations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328459-96A5-4D29-8576-F7FB543D6724}"/>
              </a:ext>
            </a:extLst>
          </p:cNvPr>
          <p:cNvCxnSpPr>
            <a:cxnSpLocks/>
          </p:cNvCxnSpPr>
          <p:nvPr/>
        </p:nvCxnSpPr>
        <p:spPr>
          <a:xfrm flipH="1">
            <a:off x="3773054" y="3429000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7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8E3DD23-5899-4ECC-9A3E-1DC26173522C}"/>
              </a:ext>
            </a:extLst>
          </p:cNvPr>
          <p:cNvSpPr txBox="1">
            <a:spLocks/>
          </p:cNvSpPr>
          <p:nvPr/>
        </p:nvSpPr>
        <p:spPr>
          <a:xfrm>
            <a:off x="268680" y="1412231"/>
            <a:ext cx="11645679" cy="4716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3200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Important part for initial visualizations is to see overall Australian trends at a glance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720783-13BF-4DEF-8776-4D4A37E18F49}"/>
              </a:ext>
            </a:extLst>
          </p:cNvPr>
          <p:cNvSpPr txBox="1">
            <a:spLocks/>
          </p:cNvSpPr>
          <p:nvPr/>
        </p:nvSpPr>
        <p:spPr>
          <a:xfrm>
            <a:off x="-1405631" y="241772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Initial Visualizations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B0F6A-6BE4-4630-9F3E-4E0D119DEF8B}"/>
              </a:ext>
            </a:extLst>
          </p:cNvPr>
          <p:cNvCxnSpPr>
            <a:cxnSpLocks/>
          </p:cNvCxnSpPr>
          <p:nvPr/>
        </p:nvCxnSpPr>
        <p:spPr>
          <a:xfrm flipH="1">
            <a:off x="843423" y="1156317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2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8E3DD23-5899-4ECC-9A3E-1DC26173522C}"/>
              </a:ext>
            </a:extLst>
          </p:cNvPr>
          <p:cNvSpPr txBox="1">
            <a:spLocks/>
          </p:cNvSpPr>
          <p:nvPr/>
        </p:nvSpPr>
        <p:spPr>
          <a:xfrm>
            <a:off x="268680" y="1412231"/>
            <a:ext cx="11645679" cy="4716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3200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Important part for initial visualizations is to see overall Australian trends at a glance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3200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To understand individual airports, it’s important to understand Australia as a whole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720783-13BF-4DEF-8776-4D4A37E18F49}"/>
              </a:ext>
            </a:extLst>
          </p:cNvPr>
          <p:cNvSpPr txBox="1">
            <a:spLocks/>
          </p:cNvSpPr>
          <p:nvPr/>
        </p:nvSpPr>
        <p:spPr>
          <a:xfrm>
            <a:off x="-1405631" y="241772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Initial Visualizations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B0F6A-6BE4-4630-9F3E-4E0D119DEF8B}"/>
              </a:ext>
            </a:extLst>
          </p:cNvPr>
          <p:cNvCxnSpPr>
            <a:cxnSpLocks/>
          </p:cNvCxnSpPr>
          <p:nvPr/>
        </p:nvCxnSpPr>
        <p:spPr>
          <a:xfrm flipH="1">
            <a:off x="843423" y="1156317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83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E7EAB1-B439-4188-8B4A-153F2C02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" y="71022"/>
            <a:ext cx="7044602" cy="395944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3C9FAA7-28F7-430C-A71B-F545398E44DC}"/>
              </a:ext>
            </a:extLst>
          </p:cNvPr>
          <p:cNvSpPr txBox="1">
            <a:spLocks/>
          </p:cNvSpPr>
          <p:nvPr/>
        </p:nvSpPr>
        <p:spPr>
          <a:xfrm>
            <a:off x="7235302" y="1047565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Stacked bar chart showing total arrivals in Australia each month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79DE2A-D8BC-42F8-B9A2-5002E5466014}"/>
              </a:ext>
            </a:extLst>
          </p:cNvPr>
          <p:cNvSpPr txBox="1">
            <a:spLocks/>
          </p:cNvSpPr>
          <p:nvPr/>
        </p:nvSpPr>
        <p:spPr>
          <a:xfrm>
            <a:off x="5048527" y="43911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Yearly Arrivals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CDC234-268A-4E73-8C02-3D43BBE2AD22}"/>
              </a:ext>
            </a:extLst>
          </p:cNvPr>
          <p:cNvCxnSpPr>
            <a:cxnSpLocks/>
          </p:cNvCxnSpPr>
          <p:nvPr/>
        </p:nvCxnSpPr>
        <p:spPr>
          <a:xfrm flipH="1">
            <a:off x="7341970" y="1208224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F4CD056A-17FC-4E04-8E88-5FC2DD8E54FA}"/>
              </a:ext>
            </a:extLst>
          </p:cNvPr>
          <p:cNvSpPr txBox="1">
            <a:spLocks/>
          </p:cNvSpPr>
          <p:nvPr/>
        </p:nvSpPr>
        <p:spPr>
          <a:xfrm>
            <a:off x="0" y="4030462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B395A2-A45F-4C65-BEB0-6AFCCE239785}"/>
              </a:ext>
            </a:extLst>
          </p:cNvPr>
          <p:cNvSpPr txBox="1">
            <a:spLocks/>
          </p:cNvSpPr>
          <p:nvPr/>
        </p:nvSpPr>
        <p:spPr>
          <a:xfrm>
            <a:off x="172090" y="3671561"/>
            <a:ext cx="8772734" cy="265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Arrivals are trending upward as times goes on</a:t>
            </a:r>
          </a:p>
          <a:p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Volume oscillates on a seasonal basis</a:t>
            </a:r>
          </a:p>
        </p:txBody>
      </p:sp>
    </p:spTree>
    <p:extLst>
      <p:ext uri="{BB962C8B-B14F-4D97-AF65-F5344CB8AC3E}">
        <p14:creationId xmlns:p14="http://schemas.microsoft.com/office/powerpoint/2010/main" val="60101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E7EAB1-B439-4188-8B4A-153F2C02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1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C9FAA7-28F7-430C-A71B-F545398E44DC}"/>
              </a:ext>
            </a:extLst>
          </p:cNvPr>
          <p:cNvSpPr txBox="1">
            <a:spLocks/>
          </p:cNvSpPr>
          <p:nvPr/>
        </p:nvSpPr>
        <p:spPr>
          <a:xfrm>
            <a:off x="7235302" y="1047565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Trend graphs between various locations in Australia and international hotspots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Axes between charts are not to scale – trends only!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79DE2A-D8BC-42F8-B9A2-5002E5466014}"/>
              </a:ext>
            </a:extLst>
          </p:cNvPr>
          <p:cNvSpPr txBox="1">
            <a:spLocks/>
          </p:cNvSpPr>
          <p:nvPr/>
        </p:nvSpPr>
        <p:spPr>
          <a:xfrm>
            <a:off x="5048527" y="43911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Trends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CDC234-268A-4E73-8C02-3D43BBE2AD22}"/>
              </a:ext>
            </a:extLst>
          </p:cNvPr>
          <p:cNvCxnSpPr>
            <a:cxnSpLocks/>
          </p:cNvCxnSpPr>
          <p:nvPr/>
        </p:nvCxnSpPr>
        <p:spPr>
          <a:xfrm flipH="1">
            <a:off x="7341970" y="1208224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F4CD056A-17FC-4E04-8E88-5FC2DD8E54FA}"/>
              </a:ext>
            </a:extLst>
          </p:cNvPr>
          <p:cNvSpPr txBox="1">
            <a:spLocks/>
          </p:cNvSpPr>
          <p:nvPr/>
        </p:nvSpPr>
        <p:spPr>
          <a:xfrm>
            <a:off x="0" y="4030462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B395A2-A45F-4C65-BEB0-6AFCCE239785}"/>
              </a:ext>
            </a:extLst>
          </p:cNvPr>
          <p:cNvSpPr txBox="1">
            <a:spLocks/>
          </p:cNvSpPr>
          <p:nvPr/>
        </p:nvSpPr>
        <p:spPr>
          <a:xfrm>
            <a:off x="172090" y="3671561"/>
            <a:ext cx="8772734" cy="265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Similar upwards trend is visible</a:t>
            </a:r>
          </a:p>
          <a:p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Seasonal fluctuations are more pronounced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FDE44-6B5C-48D1-87C9-98CD672C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" y="164632"/>
            <a:ext cx="6871969" cy="38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912E4C-B8A6-4B4B-BEB9-8C0A10BD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0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EDCBE0F-2B7F-4EE7-84E5-C6C5980EC5AC}"/>
              </a:ext>
            </a:extLst>
          </p:cNvPr>
          <p:cNvSpPr txBox="1">
            <a:spLocks/>
          </p:cNvSpPr>
          <p:nvPr/>
        </p:nvSpPr>
        <p:spPr>
          <a:xfrm>
            <a:off x="268680" y="1412231"/>
            <a:ext cx="11645679" cy="4716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3200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Aviation is a growing necessity in keeping our modern world connected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3200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Australia is especially reliant on aviation due to a lack of land borders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96756F-C154-4C34-B529-81E403B61F65}"/>
              </a:ext>
            </a:extLst>
          </p:cNvPr>
          <p:cNvSpPr txBox="1">
            <a:spLocks/>
          </p:cNvSpPr>
          <p:nvPr/>
        </p:nvSpPr>
        <p:spPr>
          <a:xfrm>
            <a:off x="-507781" y="239573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Why is aviation important?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DA7EBD-88AC-4131-B93A-3337013A5720}"/>
              </a:ext>
            </a:extLst>
          </p:cNvPr>
          <p:cNvCxnSpPr>
            <a:cxnSpLocks/>
          </p:cNvCxnSpPr>
          <p:nvPr/>
        </p:nvCxnSpPr>
        <p:spPr>
          <a:xfrm flipH="1">
            <a:off x="1505432" y="1154118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17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79DE2A-D8BC-42F8-B9A2-5002E5466014}"/>
              </a:ext>
            </a:extLst>
          </p:cNvPr>
          <p:cNvSpPr txBox="1">
            <a:spLocks/>
          </p:cNvSpPr>
          <p:nvPr/>
        </p:nvSpPr>
        <p:spPr>
          <a:xfrm>
            <a:off x="5048527" y="43911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Trends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CDC234-268A-4E73-8C02-3D43BBE2AD22}"/>
              </a:ext>
            </a:extLst>
          </p:cNvPr>
          <p:cNvCxnSpPr>
            <a:cxnSpLocks/>
          </p:cNvCxnSpPr>
          <p:nvPr/>
        </p:nvCxnSpPr>
        <p:spPr>
          <a:xfrm flipH="1">
            <a:off x="7341970" y="1208224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F4CD056A-17FC-4E04-8E88-5FC2DD8E54FA}"/>
              </a:ext>
            </a:extLst>
          </p:cNvPr>
          <p:cNvSpPr txBox="1">
            <a:spLocks/>
          </p:cNvSpPr>
          <p:nvPr/>
        </p:nvSpPr>
        <p:spPr>
          <a:xfrm>
            <a:off x="0" y="4030462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DD66C-1520-4910-A957-E3ABCFA7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2" y="102594"/>
            <a:ext cx="3611434" cy="200635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6980361-2285-4E2E-B53F-BED1673909E7}"/>
              </a:ext>
            </a:extLst>
          </p:cNvPr>
          <p:cNvSpPr txBox="1">
            <a:spLocks/>
          </p:cNvSpPr>
          <p:nvPr/>
        </p:nvSpPr>
        <p:spPr>
          <a:xfrm>
            <a:off x="7235302" y="1047565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Certain events can have major impacts in the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B0C687-6300-4285-971A-879F620DA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2" y="2204110"/>
            <a:ext cx="5507252" cy="34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79DE2A-D8BC-42F8-B9A2-5002E5466014}"/>
              </a:ext>
            </a:extLst>
          </p:cNvPr>
          <p:cNvSpPr txBox="1">
            <a:spLocks/>
          </p:cNvSpPr>
          <p:nvPr/>
        </p:nvSpPr>
        <p:spPr>
          <a:xfrm>
            <a:off x="5048527" y="43911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Trends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CDC234-268A-4E73-8C02-3D43BBE2AD22}"/>
              </a:ext>
            </a:extLst>
          </p:cNvPr>
          <p:cNvCxnSpPr>
            <a:cxnSpLocks/>
          </p:cNvCxnSpPr>
          <p:nvPr/>
        </p:nvCxnSpPr>
        <p:spPr>
          <a:xfrm flipH="1">
            <a:off x="7341970" y="1208224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F4CD056A-17FC-4E04-8E88-5FC2DD8E54FA}"/>
              </a:ext>
            </a:extLst>
          </p:cNvPr>
          <p:cNvSpPr txBox="1">
            <a:spLocks/>
          </p:cNvSpPr>
          <p:nvPr/>
        </p:nvSpPr>
        <p:spPr>
          <a:xfrm>
            <a:off x="0" y="4030462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6980361-2285-4E2E-B53F-BED1673909E7}"/>
              </a:ext>
            </a:extLst>
          </p:cNvPr>
          <p:cNvSpPr txBox="1">
            <a:spLocks/>
          </p:cNvSpPr>
          <p:nvPr/>
        </p:nvSpPr>
        <p:spPr>
          <a:xfrm>
            <a:off x="7235302" y="1047565"/>
            <a:ext cx="4956698" cy="200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Is there a better way to view the seasonal trends?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912E4C-B8A6-4B4B-BEB9-8C0A10BD7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1269"/>
            <a:ext cx="12190904" cy="63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6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912E4C-B8A6-4B4B-BEB9-8C0A10BD7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654" y="227187"/>
            <a:ext cx="12190903" cy="63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7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EDCBE0F-2B7F-4EE7-84E5-C6C5980EC5AC}"/>
              </a:ext>
            </a:extLst>
          </p:cNvPr>
          <p:cNvSpPr txBox="1">
            <a:spLocks/>
          </p:cNvSpPr>
          <p:nvPr/>
        </p:nvSpPr>
        <p:spPr>
          <a:xfrm>
            <a:off x="268680" y="1412231"/>
            <a:ext cx="11645679" cy="4716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3200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Investigate seasonal patterns in activity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3200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Find growing hotspots in Australia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96756F-C154-4C34-B529-81E403B61F65}"/>
              </a:ext>
            </a:extLst>
          </p:cNvPr>
          <p:cNvSpPr txBox="1">
            <a:spLocks/>
          </p:cNvSpPr>
          <p:nvPr/>
        </p:nvSpPr>
        <p:spPr>
          <a:xfrm>
            <a:off x="-507781" y="239573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Aims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DA7EBD-88AC-4131-B93A-3337013A5720}"/>
              </a:ext>
            </a:extLst>
          </p:cNvPr>
          <p:cNvCxnSpPr>
            <a:cxnSpLocks/>
          </p:cNvCxnSpPr>
          <p:nvPr/>
        </p:nvCxnSpPr>
        <p:spPr>
          <a:xfrm flipH="1">
            <a:off x="1505432" y="1154118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98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E33-586D-4874-968C-BE3C6248F823}"/>
              </a:ext>
            </a:extLst>
          </p:cNvPr>
          <p:cNvSpPr txBox="1">
            <a:spLocks/>
          </p:cNvSpPr>
          <p:nvPr/>
        </p:nvSpPr>
        <p:spPr>
          <a:xfrm>
            <a:off x="1524000" y="2514455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Data Source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789CB-FB71-4100-9299-AF66B2736B90}"/>
              </a:ext>
            </a:extLst>
          </p:cNvPr>
          <p:cNvCxnSpPr>
            <a:cxnSpLocks/>
          </p:cNvCxnSpPr>
          <p:nvPr/>
        </p:nvCxnSpPr>
        <p:spPr>
          <a:xfrm flipH="1">
            <a:off x="3773054" y="3403600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4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21B6B4-272D-43B8-8910-A5276FBE3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569191"/>
            <a:ext cx="101155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EC2F73-12C5-4EDF-94C4-5AB9F3EC05EB}"/>
              </a:ext>
            </a:extLst>
          </p:cNvPr>
          <p:cNvSpPr txBox="1">
            <a:spLocks/>
          </p:cNvSpPr>
          <p:nvPr/>
        </p:nvSpPr>
        <p:spPr>
          <a:xfrm>
            <a:off x="1038225" y="2344738"/>
            <a:ext cx="9144000" cy="3579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Aviation statistics are published by the Bureau of Infrastructure, Transport, and Regional Economics (BITRE)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International &amp; domestic activity are both available</a:t>
            </a:r>
          </a:p>
        </p:txBody>
      </p:sp>
    </p:spTree>
    <p:extLst>
      <p:ext uri="{BB962C8B-B14F-4D97-AF65-F5344CB8AC3E}">
        <p14:creationId xmlns:p14="http://schemas.microsoft.com/office/powerpoint/2010/main" val="204421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8E259-A0E7-4BBF-AF5E-D5BB8A56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1290"/>
            <a:ext cx="4966488" cy="651541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BECFFBF-642A-4C81-B638-85DD71D9006F}"/>
              </a:ext>
            </a:extLst>
          </p:cNvPr>
          <p:cNvSpPr txBox="1">
            <a:spLocks/>
          </p:cNvSpPr>
          <p:nvPr/>
        </p:nvSpPr>
        <p:spPr>
          <a:xfrm>
            <a:off x="6096000" y="1238249"/>
            <a:ext cx="5595885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City pairs datasets are the most interesting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FAA018-363D-4A19-95DE-ADB3CD3361EA}"/>
              </a:ext>
            </a:extLst>
          </p:cNvPr>
          <p:cNvSpPr txBox="1">
            <a:spLocks/>
          </p:cNvSpPr>
          <p:nvPr/>
        </p:nvSpPr>
        <p:spPr>
          <a:xfrm>
            <a:off x="3876675" y="32370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International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7AD63A-95CC-4ED8-8551-F6F0CB3494DA}"/>
              </a:ext>
            </a:extLst>
          </p:cNvPr>
          <p:cNvCxnSpPr>
            <a:cxnSpLocks/>
          </p:cNvCxnSpPr>
          <p:nvPr/>
        </p:nvCxnSpPr>
        <p:spPr>
          <a:xfrm flipH="1">
            <a:off x="6125729" y="1212849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19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680A318-56C6-49AE-B9FC-CFBFC64BB057}"/>
              </a:ext>
            </a:extLst>
          </p:cNvPr>
          <p:cNvSpPr txBox="1">
            <a:spLocks/>
          </p:cNvSpPr>
          <p:nvPr/>
        </p:nvSpPr>
        <p:spPr>
          <a:xfrm>
            <a:off x="6096000" y="1238249"/>
            <a:ext cx="5595885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chemeClr val="bg1"/>
              </a:solidFill>
              <a:latin typeface="Poppins Thin" panose="00000300000000000000" pitchFamily="2" charset="0"/>
              <a:cs typeface="Poppins Thin" panose="00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rPr>
              <a:t>Domestic Top Routes is similar to the International City Pairs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A68B72-7759-4965-B2ED-44A6AFCC1BED}"/>
              </a:ext>
            </a:extLst>
          </p:cNvPr>
          <p:cNvSpPr txBox="1">
            <a:spLocks/>
          </p:cNvSpPr>
          <p:nvPr/>
        </p:nvSpPr>
        <p:spPr>
          <a:xfrm>
            <a:off x="3876675" y="323704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Domestic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108A57-6BFD-43B9-8238-855BDD956AF5}"/>
              </a:ext>
            </a:extLst>
          </p:cNvPr>
          <p:cNvCxnSpPr>
            <a:cxnSpLocks/>
          </p:cNvCxnSpPr>
          <p:nvPr/>
        </p:nvCxnSpPr>
        <p:spPr>
          <a:xfrm flipH="1">
            <a:off x="6125729" y="1212849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3D77AF4-5F05-4AAC-B90B-6FDEB131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" y="323704"/>
            <a:ext cx="5632665" cy="53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4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62994-A1E7-4FE3-84FF-6F1001F47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65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5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E33-586D-4874-968C-BE3C6248F823}"/>
              </a:ext>
            </a:extLst>
          </p:cNvPr>
          <p:cNvSpPr txBox="1">
            <a:spLocks/>
          </p:cNvSpPr>
          <p:nvPr/>
        </p:nvSpPr>
        <p:spPr>
          <a:xfrm>
            <a:off x="1524000" y="2514455"/>
            <a:ext cx="9144000" cy="9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Processing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3A464F-C077-4D55-B013-785F0AE158D6}"/>
              </a:ext>
            </a:extLst>
          </p:cNvPr>
          <p:cNvCxnSpPr>
            <a:cxnSpLocks/>
          </p:cNvCxnSpPr>
          <p:nvPr/>
        </p:nvCxnSpPr>
        <p:spPr>
          <a:xfrm flipH="1">
            <a:off x="3773054" y="3429000"/>
            <a:ext cx="4645891" cy="0"/>
          </a:xfrm>
          <a:prstGeom prst="line">
            <a:avLst/>
          </a:prstGeom>
          <a:ln w="19050">
            <a:solidFill>
              <a:srgbClr val="FF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6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269</Words>
  <Application>Microsoft Office PowerPoint</Application>
  <PresentationFormat>Widescreen</PresentationFormat>
  <Paragraphs>64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Poppins SemiBold</vt:lpstr>
      <vt:lpstr>Poppins Thin</vt:lpstr>
      <vt:lpstr>Office Theme</vt:lpstr>
      <vt:lpstr>Come Fly With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Fraser</dc:creator>
  <cp:lastModifiedBy>Robert Fraser</cp:lastModifiedBy>
  <cp:revision>20</cp:revision>
  <dcterms:created xsi:type="dcterms:W3CDTF">2020-04-29T11:08:58Z</dcterms:created>
  <dcterms:modified xsi:type="dcterms:W3CDTF">2020-05-05T10:46:12Z</dcterms:modified>
</cp:coreProperties>
</file>