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72" r:id="rId14"/>
    <p:sldId id="278" r:id="rId15"/>
    <p:sldId id="269" r:id="rId16"/>
    <p:sldId id="268" r:id="rId17"/>
    <p:sldId id="275" r:id="rId18"/>
    <p:sldId id="270" r:id="rId19"/>
    <p:sldId id="271" r:id="rId20"/>
    <p:sldId id="277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00"/>
    <a:srgbClr val="4B4B4B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0BDB-B6DB-436F-B4BE-E1C0C67715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5854-6EFA-4F78-B960-673BA0CB4F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37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04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4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3E1685FA-1A80-4363-8F09-6D7B938E13D0}"/>
              </a:ext>
            </a:extLst>
          </p:cNvPr>
          <p:cNvSpPr/>
          <p:nvPr userDrawn="1"/>
        </p:nvSpPr>
        <p:spPr>
          <a:xfrm flipH="1">
            <a:off x="0" y="4239491"/>
            <a:ext cx="12192000" cy="2618509"/>
          </a:xfrm>
          <a:prstGeom prst="rtTriangl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27FDA-EC6F-4AAC-939A-806A0C36A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9018" y="4735945"/>
            <a:ext cx="2068945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3BFC7-EF98-41CB-AD7D-6A3CEB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5F5D7-3DF0-4B37-BCCF-F3A6929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90A8-32BA-423F-9491-C06DC24C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8324-B046-43DF-B19D-A132D4B41025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B028-1552-4963-8DEF-B81810D47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0507-9585-4D32-A9AA-51DAA9FFF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3F3B-EA12-4B4F-81CF-C9DF9F44F4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2-2140-4347-896A-D6EDA41D9B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595417"/>
            <a:ext cx="9144000" cy="914545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 Fly With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BD7C-2006-4141-9E15-A4BB9B24B4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An insight into aviation traffic within Australia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54735-3986-49ED-AA0E-9C1DF4C25A1F}"/>
              </a:ext>
            </a:extLst>
          </p:cNvPr>
          <p:cNvCxnSpPr>
            <a:cxnSpLocks/>
          </p:cNvCxnSpPr>
          <p:nvPr/>
        </p:nvCxnSpPr>
        <p:spPr>
          <a:xfrm flipH="1">
            <a:off x="1524000" y="4134356"/>
            <a:ext cx="7906327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378141D6-E7C4-4A9F-837D-577DBB81A88D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used to combine excel spreadsheets into a data frame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Remove unnecessary columns while importing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C25C1657-638A-496E-AC46-913A530694AF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provides fantastic n-dimensional arrays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data is then converted to an </a:t>
            </a: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structure – simplifying working with multidimensional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CF0B-2421-4E6E-BBFA-8EFCC7640C9D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328459-96A5-4D29-8576-F7FB543D6724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E3DD23-5899-4ECC-9A3E-1DC26173522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Important part for initial visualizations is to see overall Australian trends at a glance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720783-13BF-4DEF-8776-4D4A37E18F49}"/>
              </a:ext>
            </a:extLst>
          </p:cNvPr>
          <p:cNvSpPr txBox="1">
            <a:spLocks/>
          </p:cNvSpPr>
          <p:nvPr/>
        </p:nvSpPr>
        <p:spPr>
          <a:xfrm>
            <a:off x="-1405631" y="241772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B0F6A-6BE4-4630-9F3E-4E0D119DEF8B}"/>
              </a:ext>
            </a:extLst>
          </p:cNvPr>
          <p:cNvCxnSpPr>
            <a:cxnSpLocks/>
          </p:cNvCxnSpPr>
          <p:nvPr/>
        </p:nvCxnSpPr>
        <p:spPr>
          <a:xfrm flipH="1">
            <a:off x="843423" y="1156317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2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E3DD23-5899-4ECC-9A3E-1DC26173522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Important part for initial visualizations is to see overall Australian trends at a glance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To understand individual airports, it’s important to understand Australia as a whole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720783-13BF-4DEF-8776-4D4A37E18F49}"/>
              </a:ext>
            </a:extLst>
          </p:cNvPr>
          <p:cNvSpPr txBox="1">
            <a:spLocks/>
          </p:cNvSpPr>
          <p:nvPr/>
        </p:nvSpPr>
        <p:spPr>
          <a:xfrm>
            <a:off x="-1405631" y="241772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B0F6A-6BE4-4630-9F3E-4E0D119DEF8B}"/>
              </a:ext>
            </a:extLst>
          </p:cNvPr>
          <p:cNvCxnSpPr>
            <a:cxnSpLocks/>
          </p:cNvCxnSpPr>
          <p:nvPr/>
        </p:nvCxnSpPr>
        <p:spPr>
          <a:xfrm flipH="1">
            <a:off x="843423" y="1156317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3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7EAB1-B439-4188-8B4A-153F2C02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71022"/>
            <a:ext cx="7044602" cy="395944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C9FAA7-28F7-430C-A71B-F545398E44DC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Stacked bar chart showing total arrivals in Australia each month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Yearly Arrivals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B395A2-A45F-4C65-BEB0-6AFCCE239785}"/>
              </a:ext>
            </a:extLst>
          </p:cNvPr>
          <p:cNvSpPr txBox="1">
            <a:spLocks/>
          </p:cNvSpPr>
          <p:nvPr/>
        </p:nvSpPr>
        <p:spPr>
          <a:xfrm>
            <a:off x="172090" y="3671561"/>
            <a:ext cx="8772734" cy="265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Arrivals are trending upward as times goes on</a:t>
            </a:r>
          </a:p>
          <a:p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Volume oscillates on a seasonal basis</a:t>
            </a:r>
          </a:p>
        </p:txBody>
      </p:sp>
    </p:spTree>
    <p:extLst>
      <p:ext uri="{BB962C8B-B14F-4D97-AF65-F5344CB8AC3E}">
        <p14:creationId xmlns:p14="http://schemas.microsoft.com/office/powerpoint/2010/main" val="60101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7EAB1-B439-4188-8B4A-153F2C02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9FAA7-28F7-430C-A71B-F545398E44DC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Trend graphs between various locations in Australia and international hotspots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Axes between charts are not to scale – trends only!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B395A2-A45F-4C65-BEB0-6AFCCE239785}"/>
              </a:ext>
            </a:extLst>
          </p:cNvPr>
          <p:cNvSpPr txBox="1">
            <a:spLocks/>
          </p:cNvSpPr>
          <p:nvPr/>
        </p:nvSpPr>
        <p:spPr>
          <a:xfrm>
            <a:off x="172090" y="3671561"/>
            <a:ext cx="8772734" cy="265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Similar upwards trend is visible</a:t>
            </a:r>
          </a:p>
          <a:p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Seasonal fluctuations are more pronounced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FDE44-6B5C-48D1-87C9-98CD672C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" y="164632"/>
            <a:ext cx="6871969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DD66C-1520-4910-A957-E3ABCFA7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2" y="102594"/>
            <a:ext cx="3611434" cy="200635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6980361-2285-4E2E-B53F-BED1673909E7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Certain events can have major impacts in the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B0C687-6300-4285-971A-879F620D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2" y="2204110"/>
            <a:ext cx="5507252" cy="34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EDCBE0F-2B7F-4EE7-84E5-C6C5980EC5A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is a growing necessity in keeping our modern world connected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Australia is especially reliant on aviation due to a lack of land borders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96756F-C154-4C34-B529-81E403B61F65}"/>
              </a:ext>
            </a:extLst>
          </p:cNvPr>
          <p:cNvSpPr txBox="1">
            <a:spLocks/>
          </p:cNvSpPr>
          <p:nvPr/>
        </p:nvSpPr>
        <p:spPr>
          <a:xfrm>
            <a:off x="-507781" y="239573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Why is aviation important?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DA7EBD-88AC-4131-B93A-3337013A5720}"/>
              </a:ext>
            </a:extLst>
          </p:cNvPr>
          <p:cNvCxnSpPr>
            <a:cxnSpLocks/>
          </p:cNvCxnSpPr>
          <p:nvPr/>
        </p:nvCxnSpPr>
        <p:spPr>
          <a:xfrm flipH="1">
            <a:off x="1505432" y="1154118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7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980361-2285-4E2E-B53F-BED1673909E7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Is there a better way to view the seasonal trends?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1269"/>
            <a:ext cx="12190904" cy="63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54" y="227187"/>
            <a:ext cx="12190903" cy="63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EDCBE0F-2B7F-4EE7-84E5-C6C5980EC5A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Investigate seasonal patterns in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Find growing hotspots in Australia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96756F-C154-4C34-B529-81E403B61F65}"/>
              </a:ext>
            </a:extLst>
          </p:cNvPr>
          <p:cNvSpPr txBox="1">
            <a:spLocks/>
          </p:cNvSpPr>
          <p:nvPr/>
        </p:nvSpPr>
        <p:spPr>
          <a:xfrm>
            <a:off x="-507781" y="239573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Aims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DA7EBD-88AC-4131-B93A-3337013A5720}"/>
              </a:ext>
            </a:extLst>
          </p:cNvPr>
          <p:cNvCxnSpPr>
            <a:cxnSpLocks/>
          </p:cNvCxnSpPr>
          <p:nvPr/>
        </p:nvCxnSpPr>
        <p:spPr>
          <a:xfrm flipH="1">
            <a:off x="1505432" y="1154118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Data Source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789CB-FB71-4100-9299-AF66B2736B90}"/>
              </a:ext>
            </a:extLst>
          </p:cNvPr>
          <p:cNvCxnSpPr>
            <a:cxnSpLocks/>
          </p:cNvCxnSpPr>
          <p:nvPr/>
        </p:nvCxnSpPr>
        <p:spPr>
          <a:xfrm flipH="1">
            <a:off x="3773054" y="34036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21B6B4-272D-43B8-8910-A5276FB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69191"/>
            <a:ext cx="101155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EC2F73-12C5-4EDF-94C4-5AB9F3EC05EB}"/>
              </a:ext>
            </a:extLst>
          </p:cNvPr>
          <p:cNvSpPr txBox="1">
            <a:spLocks/>
          </p:cNvSpPr>
          <p:nvPr/>
        </p:nvSpPr>
        <p:spPr>
          <a:xfrm>
            <a:off x="1038225" y="2344738"/>
            <a:ext cx="9144000" cy="357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statistics are published by the Bureau of Infrastructure, Transport, and Regional Economics (BITRE)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International &amp; domestic activity are both available</a:t>
            </a:r>
          </a:p>
        </p:txBody>
      </p:sp>
    </p:spTree>
    <p:extLst>
      <p:ext uri="{BB962C8B-B14F-4D97-AF65-F5344CB8AC3E}">
        <p14:creationId xmlns:p14="http://schemas.microsoft.com/office/powerpoint/2010/main" val="20442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8E259-A0E7-4BBF-AF5E-D5BB8A56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290"/>
            <a:ext cx="4966488" cy="65154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BECFFBF-642A-4C81-B638-85DD71D9006F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City pairs datasets are the most interesting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AA018-363D-4A19-95DE-ADB3CD3361EA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International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AD63A-95CC-4ED8-8551-F6F0CB3494DA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680A318-56C6-49AE-B9FC-CFBFC64BB057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Domestic Top Routes is similar to the International City Pairs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A68B72-7759-4965-B2ED-44A6AFCC1BED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Domestic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108A57-6BFD-43B9-8238-855BDD956AF5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D77AF4-5F05-4AAC-B90B-6FDEB131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323704"/>
            <a:ext cx="5632665" cy="5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62994-A1E7-4FE3-84FF-6F1001F4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6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Processing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3A464F-C077-4D55-B013-785F0AE158D6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264</Words>
  <Application>Microsoft Office PowerPoint</Application>
  <PresentationFormat>Widescreen</PresentationFormat>
  <Paragraphs>62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Poppins SemiBold</vt:lpstr>
      <vt:lpstr>Poppins Thin</vt:lpstr>
      <vt:lpstr>Office Theme</vt:lpstr>
      <vt:lpstr>Come Fly With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Fraser</dc:creator>
  <cp:lastModifiedBy>Robert Fraser</cp:lastModifiedBy>
  <cp:revision>19</cp:revision>
  <dcterms:created xsi:type="dcterms:W3CDTF">2020-04-29T11:08:58Z</dcterms:created>
  <dcterms:modified xsi:type="dcterms:W3CDTF">2020-05-04T13:58:42Z</dcterms:modified>
</cp:coreProperties>
</file>