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Confira trechos do livro a arte da guerra e inspire-se - Portal">
            <a:extLst>
              <a:ext uri="{FF2B5EF4-FFF2-40B4-BE49-F238E27FC236}">
                <a16:creationId xmlns:a16="http://schemas.microsoft.com/office/drawing/2014/main" id="{5B9CE0A0-E99D-43D1-B894-1666A455F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6" r="2918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632297"/>
            <a:ext cx="7527616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CA2E07">
              <a:alpha val="8784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85ACCB-987C-458B-8BE0-26504F0C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66" y="3791949"/>
            <a:ext cx="6443884" cy="1032094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FEFFFF"/>
                </a:solidFill>
                <a:latin typeface="Bradley Hand ITC" panose="03070402050302030203" pitchFamily="66" charset="0"/>
              </a:rPr>
              <a:t>A ARTE DA GUERRA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F8AF1E-6837-4F43-8D97-70247BD70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18" y="4758034"/>
            <a:ext cx="5454227" cy="524935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FEFFFF"/>
                </a:solidFill>
                <a:latin typeface="Bradley Hand ITC" panose="03070402050302030203" pitchFamily="66" charset="0"/>
              </a:rPr>
              <a:t>DA ADMINISTRAÇÃO</a:t>
            </a:r>
          </a:p>
        </p:txBody>
      </p:sp>
    </p:spTree>
    <p:extLst>
      <p:ext uri="{BB962C8B-B14F-4D97-AF65-F5344CB8AC3E}">
        <p14:creationId xmlns:p14="http://schemas.microsoft.com/office/powerpoint/2010/main" val="383839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Wallpaper 4k Ghost Of Tsushima Game 4k Wallpaper">
            <a:extLst>
              <a:ext uri="{FF2B5EF4-FFF2-40B4-BE49-F238E27FC236}">
                <a16:creationId xmlns:a16="http://schemas.microsoft.com/office/drawing/2014/main" id="{9606F1C9-B29F-4311-A6BA-F9B3E4349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8825" y="-561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43AD93-34E0-456F-992B-D3BD3E59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84710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FFFF"/>
                </a:solidFill>
                <a:latin typeface="Bradley Hand ITC" panose="03070402050302030203" pitchFamily="66" charset="0"/>
              </a:rPr>
              <a:t>5° PRINCÍPIO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8B74F6-CC0C-426A-A30B-34E56FCFD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rgbClr val="FDA61A"/>
              </a:buCl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009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6538C979-F14E-4C6B-BE04-38CC5D7C1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93130B17-5595-4EF4-8F47-2D703EFC6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0" name="Picture 2" descr="Steinway Tower, em Nova York, o mais fino arranha-céu do mundo - FuniBlogs  - FUNIBER">
            <a:extLst>
              <a:ext uri="{FF2B5EF4-FFF2-40B4-BE49-F238E27FC236}">
                <a16:creationId xmlns:a16="http://schemas.microsoft.com/office/drawing/2014/main" id="{8C3AF0C7-E7B7-4DAA-978C-51FF8842F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" r="16726"/>
          <a:stretch/>
        </p:blipFill>
        <p:spPr bwMode="auto">
          <a:xfrm>
            <a:off x="3327400" y="10"/>
            <a:ext cx="88646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oach Sun Tzu: l&amp;#39;arte della guerra - University of Coaching">
            <a:extLst>
              <a:ext uri="{FF2B5EF4-FFF2-40B4-BE49-F238E27FC236}">
                <a16:creationId xmlns:a16="http://schemas.microsoft.com/office/drawing/2014/main" id="{76228016-4F22-411E-B75C-8E1376BD4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0"/>
          <a:stretch/>
        </p:blipFill>
        <p:spPr bwMode="auto">
          <a:xfrm>
            <a:off x="20" y="10"/>
            <a:ext cx="9541914" cy="6857990"/>
          </a:xfrm>
          <a:custGeom>
            <a:avLst/>
            <a:gdLst/>
            <a:ahLst/>
            <a:cxnLst/>
            <a:rect l="l" t="t" r="r" b="b"/>
            <a:pathLst>
              <a:path w="9541934" h="6858000">
                <a:moveTo>
                  <a:pt x="4598617" y="0"/>
                </a:moveTo>
                <a:lnTo>
                  <a:pt x="4999980" y="0"/>
                </a:lnTo>
                <a:lnTo>
                  <a:pt x="5085915" y="85955"/>
                </a:lnTo>
                <a:cubicBezTo>
                  <a:pt x="5622534" y="622694"/>
                  <a:pt x="6806798" y="1807220"/>
                  <a:pt x="9420344" y="4421346"/>
                </a:cubicBezTo>
                <a:cubicBezTo>
                  <a:pt x="9582464" y="4583504"/>
                  <a:pt x="9582464" y="4851416"/>
                  <a:pt x="9420344" y="5013574"/>
                </a:cubicBezTo>
                <a:cubicBezTo>
                  <a:pt x="9420344" y="5013574"/>
                  <a:pt x="9420344" y="5013574"/>
                  <a:pt x="7643228" y="6791085"/>
                </a:cubicBezTo>
                <a:lnTo>
                  <a:pt x="7576328" y="6858000"/>
                </a:lnTo>
                <a:lnTo>
                  <a:pt x="7174964" y="6858000"/>
                </a:lnTo>
                <a:lnTo>
                  <a:pt x="7241864" y="6791085"/>
                </a:lnTo>
                <a:cubicBezTo>
                  <a:pt x="9018980" y="5013574"/>
                  <a:pt x="9018980" y="5013574"/>
                  <a:pt x="9018980" y="5013574"/>
                </a:cubicBezTo>
                <a:cubicBezTo>
                  <a:pt x="9181101" y="4851416"/>
                  <a:pt x="9181101" y="4583504"/>
                  <a:pt x="9018980" y="4421346"/>
                </a:cubicBezTo>
                <a:cubicBezTo>
                  <a:pt x="6405434" y="1807220"/>
                  <a:pt x="5221171" y="622694"/>
                  <a:pt x="4684552" y="85955"/>
                </a:cubicBezTo>
                <a:close/>
                <a:moveTo>
                  <a:pt x="3617205" y="0"/>
                </a:moveTo>
                <a:lnTo>
                  <a:pt x="3761444" y="0"/>
                </a:lnTo>
                <a:lnTo>
                  <a:pt x="3847380" y="85955"/>
                </a:lnTo>
                <a:cubicBezTo>
                  <a:pt x="4384000" y="622694"/>
                  <a:pt x="5568263" y="1807220"/>
                  <a:pt x="8181809" y="4421346"/>
                </a:cubicBezTo>
                <a:cubicBezTo>
                  <a:pt x="8343930" y="4583504"/>
                  <a:pt x="8343930" y="4851416"/>
                  <a:pt x="8181809" y="5013574"/>
                </a:cubicBezTo>
                <a:cubicBezTo>
                  <a:pt x="8181809" y="5013574"/>
                  <a:pt x="8181809" y="5013574"/>
                  <a:pt x="6404693" y="6791085"/>
                </a:cubicBezTo>
                <a:lnTo>
                  <a:pt x="6337793" y="6858000"/>
                </a:lnTo>
                <a:lnTo>
                  <a:pt x="6193554" y="6858000"/>
                </a:lnTo>
                <a:lnTo>
                  <a:pt x="6260454" y="6791085"/>
                </a:lnTo>
                <a:cubicBezTo>
                  <a:pt x="8037570" y="5013574"/>
                  <a:pt x="8037570" y="5013574"/>
                  <a:pt x="8037570" y="5013574"/>
                </a:cubicBezTo>
                <a:cubicBezTo>
                  <a:pt x="8199691" y="4851416"/>
                  <a:pt x="8199691" y="4583504"/>
                  <a:pt x="8037570" y="4421346"/>
                </a:cubicBezTo>
                <a:cubicBezTo>
                  <a:pt x="5424024" y="1807220"/>
                  <a:pt x="4239760" y="622694"/>
                  <a:pt x="3703141" y="85955"/>
                </a:cubicBezTo>
                <a:close/>
                <a:moveTo>
                  <a:pt x="0" y="0"/>
                </a:moveTo>
                <a:lnTo>
                  <a:pt x="3352114" y="0"/>
                </a:lnTo>
                <a:lnTo>
                  <a:pt x="3438050" y="85955"/>
                </a:lnTo>
                <a:cubicBezTo>
                  <a:pt x="3974669" y="622694"/>
                  <a:pt x="5158933" y="1807220"/>
                  <a:pt x="7772480" y="4421346"/>
                </a:cubicBezTo>
                <a:cubicBezTo>
                  <a:pt x="7934601" y="4583504"/>
                  <a:pt x="7934601" y="4851416"/>
                  <a:pt x="7772480" y="5013574"/>
                </a:cubicBezTo>
                <a:cubicBezTo>
                  <a:pt x="7772480" y="5013574"/>
                  <a:pt x="7772480" y="5013574"/>
                  <a:pt x="5995364" y="6791085"/>
                </a:cubicBezTo>
                <a:lnTo>
                  <a:pt x="592846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Freeform 5">
            <a:extLst>
              <a:ext uri="{FF2B5EF4-FFF2-40B4-BE49-F238E27FC236}">
                <a16:creationId xmlns:a16="http://schemas.microsoft.com/office/drawing/2014/main" id="{19007322-666B-4734-B15B-4069E3D8B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3632297"/>
            <a:ext cx="10602096" cy="2170389"/>
          </a:xfrm>
          <a:custGeom>
            <a:avLst/>
            <a:gdLst>
              <a:gd name="T0" fmla="*/ 2253 w 2259"/>
              <a:gd name="T1" fmla="*/ 195 h 413"/>
              <a:gd name="T2" fmla="*/ 2064 w 2259"/>
              <a:gd name="T3" fmla="*/ 7 h 413"/>
              <a:gd name="T4" fmla="*/ 2062 w 2259"/>
              <a:gd name="T5" fmla="*/ 5 h 413"/>
              <a:gd name="T6" fmla="*/ 2048 w 2259"/>
              <a:gd name="T7" fmla="*/ 0 h 413"/>
              <a:gd name="T8" fmla="*/ 891 w 2259"/>
              <a:gd name="T9" fmla="*/ 0 h 413"/>
              <a:gd name="T10" fmla="*/ 851 w 2259"/>
              <a:gd name="T11" fmla="*/ 0 h 413"/>
              <a:gd name="T12" fmla="*/ 541 w 2259"/>
              <a:gd name="T13" fmla="*/ 0 h 413"/>
              <a:gd name="T14" fmla="*/ 54 w 2259"/>
              <a:gd name="T15" fmla="*/ 0 h 413"/>
              <a:gd name="T16" fmla="*/ 0 w 2259"/>
              <a:gd name="T17" fmla="*/ 0 h 413"/>
              <a:gd name="T18" fmla="*/ 0 w 2259"/>
              <a:gd name="T19" fmla="*/ 413 h 413"/>
              <a:gd name="T20" fmla="*/ 54 w 2259"/>
              <a:gd name="T21" fmla="*/ 413 h 413"/>
              <a:gd name="T22" fmla="*/ 541 w 2259"/>
              <a:gd name="T23" fmla="*/ 413 h 413"/>
              <a:gd name="T24" fmla="*/ 851 w 2259"/>
              <a:gd name="T25" fmla="*/ 413 h 413"/>
              <a:gd name="T26" fmla="*/ 891 w 2259"/>
              <a:gd name="T27" fmla="*/ 413 h 413"/>
              <a:gd name="T28" fmla="*/ 2048 w 2259"/>
              <a:gd name="T29" fmla="*/ 413 h 413"/>
              <a:gd name="T30" fmla="*/ 2062 w 2259"/>
              <a:gd name="T31" fmla="*/ 408 h 413"/>
              <a:gd name="T32" fmla="*/ 2064 w 2259"/>
              <a:gd name="T33" fmla="*/ 406 h 413"/>
              <a:gd name="T34" fmla="*/ 2253 w 2259"/>
              <a:gd name="T35" fmla="*/ 217 h 413"/>
              <a:gd name="T36" fmla="*/ 2253 w 2259"/>
              <a:gd name="T37" fmla="*/ 1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9" h="413">
                <a:moveTo>
                  <a:pt x="2253" y="195"/>
                </a:moveTo>
                <a:cubicBezTo>
                  <a:pt x="2064" y="7"/>
                  <a:pt x="2064" y="7"/>
                  <a:pt x="2064" y="7"/>
                </a:cubicBezTo>
                <a:cubicBezTo>
                  <a:pt x="2064" y="6"/>
                  <a:pt x="2063" y="5"/>
                  <a:pt x="2062" y="5"/>
                </a:cubicBezTo>
                <a:cubicBezTo>
                  <a:pt x="2058" y="2"/>
                  <a:pt x="2053" y="0"/>
                  <a:pt x="2048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851" y="413"/>
                  <a:pt x="851" y="413"/>
                  <a:pt x="851" y="413"/>
                </a:cubicBezTo>
                <a:cubicBezTo>
                  <a:pt x="891" y="413"/>
                  <a:pt x="891" y="413"/>
                  <a:pt x="891" y="413"/>
                </a:cubicBezTo>
                <a:cubicBezTo>
                  <a:pt x="2048" y="413"/>
                  <a:pt x="2048" y="413"/>
                  <a:pt x="2048" y="413"/>
                </a:cubicBezTo>
                <a:cubicBezTo>
                  <a:pt x="2053" y="413"/>
                  <a:pt x="2058" y="411"/>
                  <a:pt x="2062" y="408"/>
                </a:cubicBezTo>
                <a:cubicBezTo>
                  <a:pt x="2063" y="407"/>
                  <a:pt x="2064" y="406"/>
                  <a:pt x="2064" y="406"/>
                </a:cubicBezTo>
                <a:cubicBezTo>
                  <a:pt x="2253" y="217"/>
                  <a:pt x="2253" y="217"/>
                  <a:pt x="2253" y="217"/>
                </a:cubicBezTo>
                <a:cubicBezTo>
                  <a:pt x="2259" y="211"/>
                  <a:pt x="2259" y="201"/>
                  <a:pt x="2253" y="195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CA6F95-3725-458B-961A-7F1FDD11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34" y="4372801"/>
            <a:ext cx="8458200" cy="9589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b="1" dirty="0">
                <a:solidFill>
                  <a:srgbClr val="FEFFFF"/>
                </a:solidFill>
              </a:rPr>
              <a:t>CONCLUSÃO DA AUTORA</a:t>
            </a:r>
            <a:br>
              <a:rPr lang="en-US" sz="3100" b="1" dirty="0">
                <a:solidFill>
                  <a:srgbClr val="FEFFFF"/>
                </a:solidFill>
              </a:rPr>
            </a:br>
            <a:endParaRPr lang="en-US" sz="3100" b="1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3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5" name="Picture 2" descr="10 Frases de Sun Tzu. O autor de “A Arte da Guerra” – Você na Mídia : Atos,  Fatos e Curiosidades.">
            <a:extLst>
              <a:ext uri="{FF2B5EF4-FFF2-40B4-BE49-F238E27FC236}">
                <a16:creationId xmlns:a16="http://schemas.microsoft.com/office/drawing/2014/main" id="{CE0918DD-698C-453A-9C69-E5E87ED31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632297"/>
            <a:ext cx="7527616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6E6B4A">
              <a:alpha val="8784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CA6F95-3725-458B-961A-7F1FDD11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62" y="4300173"/>
            <a:ext cx="5478432" cy="10320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b="1" dirty="0">
                <a:solidFill>
                  <a:srgbClr val="FEFFFF"/>
                </a:solidFill>
              </a:rPr>
              <a:t>CONCLUSÃO DO GRUPO</a:t>
            </a:r>
            <a:br>
              <a:rPr lang="en-US" sz="3100" b="1" dirty="0">
                <a:solidFill>
                  <a:srgbClr val="FEFFFF"/>
                </a:solidFill>
              </a:rPr>
            </a:br>
            <a:endParaRPr lang="en-US" sz="3100" b="1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39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8776C-8495-41FE-8E51-5E7B1676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t-BR" sz="3200" b="0" i="0">
                <a:effectLst/>
                <a:latin typeface="BryantProRegular"/>
              </a:rPr>
              <a:t>Karen McCreadie</a:t>
            </a:r>
            <a:endParaRPr lang="pt-BR" sz="3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0B4FE7-1EDE-4A73-8CB1-A6FDEBAC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81" y="1463041"/>
            <a:ext cx="4137059" cy="4476316"/>
          </a:xfrm>
        </p:spPr>
        <p:txBody>
          <a:bodyPr>
            <a:normAutofit lnSpcReduction="10000"/>
          </a:bodyPr>
          <a:lstStyle/>
          <a:p>
            <a:r>
              <a:rPr lang="pt-BR" sz="2000" b="0" i="0" dirty="0">
                <a:solidFill>
                  <a:schemeClr val="tx1"/>
                </a:solidFill>
                <a:effectLst/>
                <a:latin typeface="BryantProRegular"/>
              </a:rPr>
              <a:t>Karen 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BryantProRegular"/>
              </a:rPr>
              <a:t>McCreadie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BryantProRegular"/>
              </a:rPr>
              <a:t> é uma escritora </a:t>
            </a:r>
            <a:r>
              <a:rPr lang="pt-BR" sz="2000" b="0" i="1" dirty="0">
                <a:solidFill>
                  <a:schemeClr val="tx1"/>
                </a:solidFill>
                <a:effectLst/>
                <a:latin typeface="BryantProRegular"/>
              </a:rPr>
              <a:t>freelancer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BryantProRegular"/>
              </a:rPr>
              <a:t>. </a:t>
            </a:r>
          </a:p>
          <a:p>
            <a:r>
              <a:rPr lang="pt-BR" sz="2000" b="0" i="0" dirty="0">
                <a:solidFill>
                  <a:schemeClr val="tx1"/>
                </a:solidFill>
                <a:effectLst/>
                <a:latin typeface="BryantProRegular"/>
              </a:rPr>
              <a:t>Após ter trabalhado nas áreas do marketing e do desenvolvimento pessoal no Reino Unido e na Austrália, estabeleceu-se como escritora-fantasma, passando a exercer essa profissão a tempo inteiro. </a:t>
            </a:r>
          </a:p>
          <a:p>
            <a:r>
              <a:rPr lang="pt-BR" sz="2000" b="0" i="0" dirty="0">
                <a:solidFill>
                  <a:schemeClr val="tx1"/>
                </a:solidFill>
                <a:effectLst/>
                <a:latin typeface="BryantProRegular"/>
              </a:rPr>
              <a:t>Escreveu já livros para homens de negócios multimilionários, administradores de empresas e oradores mundialmente conhecidos, abordando uma enorme variedade de assuntos.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Amazon.com: Karen McCreadie: Livros, biografia, blog, audiolivros, Kindle">
            <a:extLst>
              <a:ext uri="{FF2B5EF4-FFF2-40B4-BE49-F238E27FC236}">
                <a16:creationId xmlns:a16="http://schemas.microsoft.com/office/drawing/2014/main" id="{3A2B26E1-4654-471E-9DB1-9D8CD57A3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0344"/>
          <a:stretch/>
        </p:blipFill>
        <p:spPr bwMode="auto">
          <a:xfrm>
            <a:off x="6091916" y="10"/>
            <a:ext cx="61000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50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Para vencer - Sun Tzu - Inspiração">
            <a:extLst>
              <a:ext uri="{FF2B5EF4-FFF2-40B4-BE49-F238E27FC236}">
                <a16:creationId xmlns:a16="http://schemas.microsoft.com/office/drawing/2014/main" id="{38DC8682-7275-4397-A809-794052C40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4" r="33195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055C11-5757-49C4-95B5-42C4D2E5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pt-BR" sz="3200">
                <a:solidFill>
                  <a:srgbClr val="FEFFFF"/>
                </a:solidFill>
              </a:rPr>
              <a:t>Sun Tzu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4725A-071F-4F4D-9D0B-28B20CF7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2032000"/>
            <a:ext cx="7624689" cy="3879222"/>
          </a:xfrm>
        </p:spPr>
        <p:txBody>
          <a:bodyPr>
            <a:normAutofit/>
          </a:bodyPr>
          <a:lstStyle/>
          <a:p>
            <a:pPr>
              <a:buClr>
                <a:srgbClr val="D6C85C"/>
              </a:buClr>
            </a:pPr>
            <a:r>
              <a:rPr lang="pt-BR" sz="2000" dirty="0">
                <a:solidFill>
                  <a:srgbClr val="FEFFFF"/>
                </a:solidFill>
              </a:rPr>
              <a:t>Sun </a:t>
            </a:r>
            <a:r>
              <a:rPr lang="pt-BR" sz="2000" dirty="0" err="1">
                <a:solidFill>
                  <a:srgbClr val="FEFFFF"/>
                </a:solidFill>
              </a:rPr>
              <a:t>Tzu</a:t>
            </a:r>
            <a:r>
              <a:rPr lang="pt-BR" sz="2000" dirty="0">
                <a:solidFill>
                  <a:srgbClr val="FEFFFF"/>
                </a:solidFill>
              </a:rPr>
              <a:t> (chinês simplificado: </a:t>
            </a:r>
            <a:r>
              <a:rPr lang="ja-JP" altLang="pt-BR" sz="2000" dirty="0">
                <a:solidFill>
                  <a:srgbClr val="FEFFFF"/>
                </a:solidFill>
              </a:rPr>
              <a:t>孙武</a:t>
            </a:r>
            <a:r>
              <a:rPr lang="pt-BR" altLang="ja-JP" sz="2000" dirty="0">
                <a:solidFill>
                  <a:srgbClr val="FEFFFF"/>
                </a:solidFill>
              </a:rPr>
              <a:t>; </a:t>
            </a:r>
            <a:r>
              <a:rPr lang="pt-BR" sz="2000" dirty="0">
                <a:solidFill>
                  <a:srgbClr val="FEFFFF"/>
                </a:solidFill>
              </a:rPr>
              <a:t>chinês tradicional: </a:t>
            </a:r>
            <a:r>
              <a:rPr lang="ja-JP" altLang="pt-BR" sz="2000" dirty="0">
                <a:solidFill>
                  <a:srgbClr val="FEFFFF"/>
                </a:solidFill>
              </a:rPr>
              <a:t>孫武</a:t>
            </a:r>
            <a:r>
              <a:rPr lang="pt-BR" altLang="ja-JP" sz="2000" dirty="0">
                <a:solidFill>
                  <a:srgbClr val="FEFFFF"/>
                </a:solidFill>
              </a:rPr>
              <a:t>; </a:t>
            </a:r>
            <a:r>
              <a:rPr lang="pt-BR" sz="2000" dirty="0">
                <a:solidFill>
                  <a:srgbClr val="FEFFFF"/>
                </a:solidFill>
              </a:rPr>
              <a:t>pinyin: </a:t>
            </a:r>
            <a:r>
              <a:rPr lang="pt-BR" sz="2000" dirty="0" err="1">
                <a:solidFill>
                  <a:srgbClr val="FEFFFF"/>
                </a:solidFill>
              </a:rPr>
              <a:t>Sūn</a:t>
            </a:r>
            <a:r>
              <a:rPr lang="pt-BR" sz="2000" dirty="0">
                <a:solidFill>
                  <a:srgbClr val="FEFFFF"/>
                </a:solidFill>
              </a:rPr>
              <a:t> </a:t>
            </a:r>
            <a:r>
              <a:rPr lang="pt-BR" sz="2000" dirty="0" err="1">
                <a:solidFill>
                  <a:srgbClr val="FEFFFF"/>
                </a:solidFill>
              </a:rPr>
              <a:t>Wǔ</a:t>
            </a:r>
            <a:r>
              <a:rPr lang="pt-BR" sz="2000" dirty="0">
                <a:solidFill>
                  <a:srgbClr val="FEFFFF"/>
                </a:solidFill>
              </a:rPr>
              <a:t>) (544 a.C. – 496 a.C.) foi um general, estrategista e filósofo chinês e principal nome relacionado a escola militar de filosofia chinesa. </a:t>
            </a:r>
          </a:p>
          <a:p>
            <a:pPr>
              <a:buClr>
                <a:srgbClr val="D6C85C"/>
              </a:buClr>
            </a:pPr>
            <a:endParaRPr lang="pt-BR" sz="2000" dirty="0">
              <a:solidFill>
                <a:srgbClr val="FEFFFF"/>
              </a:solidFill>
            </a:endParaRPr>
          </a:p>
          <a:p>
            <a:pPr>
              <a:buClr>
                <a:srgbClr val="D6C85C"/>
              </a:buClr>
            </a:pPr>
            <a:r>
              <a:rPr lang="pt-BR" sz="2000" dirty="0">
                <a:solidFill>
                  <a:srgbClr val="FEFFFF"/>
                </a:solidFill>
              </a:rPr>
              <a:t>Ele é mais conhecido por seu tratado militar, A Arte da Guerra, composto por 13 capítulos de estratégias militares.</a:t>
            </a:r>
          </a:p>
        </p:txBody>
      </p:sp>
    </p:spTree>
    <p:extLst>
      <p:ext uri="{BB962C8B-B14F-4D97-AF65-F5344CB8AC3E}">
        <p14:creationId xmlns:p14="http://schemas.microsoft.com/office/powerpoint/2010/main" val="246763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álise | Ghost Of Tsushima • Proddigital POP">
            <a:extLst>
              <a:ext uri="{FF2B5EF4-FFF2-40B4-BE49-F238E27FC236}">
                <a16:creationId xmlns:a16="http://schemas.microsoft.com/office/drawing/2014/main" id="{325B3EB7-E562-4A34-AB52-95A119CD6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201543D1-8AF1-41DA-AB4A-ECE74D355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0391775" cy="6858000"/>
          </a:xfrm>
          <a:custGeom>
            <a:avLst/>
            <a:gdLst>
              <a:gd name="T0" fmla="*/ 0 w 2184"/>
              <a:gd name="T1" fmla="*/ 1441 h 1441"/>
              <a:gd name="T2" fmla="*/ 1482 w 2184"/>
              <a:gd name="T3" fmla="*/ 1441 h 1441"/>
              <a:gd name="T4" fmla="*/ 2161 w 2184"/>
              <a:gd name="T5" fmla="*/ 762 h 1441"/>
              <a:gd name="T6" fmla="*/ 2161 w 2184"/>
              <a:gd name="T7" fmla="*/ 678 h 1441"/>
              <a:gd name="T8" fmla="*/ 1483 w 2184"/>
              <a:gd name="T9" fmla="*/ 0 h 1441"/>
              <a:gd name="T10" fmla="*/ 0 w 2184"/>
              <a:gd name="T11" fmla="*/ 0 h 1441"/>
              <a:gd name="T12" fmla="*/ 0 w 2184"/>
              <a:gd name="T13" fmla="*/ 1441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4" h="1441">
                <a:moveTo>
                  <a:pt x="0" y="1441"/>
                </a:moveTo>
                <a:cubicBezTo>
                  <a:pt x="1482" y="1441"/>
                  <a:pt x="1482" y="1441"/>
                  <a:pt x="1482" y="1441"/>
                </a:cubicBezTo>
                <a:cubicBezTo>
                  <a:pt x="2161" y="762"/>
                  <a:pt x="2161" y="762"/>
                  <a:pt x="2161" y="762"/>
                </a:cubicBezTo>
                <a:cubicBezTo>
                  <a:pt x="2184" y="739"/>
                  <a:pt x="2184" y="701"/>
                  <a:pt x="2161" y="678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0" y="0"/>
                  <a:pt x="0" y="0"/>
                  <a:pt x="0" y="0"/>
                </a:cubicBezTo>
                <a:lnTo>
                  <a:pt x="0" y="1441"/>
                </a:lnTo>
                <a:close/>
              </a:path>
            </a:pathLst>
          </a:cu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79438E-C87D-4DEE-85F8-554669C9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692794"/>
            <a:ext cx="7128933" cy="1278467"/>
          </a:xfrm>
        </p:spPr>
        <p:txBody>
          <a:bodyPr anchor="ctr">
            <a:normAutofit/>
          </a:bodyPr>
          <a:lstStyle/>
          <a:p>
            <a:pPr algn="ctr"/>
            <a:r>
              <a:rPr lang="pt-BR" sz="4800" b="1" dirty="0">
                <a:solidFill>
                  <a:srgbClr val="FEFFFF"/>
                </a:solidFill>
                <a:latin typeface="Bradley Hand ITC" panose="03070402050302030203" pitchFamily="66" charset="0"/>
              </a:rPr>
              <a:t>Sumário</a:t>
            </a:r>
            <a:r>
              <a:rPr lang="pt-BR" sz="3200" dirty="0">
                <a:solidFill>
                  <a:srgbClr val="FEFFFF"/>
                </a:solidFill>
              </a:rPr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F07E2-5B05-48FF-8755-1122F620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34" y="1971261"/>
            <a:ext cx="7493000" cy="4297017"/>
          </a:xfrm>
        </p:spPr>
        <p:txBody>
          <a:bodyPr>
            <a:normAutofit fontScale="92500" lnSpcReduction="10000"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pt-BR" sz="3200" dirty="0">
                <a:solidFill>
                  <a:srgbClr val="FEFFFF"/>
                </a:solidFill>
                <a:latin typeface="Bradley Hand ITC" panose="03070402050302030203" pitchFamily="66" charset="0"/>
              </a:rPr>
              <a:t>5 princípios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pt-BR" sz="3200" dirty="0">
                <a:solidFill>
                  <a:srgbClr val="FEFFFF"/>
                </a:solidFill>
                <a:latin typeface="Bradley Hand ITC" panose="03070402050302030203" pitchFamily="66" charset="0"/>
              </a:rPr>
              <a:t>1°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pt-BR" sz="3200" dirty="0">
                <a:solidFill>
                  <a:srgbClr val="FEFFFF"/>
                </a:solidFill>
                <a:latin typeface="Bradley Hand ITC" panose="03070402050302030203" pitchFamily="66" charset="0"/>
              </a:rPr>
              <a:t>2°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pt-BR" sz="3200" dirty="0">
                <a:solidFill>
                  <a:srgbClr val="FEFFFF"/>
                </a:solidFill>
                <a:latin typeface="Bradley Hand ITC" panose="03070402050302030203" pitchFamily="66" charset="0"/>
              </a:rPr>
              <a:t>3°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pt-BR" sz="3200" dirty="0">
                <a:solidFill>
                  <a:srgbClr val="FEFFFF"/>
                </a:solidFill>
                <a:latin typeface="Bradley Hand ITC" panose="03070402050302030203" pitchFamily="66" charset="0"/>
              </a:rPr>
              <a:t>4°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pt-BR" sz="3200" dirty="0">
                <a:solidFill>
                  <a:srgbClr val="FEFFFF"/>
                </a:solidFill>
                <a:latin typeface="Bradley Hand ITC" panose="03070402050302030203" pitchFamily="66" charset="0"/>
              </a:rPr>
              <a:t>5°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pt-BR" sz="3200" dirty="0">
                <a:solidFill>
                  <a:srgbClr val="FEFFFF"/>
                </a:solidFill>
                <a:latin typeface="Bradley Hand ITC" panose="03070402050302030203" pitchFamily="66" charset="0"/>
              </a:rPr>
              <a:t>Conclusão da Autora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pt-BR" sz="3200" dirty="0">
                <a:solidFill>
                  <a:srgbClr val="FEFFFF"/>
                </a:solidFill>
                <a:latin typeface="Bradley Hand ITC" panose="03070402050302030203" pitchFamily="66" charset="0"/>
              </a:rPr>
              <a:t>Conclusão do Grupo</a:t>
            </a:r>
          </a:p>
        </p:txBody>
      </p:sp>
    </p:spTree>
    <p:extLst>
      <p:ext uri="{BB962C8B-B14F-4D97-AF65-F5344CB8AC3E}">
        <p14:creationId xmlns:p14="http://schemas.microsoft.com/office/powerpoint/2010/main" val="38529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 Arte da Guerra sem guerras | Superjurídico">
            <a:extLst>
              <a:ext uri="{FF2B5EF4-FFF2-40B4-BE49-F238E27FC236}">
                <a16:creationId xmlns:a16="http://schemas.microsoft.com/office/drawing/2014/main" id="{C65DE49E-5055-4067-87F2-AF3E57C4A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" b="1"/>
          <a:stretch/>
        </p:blipFill>
        <p:spPr bwMode="auto">
          <a:xfrm>
            <a:off x="-8825" y="-561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A9038D-2163-47D8-8D03-F425C155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31" y="55198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  <a:latin typeface="Bradley Hand ITC" panose="03070402050302030203" pitchFamily="66" charset="0"/>
              </a:rPr>
              <a:t>5  PRINCÍPIOS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C5CA0B-7E2E-45CF-9204-95D7A9C41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384864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rgbClr val="E72B05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232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Wallpaper 4k Ghost Of Tsushima Game 4k Wallpaper">
            <a:extLst>
              <a:ext uri="{FF2B5EF4-FFF2-40B4-BE49-F238E27FC236}">
                <a16:creationId xmlns:a16="http://schemas.microsoft.com/office/drawing/2014/main" id="{9606F1C9-B29F-4311-A6BA-F9B3E4349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8825" y="-561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43AD93-34E0-456F-992B-D3BD3E59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037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FFFF"/>
                </a:solidFill>
                <a:latin typeface="Bradley Hand ITC" panose="03070402050302030203" pitchFamily="66" charset="0"/>
              </a:rPr>
              <a:t>1° PRINCÍPIO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8B74F6-CC0C-426A-A30B-34E56FCFD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rgbClr val="FDA61A"/>
              </a:buCl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784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Wallpaper 4k Ghost Of Tsushima Game 4k Wallpaper">
            <a:extLst>
              <a:ext uri="{FF2B5EF4-FFF2-40B4-BE49-F238E27FC236}">
                <a16:creationId xmlns:a16="http://schemas.microsoft.com/office/drawing/2014/main" id="{9606F1C9-B29F-4311-A6BA-F9B3E4349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8825" y="-561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43AD93-34E0-456F-992B-D3BD3E59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84990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FFFF"/>
                </a:solidFill>
                <a:latin typeface="Bradley Hand ITC" panose="03070402050302030203" pitchFamily="66" charset="0"/>
              </a:rPr>
              <a:t>2° PRINCÍPIO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8B74F6-CC0C-426A-A30B-34E56FCFD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rgbClr val="FDA61A"/>
              </a:buCl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10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Wallpaper 4k Ghost Of Tsushima Game 4k Wallpaper">
            <a:extLst>
              <a:ext uri="{FF2B5EF4-FFF2-40B4-BE49-F238E27FC236}">
                <a16:creationId xmlns:a16="http://schemas.microsoft.com/office/drawing/2014/main" id="{9606F1C9-B29F-4311-A6BA-F9B3E4349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8825" y="-561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43AD93-34E0-456F-992B-D3BD3E59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84990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FFFF"/>
                </a:solidFill>
                <a:latin typeface="Bradley Hand ITC" panose="03070402050302030203" pitchFamily="66" charset="0"/>
              </a:rPr>
              <a:t>3° PRINCÍPIO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8B74F6-CC0C-426A-A30B-34E56FCFD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rgbClr val="FDA61A"/>
              </a:buCl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304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Wallpaper 4k Ghost Of Tsushima Game 4k Wallpaper">
            <a:extLst>
              <a:ext uri="{FF2B5EF4-FFF2-40B4-BE49-F238E27FC236}">
                <a16:creationId xmlns:a16="http://schemas.microsoft.com/office/drawing/2014/main" id="{9606F1C9-B29F-4311-A6BA-F9B3E4349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8825" y="-561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43AD93-34E0-456F-992B-D3BD3E59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7711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FFFFFF"/>
                </a:solidFill>
                <a:latin typeface="Bradley Hand ITC" panose="03070402050302030203" pitchFamily="66" charset="0"/>
              </a:rPr>
              <a:t>4° PRINCÍPIO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8B74F6-CC0C-426A-A30B-34E56FCFD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rgbClr val="FDA61A"/>
              </a:buCl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916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189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Bradley Hand ITC</vt:lpstr>
      <vt:lpstr>BryantProRegular</vt:lpstr>
      <vt:lpstr>Century Gothic</vt:lpstr>
      <vt:lpstr>Wingdings 3</vt:lpstr>
      <vt:lpstr>Cacho</vt:lpstr>
      <vt:lpstr>A ARTE DA GUERRA</vt:lpstr>
      <vt:lpstr>Karen McCreadie</vt:lpstr>
      <vt:lpstr>Sun Tzu</vt:lpstr>
      <vt:lpstr>Sumário </vt:lpstr>
      <vt:lpstr>5  PRINCÍPIOS</vt:lpstr>
      <vt:lpstr>1° PRINCÍPIO</vt:lpstr>
      <vt:lpstr>2° PRINCÍPIO</vt:lpstr>
      <vt:lpstr>3° PRINCÍPIO</vt:lpstr>
      <vt:lpstr>4° PRINCÍPIO</vt:lpstr>
      <vt:lpstr>5° PRINCÍPIO</vt:lpstr>
      <vt:lpstr>CONCLUSÃO DA AUTORA </vt:lpstr>
      <vt:lpstr>CONCLUSÃO DO GRUPO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ARTE DA GUERRA</dc:title>
  <dc:creator>Pedro Henrique Gomes da silva</dc:creator>
  <cp:lastModifiedBy>Pedro Henrique Gomes da silva</cp:lastModifiedBy>
  <cp:revision>1</cp:revision>
  <dcterms:created xsi:type="dcterms:W3CDTF">2021-10-05T15:36:10Z</dcterms:created>
  <dcterms:modified xsi:type="dcterms:W3CDTF">2021-10-05T16:10:28Z</dcterms:modified>
</cp:coreProperties>
</file>