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D015F85-183C-43F3-A76F-A7843FEBD26E}">
  <a:tblStyle styleId="{6D015F85-183C-43F3-A76F-A7843FEBD2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C1A206E-5BA2-41B1-8A17-D494AC24172B}" styleName="Table_1">
    <a:wholeTbl>
      <a:tcTxStyle/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565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288" name="Shape 28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52400" y="152400"/>
            <a:ext cx="8839200" cy="93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Elbow Orthosis</a:t>
            </a: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10: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David Cuevas – Nathan Glaser – Joe Loredo – Rafael Salas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148400" y="1143837"/>
            <a:ext cx="4843200" cy="140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goal is to create a programmable elbow orthosis to</a:t>
            </a:r>
          </a:p>
          <a:p>
            <a:pPr marL="457200" marR="0" lvl="0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structural support for the elbow</a:t>
            </a:r>
          </a:p>
          <a:p>
            <a:pPr marL="457200" marR="0" lvl="0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 and restrict harmful ranges of motion</a:t>
            </a:r>
          </a:p>
          <a:p>
            <a:pPr marL="457200" marR="0" lvl="0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 with intended  elbow movements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51600" y="2684875"/>
            <a:ext cx="2586300" cy="2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Block Diagram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51600" y="3003550"/>
            <a:ext cx="2586300" cy="1066800"/>
          </a:xfrm>
          <a:prstGeom prst="rect">
            <a:avLst/>
          </a:prstGeom>
          <a:solidFill>
            <a:srgbClr val="93B3D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Body-to-Sensor Interface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Signal Filtering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Signal Characterization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Communication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428200" y="4347400"/>
            <a:ext cx="2033100" cy="1066800"/>
          </a:xfrm>
          <a:prstGeom prst="rect">
            <a:avLst/>
          </a:prstGeom>
          <a:solidFill>
            <a:srgbClr val="D9959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Communication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Sensor Logic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Motor Logic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51600" y="5691250"/>
            <a:ext cx="2586300" cy="1066800"/>
          </a:xfrm>
          <a:prstGeom prst="rect">
            <a:avLst/>
          </a:prstGeom>
          <a:solidFill>
            <a:srgbClr val="C2D59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u="sng">
                <a:latin typeface="Calibri"/>
                <a:ea typeface="Calibri"/>
                <a:cs typeface="Calibri"/>
                <a:sym typeface="Calibri"/>
              </a:rPr>
              <a:t>Motor-to-Body Interface</a:t>
            </a:r>
          </a:p>
          <a:p>
            <a:pPr marL="457200" marR="0" lvl="0" indent="-330200" algn="l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Motor &amp; Structure</a:t>
            </a:r>
          </a:p>
          <a:p>
            <a:pPr marL="457200" marR="0" lvl="0" indent="-330200" algn="l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Control &amp; Feedback</a:t>
            </a:r>
          </a:p>
          <a:p>
            <a:pPr marL="457200" marR="0" lvl="0" indent="-330200" algn="l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PCB Integration</a:t>
            </a:r>
          </a:p>
        </p:txBody>
      </p:sp>
      <p:cxnSp>
        <p:nvCxnSpPr>
          <p:cNvPr id="165" name="Shape 165"/>
          <p:cNvCxnSpPr>
            <a:stCxn id="162" idx="2"/>
            <a:endCxn id="163" idx="0"/>
          </p:cNvCxnSpPr>
          <p:nvPr/>
        </p:nvCxnSpPr>
        <p:spPr>
          <a:xfrm>
            <a:off x="4444750" y="4070350"/>
            <a:ext cx="0" cy="277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369550" y="4354950"/>
            <a:ext cx="2586300" cy="1066800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u="sng">
                <a:latin typeface="Calibri"/>
                <a:ea typeface="Calibri"/>
                <a:cs typeface="Calibri"/>
                <a:sym typeface="Calibri"/>
              </a:rPr>
              <a:t>Power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11.1VDC LiPo Battery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Battery Life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Battery Protection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793400" y="4354950"/>
            <a:ext cx="2033100" cy="1066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u="sng">
                <a:latin typeface="Calibri"/>
                <a:ea typeface="Calibri"/>
                <a:cs typeface="Calibri"/>
                <a:sym typeface="Calibri"/>
              </a:rPr>
              <a:t>User Interface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Android App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Calibration</a:t>
            </a:r>
          </a:p>
          <a:p>
            <a:pPr marL="457200" marR="0" lvl="0" indent="-330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Limit Setting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69550" y="2825400"/>
            <a:ext cx="1383900" cy="365400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Joe Loredo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69550" y="2434700"/>
            <a:ext cx="1383900" cy="365400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David Cuevas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69550" y="2044012"/>
            <a:ext cx="1383900" cy="3654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Rafael Salas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69550" y="3216112"/>
            <a:ext cx="1383900" cy="365400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Nathan Glaser</a:t>
            </a:r>
          </a:p>
        </p:txBody>
      </p:sp>
      <p:sp>
        <p:nvSpPr>
          <p:cNvPr id="172" name="Shape 172"/>
          <p:cNvSpPr/>
          <p:nvPr/>
        </p:nvSpPr>
        <p:spPr>
          <a:xfrm>
            <a:off x="1372450" y="2825412"/>
            <a:ext cx="381000" cy="365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369550" y="1653300"/>
            <a:ext cx="138390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/>
              <a:t>Legend</a:t>
            </a:r>
          </a:p>
        </p:txBody>
      </p:sp>
      <p:cxnSp>
        <p:nvCxnSpPr>
          <p:cNvPr id="174" name="Shape 174"/>
          <p:cNvCxnSpPr>
            <a:stCxn id="163" idx="2"/>
            <a:endCxn id="164" idx="0"/>
          </p:cNvCxnSpPr>
          <p:nvPr/>
        </p:nvCxnSpPr>
        <p:spPr>
          <a:xfrm>
            <a:off x="4444750" y="5414200"/>
            <a:ext cx="0" cy="277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5" name="Shape 175"/>
          <p:cNvCxnSpPr>
            <a:stCxn id="163" idx="3"/>
            <a:endCxn id="167" idx="1"/>
          </p:cNvCxnSpPr>
          <p:nvPr/>
        </p:nvCxnSpPr>
        <p:spPr>
          <a:xfrm>
            <a:off x="5461300" y="4880800"/>
            <a:ext cx="1332000" cy="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176" name="Shape 176"/>
          <p:cNvCxnSpPr>
            <a:stCxn id="166" idx="3"/>
            <a:endCxn id="163" idx="1"/>
          </p:cNvCxnSpPr>
          <p:nvPr/>
        </p:nvCxnSpPr>
        <p:spPr>
          <a:xfrm rot="10800000" flipH="1">
            <a:off x="2955850" y="4880850"/>
            <a:ext cx="472500" cy="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7" name="Shape 177"/>
          <p:cNvCxnSpPr>
            <a:stCxn id="166" idx="2"/>
            <a:endCxn id="164" idx="1"/>
          </p:cNvCxnSpPr>
          <p:nvPr/>
        </p:nvCxnSpPr>
        <p:spPr>
          <a:xfrm>
            <a:off x="1662700" y="5421750"/>
            <a:ext cx="1488900" cy="80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8" name="Shape 178"/>
          <p:cNvCxnSpPr>
            <a:stCxn id="166" idx="0"/>
            <a:endCxn id="162" idx="1"/>
          </p:cNvCxnSpPr>
          <p:nvPr/>
        </p:nvCxnSpPr>
        <p:spPr>
          <a:xfrm rot="10800000" flipH="1">
            <a:off x="1662700" y="3536850"/>
            <a:ext cx="1488900" cy="818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9" name="Shape 179"/>
          <p:cNvSpPr txBox="1"/>
          <p:nvPr/>
        </p:nvSpPr>
        <p:spPr>
          <a:xfrm>
            <a:off x="5476300" y="4340740"/>
            <a:ext cx="1302000" cy="36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buNone/>
            </a:pPr>
            <a:r>
              <a:rPr lang="en-US"/>
              <a:t>UART</a:t>
            </a:r>
          </a:p>
          <a:p>
            <a:pPr marR="0" lvl="0" algn="just" rtl="0">
              <a:spcBef>
                <a:spcPts val="0"/>
              </a:spcBef>
              <a:buNone/>
            </a:pPr>
            <a:r>
              <a:rPr lang="en-US"/>
              <a:t>BLUETOOTH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444750" y="4090199"/>
            <a:ext cx="1302000" cy="2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buNone/>
            </a:pPr>
            <a:r>
              <a:rPr lang="en-US"/>
              <a:t>SPI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485700" y="5407550"/>
            <a:ext cx="638400" cy="36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buNone/>
            </a:pPr>
            <a:r>
              <a:rPr lang="en-US"/>
              <a:t>PWM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5105425" y="152400"/>
            <a:ext cx="3886200" cy="1168499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</a:t>
            </a:r>
            <a:r>
              <a:rPr lang="en-US" sz="2400" b="1"/>
              <a:t>4:</a:t>
            </a: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/>
              <a:t>Power</a:t>
            </a: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Joe Loredo 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-528675" y="4346175"/>
            <a:ext cx="3886200" cy="4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BreadBoard Test 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105400" y="1432150"/>
            <a:ext cx="3886200" cy="318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adequate power for all subsystems 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linear voltage regulators used to achieve the voltages for the ADS1299 (3.3 and ±2.5 V) and MSP432 (3.3 V)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buck converter produces the 5 V required by the circuit from a power source of 11.1 V 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Discharge alarm in conjunction with a relay switch disconnects the battery if the battery level of any lipo cell gets too low</a:t>
            </a:r>
          </a:p>
          <a:p>
            <a:pPr marL="693737" marR="0" lvl="1" indent="-23653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04" name="Shape 304"/>
          <p:cNvGraphicFramePr/>
          <p:nvPr/>
        </p:nvGraphicFramePr>
        <p:xfrm>
          <a:off x="168800" y="4737850"/>
          <a:ext cx="8806400" cy="2036525"/>
        </p:xfrm>
        <a:graphic>
          <a:graphicData uri="http://schemas.openxmlformats.org/drawingml/2006/table">
            <a:tbl>
              <a:tblPr>
                <a:noFill/>
                <a:tableStyleId>{2C1A206E-5BA2-41B1-8A17-D494AC24172B}</a:tableStyleId>
              </a:tblPr>
              <a:tblGrid>
                <a:gridCol w="3102350"/>
                <a:gridCol w="813775"/>
                <a:gridCol w="1654575"/>
                <a:gridCol w="1527800"/>
                <a:gridCol w="1707900"/>
              </a:tblGrid>
              <a:tr h="2972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</a:t>
                      </a:r>
                    </a:p>
                  </a:txBody>
                  <a:tcPr marL="73025" marR="73025" marT="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(V)</a:t>
                      </a:r>
                    </a:p>
                  </a:txBody>
                  <a:tcPr marL="73025" marR="73025" marT="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Ideal Output (V)</a:t>
                      </a:r>
                    </a:p>
                  </a:txBody>
                  <a:tcPr marL="73025" marR="73025" marT="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  (V)</a:t>
                      </a:r>
                    </a:p>
                  </a:txBody>
                  <a:tcPr marL="73025" marR="73025" marT="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Current Output (mA)</a:t>
                      </a:r>
                    </a:p>
                  </a:txBody>
                  <a:tcPr marL="73025" marR="73025" marT="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DROK Buck Converter </a:t>
                      </a:r>
                    </a:p>
                  </a:txBody>
                  <a:tcPr marL="73025" marR="73025" marT="0" marB="0" anchor="ctr">
                    <a:lnL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 </a:t>
                      </a:r>
                    </a:p>
                  </a:txBody>
                  <a:tcPr marL="73025" marR="73025" marT="0" marB="0" anchor="ctr">
                    <a:lnL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73025" marR="7302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5.01</a:t>
                      </a:r>
                    </a:p>
                  </a:txBody>
                  <a:tcPr marL="73025" marR="7302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</a:p>
                  </a:txBody>
                  <a:tcPr marL="73025" marR="7302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8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LM1117IMP-3.3/NOPB</a:t>
                      </a:r>
                    </a:p>
                  </a:txBody>
                  <a:tcPr marL="73025" marR="73025" marT="0" marB="0">
                    <a:lnT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3.26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</a:p>
                  </a:txBody>
                  <a:tcPr marL="73025" marR="73025" marT="0" marB="0"/>
                </a:tc>
              </a:tr>
              <a:tr h="278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LP5907MFX-2.5/NOPB   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2.48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</a:p>
                  </a:txBody>
                  <a:tcPr marL="73025" marR="73025" marT="0" marB="0"/>
                </a:tc>
              </a:tr>
              <a:tr h="278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LP5907MFX-3.3/NOPB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3.27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</a:p>
                  </a:txBody>
                  <a:tcPr marL="73025" marR="73025" marT="0" marB="0"/>
                </a:tc>
              </a:tr>
              <a:tr h="278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LM2663M/NOPB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-3.3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-3.27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</a:p>
                  </a:txBody>
                  <a:tcPr marL="73025" marR="73025" marT="0" marB="0"/>
                </a:tc>
              </a:tr>
              <a:tr h="347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TPS72325DBVT</a:t>
                      </a:r>
                    </a:p>
                  </a:txBody>
                  <a:tcPr marL="73025" marR="73025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-3.3</a:t>
                      </a:r>
                    </a:p>
                  </a:txBody>
                  <a:tcPr marL="73025" marR="73025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-2.5</a:t>
                      </a:r>
                    </a:p>
                  </a:txBody>
                  <a:tcPr marL="73025" marR="73025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-2.51</a:t>
                      </a:r>
                    </a:p>
                  </a:txBody>
                  <a:tcPr marL="73025" marR="73025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</a:p>
                  </a:txBody>
                  <a:tcPr marL="73025" marR="73025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5" name="Shape 305"/>
          <p:cNvSpPr txBox="1"/>
          <p:nvPr/>
        </p:nvSpPr>
        <p:spPr>
          <a:xfrm>
            <a:off x="241275" y="1714990"/>
            <a:ext cx="1235100" cy="419400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Switch 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41275" y="203925"/>
            <a:ext cx="1235100" cy="515400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LiPo Battery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(11.1) V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54125" y="3564025"/>
            <a:ext cx="1409400" cy="663000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Buck Converter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 (11.1 V➤5 V)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355182" y="203925"/>
            <a:ext cx="1326300" cy="663000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ADS1299 Power Circuit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314041" y="981413"/>
            <a:ext cx="1139100" cy="663000"/>
          </a:xfrm>
          <a:prstGeom prst="rect">
            <a:avLst/>
          </a:prstGeom>
          <a:solidFill>
            <a:srgbClr val="D9959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MSP432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(3.3 V)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289475" y="1758925"/>
            <a:ext cx="1476300" cy="663000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ADS1299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(3.3 V, ± 2.5 V)</a:t>
            </a:r>
          </a:p>
        </p:txBody>
      </p:sp>
      <p:cxnSp>
        <p:nvCxnSpPr>
          <p:cNvPr id="311" name="Shape 311"/>
          <p:cNvCxnSpPr>
            <a:stCxn id="312" idx="2"/>
            <a:endCxn id="305" idx="0"/>
          </p:cNvCxnSpPr>
          <p:nvPr/>
        </p:nvCxnSpPr>
        <p:spPr>
          <a:xfrm>
            <a:off x="858775" y="1567862"/>
            <a:ext cx="0" cy="147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3" name="Shape 313"/>
          <p:cNvCxnSpPr>
            <a:stCxn id="305" idx="2"/>
            <a:endCxn id="314" idx="0"/>
          </p:cNvCxnSpPr>
          <p:nvPr/>
        </p:nvCxnSpPr>
        <p:spPr>
          <a:xfrm>
            <a:off x="858825" y="2134390"/>
            <a:ext cx="0" cy="80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5" name="Shape 315"/>
          <p:cNvCxnSpPr>
            <a:stCxn id="308" idx="2"/>
            <a:endCxn id="310" idx="0"/>
          </p:cNvCxnSpPr>
          <p:nvPr/>
        </p:nvCxnSpPr>
        <p:spPr>
          <a:xfrm>
            <a:off x="3018332" y="866925"/>
            <a:ext cx="9300" cy="891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6" name="Shape 316"/>
          <p:cNvCxnSpPr>
            <a:endCxn id="308" idx="1"/>
          </p:cNvCxnSpPr>
          <p:nvPr/>
        </p:nvCxnSpPr>
        <p:spPr>
          <a:xfrm rot="10800000" flipH="1">
            <a:off x="2199182" y="535425"/>
            <a:ext cx="156000" cy="3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7" name="Shape 317"/>
          <p:cNvCxnSpPr>
            <a:stCxn id="307" idx="2"/>
          </p:cNvCxnSpPr>
          <p:nvPr/>
        </p:nvCxnSpPr>
        <p:spPr>
          <a:xfrm rot="-5400000">
            <a:off x="-318675" y="1707325"/>
            <a:ext cx="3697200" cy="1342200"/>
          </a:xfrm>
          <a:prstGeom prst="bentConnector3">
            <a:avLst>
              <a:gd name="adj1" fmla="val -391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8" name="Shape 318"/>
          <p:cNvCxnSpPr>
            <a:endCxn id="309" idx="1"/>
          </p:cNvCxnSpPr>
          <p:nvPr/>
        </p:nvCxnSpPr>
        <p:spPr>
          <a:xfrm>
            <a:off x="3008041" y="1310213"/>
            <a:ext cx="306000" cy="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241225" y="2942567"/>
            <a:ext cx="1235100" cy="420600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 Fuse (2 A)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108244" y="2206985"/>
            <a:ext cx="931800" cy="663000"/>
          </a:xfrm>
          <a:prstGeom prst="rect">
            <a:avLst/>
          </a:prstGeom>
          <a:solidFill>
            <a:srgbClr val="C2D59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 Motor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Driver</a:t>
            </a:r>
          </a:p>
        </p:txBody>
      </p:sp>
      <p:cxnSp>
        <p:nvCxnSpPr>
          <p:cNvPr id="320" name="Shape 320"/>
          <p:cNvCxnSpPr>
            <a:stCxn id="314" idx="2"/>
            <a:endCxn id="307" idx="0"/>
          </p:cNvCxnSpPr>
          <p:nvPr/>
        </p:nvCxnSpPr>
        <p:spPr>
          <a:xfrm>
            <a:off x="858775" y="3363167"/>
            <a:ext cx="0" cy="20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1" name="Shape 321"/>
          <p:cNvCxnSpPr>
            <a:endCxn id="319" idx="1"/>
          </p:cNvCxnSpPr>
          <p:nvPr/>
        </p:nvCxnSpPr>
        <p:spPr>
          <a:xfrm>
            <a:off x="866144" y="2537285"/>
            <a:ext cx="242100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120625" y="866462"/>
            <a:ext cx="1476300" cy="701400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Battery Discharge Alarm + Relay</a:t>
            </a:r>
          </a:p>
        </p:txBody>
      </p:sp>
      <p:cxnSp>
        <p:nvCxnSpPr>
          <p:cNvPr id="322" name="Shape 322"/>
          <p:cNvCxnSpPr>
            <a:stCxn id="306" idx="2"/>
            <a:endCxn id="312" idx="0"/>
          </p:cNvCxnSpPr>
          <p:nvPr/>
        </p:nvCxnSpPr>
        <p:spPr>
          <a:xfrm>
            <a:off x="858825" y="719325"/>
            <a:ext cx="0" cy="147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 idx="4294967295"/>
          </p:nvPr>
        </p:nvSpPr>
        <p:spPr>
          <a:xfrm>
            <a:off x="5105425" y="152400"/>
            <a:ext cx="3886200" cy="1168499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</a:t>
            </a:r>
            <a:r>
              <a:rPr lang="en-US" sz="2400" b="1"/>
              <a:t>5: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/>
              <a:t>User Interface 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Joe Loredo 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105400" y="1432150"/>
            <a:ext cx="3886200" cy="28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the user to set limits and calibrate the orthosis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with MSP432 using Bluetooth module and Android app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app is used to calibrate and set orthosis limits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Utilizes the Motor-Body radial encoder for limits and the Body-Sensor electrodes for calibration</a:t>
            </a:r>
          </a:p>
          <a:p>
            <a:pPr marL="693737" marR="0" lvl="1" indent="-23653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974125" y="1947450"/>
            <a:ext cx="1332600" cy="741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Upper limit option then hit set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74125" y="937300"/>
            <a:ext cx="1332600" cy="7467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Push Limit Option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208125" y="937300"/>
            <a:ext cx="1332600" cy="74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 out and select  Calibrate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158925" y="2009387"/>
            <a:ext cx="1431000" cy="643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Flex muscle and press Set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158925" y="3045900"/>
            <a:ext cx="1431000" cy="385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Set calibration</a:t>
            </a:r>
          </a:p>
        </p:txBody>
      </p:sp>
      <p:cxnSp>
        <p:nvCxnSpPr>
          <p:cNvPr id="334" name="Shape 334"/>
          <p:cNvCxnSpPr>
            <a:stCxn id="330" idx="2"/>
            <a:endCxn id="329" idx="0"/>
          </p:cNvCxnSpPr>
          <p:nvPr/>
        </p:nvCxnSpPr>
        <p:spPr>
          <a:xfrm>
            <a:off x="1640425" y="1684000"/>
            <a:ext cx="0" cy="26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5" name="Shape 335"/>
          <p:cNvCxnSpPr>
            <a:stCxn id="329" idx="2"/>
            <a:endCxn id="336" idx="0"/>
          </p:cNvCxnSpPr>
          <p:nvPr/>
        </p:nvCxnSpPr>
        <p:spPr>
          <a:xfrm>
            <a:off x="1640425" y="2688750"/>
            <a:ext cx="0" cy="26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2547625" y="1286650"/>
            <a:ext cx="660300" cy="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>
            <a:stCxn id="336" idx="2"/>
          </p:cNvCxnSpPr>
          <p:nvPr/>
        </p:nvCxnSpPr>
        <p:spPr>
          <a:xfrm rot="-5400000">
            <a:off x="889225" y="2045300"/>
            <a:ext cx="2399400" cy="897000"/>
          </a:xfrm>
          <a:prstGeom prst="bentConnector5">
            <a:avLst>
              <a:gd name="adj1" fmla="val -9924"/>
              <a:gd name="adj2" fmla="val 99992"/>
              <a:gd name="adj3" fmla="val 67296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6" name="Shape 336"/>
          <p:cNvSpPr txBox="1"/>
          <p:nvPr/>
        </p:nvSpPr>
        <p:spPr>
          <a:xfrm>
            <a:off x="974125" y="2952200"/>
            <a:ext cx="1332600" cy="741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 Lower limit option </a:t>
            </a:r>
            <a:r>
              <a:rPr lang="en-US">
                <a:solidFill>
                  <a:schemeClr val="dk1"/>
                </a:solidFill>
              </a:rPr>
              <a:t>then hit set</a:t>
            </a:r>
          </a:p>
        </p:txBody>
      </p:sp>
      <p:cxnSp>
        <p:nvCxnSpPr>
          <p:cNvPr id="339" name="Shape 339"/>
          <p:cNvCxnSpPr>
            <a:stCxn id="331" idx="2"/>
            <a:endCxn id="332" idx="0"/>
          </p:cNvCxnSpPr>
          <p:nvPr/>
        </p:nvCxnSpPr>
        <p:spPr>
          <a:xfrm>
            <a:off x="3874425" y="1678600"/>
            <a:ext cx="0" cy="33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0" name="Shape 340"/>
          <p:cNvCxnSpPr>
            <a:stCxn id="332" idx="2"/>
            <a:endCxn id="333" idx="0"/>
          </p:cNvCxnSpPr>
          <p:nvPr/>
        </p:nvCxnSpPr>
        <p:spPr>
          <a:xfrm>
            <a:off x="3874425" y="2652887"/>
            <a:ext cx="0" cy="393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ctrTitle" idx="4294967295"/>
          </p:nvPr>
        </p:nvSpPr>
        <p:spPr>
          <a:xfrm>
            <a:off x="152400" y="152400"/>
            <a:ext cx="8839199" cy="58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/>
              <a:t>Ongoing Progress/Problems  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52325" y="950750"/>
            <a:ext cx="8839200" cy="1361100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Body-to-Sensor Interface: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FIR Filtering (Trailing Window?)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Sensor Integration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Juggling (Filter, UART, SPI, PWM, and ADC)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52325" y="2474750"/>
            <a:ext cx="8839200" cy="1361100"/>
          </a:xfrm>
          <a:prstGeom prst="rect">
            <a:avLst/>
          </a:prstGeom>
          <a:solidFill>
            <a:srgbClr val="D9959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interrupt flags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Rotary Encoder calibration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work flow</a:t>
            </a:r>
          </a:p>
          <a:p>
            <a:pPr marR="0" lvl="0" algn="l" rtl="0">
              <a:spcBef>
                <a:spcPts val="0"/>
              </a:spcBef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52325" y="3998750"/>
            <a:ext cx="8839200" cy="1361100"/>
          </a:xfrm>
          <a:prstGeom prst="rect">
            <a:avLst/>
          </a:prstGeom>
          <a:solidFill>
            <a:srgbClr val="C2D59B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Motor-to-Body Interface: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Rotary encoder feedback loop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Control Precision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52325" y="5420850"/>
            <a:ext cx="8839200" cy="1361100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&amp; User Interface: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bluetooth connectivity with MSP432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Data Processing to accomplish calibration and limit setting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Solder power board and test all components for appropriate voltage/current output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and test discharge relay circuit</a:t>
            </a:r>
          </a:p>
        </p:txBody>
      </p:sp>
      <p:sp>
        <p:nvSpPr>
          <p:cNvPr id="350" name="Shape 350"/>
          <p:cNvSpPr/>
          <p:nvPr/>
        </p:nvSpPr>
        <p:spPr>
          <a:xfrm>
            <a:off x="7775125" y="5420950"/>
            <a:ext cx="1216500" cy="1361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152400" y="1003600"/>
            <a:ext cx="8839200" cy="97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dirty="0"/>
              <a:t>Our team has made substantial progress towards our initial </a:t>
            </a:r>
            <a:r>
              <a:rPr lang="en-US" sz="1800" dirty="0" smtClean="0"/>
              <a:t>objective</a:t>
            </a:r>
            <a:r>
              <a:rPr lang="en-US" sz="1800" dirty="0" smtClean="0"/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/>
              <a:t>Each subsystem works in isolation…now we need to integrate them.</a:t>
            </a:r>
            <a:endParaRPr lang="en-US" sz="1800" dirty="0"/>
          </a:p>
        </p:txBody>
      </p:sp>
      <p:sp>
        <p:nvSpPr>
          <p:cNvPr id="356" name="Shape 356"/>
          <p:cNvSpPr txBox="1">
            <a:spLocks noGrp="1"/>
          </p:cNvSpPr>
          <p:nvPr>
            <p:ph type="ctrTitle" idx="4294967295"/>
          </p:nvPr>
        </p:nvSpPr>
        <p:spPr>
          <a:xfrm>
            <a:off x="152400" y="152400"/>
            <a:ext cx="8839200" cy="58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/>
              <a:t>Conclusion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04800" y="3759000"/>
            <a:ext cx="5814300" cy="1981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dirty="0"/>
              <a:t>Our </a:t>
            </a:r>
            <a:r>
              <a:rPr lang="en-US" sz="1800" b="1" dirty="0"/>
              <a:t>powered</a:t>
            </a:r>
            <a:r>
              <a:rPr lang="en-US" sz="1800" dirty="0"/>
              <a:t>, </a:t>
            </a:r>
            <a:r>
              <a:rPr lang="en-US" sz="1800" b="1" dirty="0"/>
              <a:t>portable</a:t>
            </a:r>
            <a:r>
              <a:rPr lang="en-US" sz="1800" dirty="0"/>
              <a:t>, </a:t>
            </a:r>
            <a:r>
              <a:rPr lang="en-US" sz="1800" b="1" dirty="0"/>
              <a:t>programmable </a:t>
            </a:r>
            <a:r>
              <a:rPr lang="en-US" sz="1800" dirty="0"/>
              <a:t>elbow orthosis: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/>
              <a:t>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/>
              <a:t>Provides structural support for the elbow</a:t>
            </a:r>
          </a:p>
          <a:p>
            <a:pPr marL="0" lvl="0" indent="0" rtl="0">
              <a:spcBef>
                <a:spcPts val="0"/>
              </a:spcBef>
              <a:buNone/>
            </a:pPr>
            <a:endParaRPr sz="6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/>
              <a:t>Resists and restricts harmful ranges of motion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6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/>
              <a:t>Assists with intended elbow movement</a:t>
            </a:r>
          </a:p>
        </p:txBody>
      </p:sp>
      <p:sp>
        <p:nvSpPr>
          <p:cNvPr id="2" name="AutoShape 2" descr="Orthosis 1.JPG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Orthosis 1.JPG"/>
          <p:cNvSpPr>
            <a:spLocks noChangeAspect="1" noChangeArrowheads="1"/>
          </p:cNvSpPr>
          <p:nvPr/>
        </p:nvSpPr>
        <p:spPr bwMode="auto">
          <a:xfrm>
            <a:off x="3079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692200"/>
            <a:ext cx="1800781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800600" y="4092375"/>
            <a:ext cx="1905000" cy="4667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hape 301"/>
          <p:cNvSpPr txBox="1">
            <a:spLocks/>
          </p:cNvSpPr>
          <p:nvPr/>
        </p:nvSpPr>
        <p:spPr>
          <a:xfrm>
            <a:off x="990600" y="2539800"/>
            <a:ext cx="1600200" cy="676497"/>
          </a:xfrm>
          <a:prstGeom prst="rect">
            <a:avLst/>
          </a:prstGeom>
          <a:solidFill>
            <a:srgbClr val="FABF8E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/>
              <a:t>Power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3225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81200" y="3225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Shape 231"/>
          <p:cNvSpPr txBox="1">
            <a:spLocks/>
          </p:cNvSpPr>
          <p:nvPr/>
        </p:nvSpPr>
        <p:spPr>
          <a:xfrm>
            <a:off x="3200400" y="2539800"/>
            <a:ext cx="2781300" cy="676498"/>
          </a:xfrm>
          <a:prstGeom prst="rect">
            <a:avLst/>
          </a:prstGeom>
          <a:solidFill>
            <a:srgbClr val="D9959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/>
              <a:t>Data Processing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52800" y="3225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Shape 231"/>
          <p:cNvSpPr txBox="1">
            <a:spLocks/>
          </p:cNvSpPr>
          <p:nvPr/>
        </p:nvSpPr>
        <p:spPr>
          <a:xfrm>
            <a:off x="6553200" y="4911302"/>
            <a:ext cx="2362200" cy="6764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/>
              <a:t>Motor-to-Body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257800" y="49020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724400" y="5283000"/>
            <a:ext cx="18288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hape 206"/>
          <p:cNvSpPr txBox="1">
            <a:spLocks/>
          </p:cNvSpPr>
          <p:nvPr/>
        </p:nvSpPr>
        <p:spPr>
          <a:xfrm>
            <a:off x="1007400" y="5918100"/>
            <a:ext cx="2955000" cy="787500"/>
          </a:xfrm>
          <a:prstGeom prst="rect">
            <a:avLst/>
          </a:prstGeom>
          <a:solidFill>
            <a:srgbClr val="8CB3E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/>
              <a:t>Body-to-Sensor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362200" y="5435400"/>
            <a:ext cx="0" cy="482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152400" y="152400"/>
            <a:ext cx="8839199" cy="58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– Team Matrix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152413" y="903200"/>
          <a:ext cx="8817550" cy="5246805"/>
        </p:xfrm>
        <a:graphic>
          <a:graphicData uri="http://schemas.openxmlformats.org/drawingml/2006/table">
            <a:tbl>
              <a:tblPr firstRow="1" bandRow="1">
                <a:noFill/>
                <a:tableStyleId>{6D015F85-183C-43F3-A76F-A7843FEBD26E}</a:tableStyleId>
              </a:tblPr>
              <a:tblGrid>
                <a:gridCol w="1923825"/>
                <a:gridCol w="1843675"/>
                <a:gridCol w="5050050"/>
              </a:tblGrid>
              <a:tr h="38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Subsystem</a:t>
                      </a:r>
                    </a:p>
                  </a:txBody>
                  <a:tcPr marL="91450" marR="91450" marT="45725" marB="45725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Primary Contact</a:t>
                      </a:r>
                    </a:p>
                  </a:txBody>
                  <a:tcPr marL="91450" marR="91450" marT="45725" marB="45725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Responsibilities</a:t>
                      </a:r>
                    </a:p>
                  </a:txBody>
                  <a:tcPr marL="91450" marR="91450" marT="45725" marB="45725">
                    <a:solidFill>
                      <a:srgbClr val="C4BD97"/>
                    </a:solidFill>
                  </a:tcPr>
                </a:tc>
              </a:tr>
              <a:tr h="114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Body-to-Sensor Interface</a:t>
                      </a:r>
                    </a:p>
                  </a:txBody>
                  <a:tcPr marL="91450" marR="91450" marT="45725" marB="45725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Nathan Glaser</a:t>
                      </a:r>
                    </a:p>
                  </a:txBody>
                  <a:tcPr marL="91450" marR="91450" marT="45725" marB="45725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 u="none" strike="noStrike" cap="none"/>
                        <a:t>Develop and test wearable sensors which will transmit elbow angle and muscle activity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 u="none" strike="noStrike" cap="none"/>
                        <a:t>Filter noise from raw sensor signal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 u="none" strike="noStrike" cap="none"/>
                        <a:t>Ensure setup is not invasive and is not restrictive</a:t>
                      </a:r>
                    </a:p>
                  </a:txBody>
                  <a:tcPr marL="91450" marR="91450" marT="45725" marB="45725">
                    <a:solidFill>
                      <a:srgbClr val="8CB3E3"/>
                    </a:solidFill>
                  </a:tcPr>
                </a:tc>
              </a:tr>
              <a:tr h="89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Data Processing</a:t>
                      </a:r>
                    </a:p>
                  </a:txBody>
                  <a:tcPr marL="91450" marR="91450" marT="45725" marB="45725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Rafael Salas</a:t>
                      </a:r>
                    </a:p>
                  </a:txBody>
                  <a:tcPr marL="91450" marR="91450" marT="45725" marB="45725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 u="none" strike="noStrike" cap="none"/>
                        <a:t>Convert sensor data into controller variables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 u="none" strike="noStrike" cap="none"/>
                        <a:t>Manipulate data to satisfy user specifications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 u="none" strike="noStrike" cap="none"/>
                        <a:t>Reconvert result into motor signal</a:t>
                      </a:r>
                    </a:p>
                  </a:txBody>
                  <a:tcPr marL="91450" marR="91450" marT="45725" marB="45725">
                    <a:solidFill>
                      <a:srgbClr val="D99593"/>
                    </a:solidFill>
                  </a:tcPr>
                </a:tc>
              </a:tr>
              <a:tr h="89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Motor-to-Body Interface</a:t>
                      </a:r>
                    </a:p>
                  </a:txBody>
                  <a:tcPr marL="91450" marR="91450" marT="45725" marB="45725" anchor="ctr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David Cuevas</a:t>
                      </a:r>
                    </a:p>
                  </a:txBody>
                  <a:tcPr marL="91450" marR="91450" marT="45725" marB="45725" anchor="ctr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 u="none" strike="noStrike" cap="none"/>
                        <a:t>Actuate motor and articulate elbow based on microcontroller signal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 u="none" strike="noStrike" cap="none"/>
                        <a:t>Ensure movement is assistive and natural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Power</a:t>
                      </a:r>
                    </a:p>
                  </a:txBody>
                  <a:tcPr marL="91450" marR="91450" marT="45725" marB="45725" anchor="ctr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Joe Loredo</a:t>
                      </a:r>
                    </a:p>
                  </a:txBody>
                  <a:tcPr marL="91450" marR="91450" marT="45725" marB="45725" anchor="ctr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/>
                        <a:t>Provide portable and sustained power to each subsystem</a:t>
                      </a:r>
                    </a:p>
                  </a:txBody>
                  <a:tcPr marL="91450" marR="91450" marT="45725" marB="45725">
                    <a:solidFill>
                      <a:srgbClr val="FABF8E"/>
                    </a:solidFill>
                  </a:tcPr>
                </a:tc>
              </a:tr>
              <a:tr h="114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User Interface</a:t>
                      </a:r>
                    </a:p>
                  </a:txBody>
                  <a:tcPr marL="91450" marR="91450" marT="45725" marB="457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Joe Loredo</a:t>
                      </a:r>
                    </a:p>
                  </a:txBody>
                  <a:tcPr marL="91450" marR="91450" marT="45725" marB="457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ymbol"/>
                        <a:buChar char="−"/>
                      </a:pPr>
                      <a:r>
                        <a:rPr lang="en-US" sz="1800"/>
                        <a:t>Connect user-friendly interface which will calibrate EMG sensors and specify custom angle limits (without customizing microcontroller source code for every user)</a:t>
                      </a:r>
                    </a:p>
                  </a:txBody>
                  <a:tcPr marL="91450" marR="91450" marT="45725" marB="457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50" y="27925"/>
            <a:ext cx="4399650" cy="418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5105425" y="76200"/>
            <a:ext cx="3886200" cy="1168499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1: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/>
              <a:t>Body-to-Sensor Interface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Nathan Glaser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779025" y="1495837"/>
            <a:ext cx="4212600" cy="131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Quantify Intention and Current State</a:t>
            </a:r>
          </a:p>
          <a:p>
            <a:pPr marL="457200" lvl="0" indent="-330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with Main Controller</a:t>
            </a:r>
          </a:p>
          <a:p>
            <a:pPr marL="457200" lvl="0" indent="-330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Signal</a:t>
            </a:r>
          </a:p>
          <a:p>
            <a:pPr marL="457200" lvl="0" indent="-330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 Packaging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79025" y="3140025"/>
            <a:ext cx="4212600" cy="347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Characterize EMG Signal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Independent* Muscles 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(R</a:t>
            </a:r>
            <a:r>
              <a:rPr lang="en-US" sz="1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0.95)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Rotary Encoder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 Communication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Processing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 High Pass FIlter</a:t>
            </a: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Coefficients (Matlab)</a:t>
            </a: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(C Code)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Average Function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ADS1299 PCB Schematic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04800" y="4505200"/>
            <a:ext cx="4322300" cy="211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INCOMPLETE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Code on MSP432</a:t>
            </a:r>
          </a:p>
          <a:p>
            <a:pPr marL="914400" marR="0" lvl="1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Muscle Group Comparator</a:t>
            </a:r>
          </a:p>
          <a:p>
            <a:pPr marL="914400" marR="0" lvl="1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Calibration Routine</a:t>
            </a:r>
          </a:p>
          <a:p>
            <a:pPr marL="914400" marR="0" lvl="1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FIR Filter (Trailing Window)</a:t>
            </a:r>
          </a:p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Solder and Test ADS1299 PCB</a:t>
            </a:r>
          </a:p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Peripheral Sensors</a:t>
            </a:r>
          </a:p>
          <a:p>
            <a:pPr marL="914400" marR="0" lvl="1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Sensitive Resistor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451650" y="2986450"/>
            <a:ext cx="3240600" cy="6990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/>
              <a:t>y = ( x - x</a:t>
            </a:r>
            <a:r>
              <a:rPr lang="en-US" sz="1800" baseline="-25000"/>
              <a:t>min</a:t>
            </a:r>
            <a:r>
              <a:rPr lang="en-US" sz="1800"/>
              <a:t> ) / ( x</a:t>
            </a:r>
            <a:r>
              <a:rPr lang="en-US" sz="1800" baseline="-25000"/>
              <a:t>max</a:t>
            </a:r>
            <a:r>
              <a:rPr lang="en-US" sz="1800"/>
              <a:t> - x</a:t>
            </a:r>
            <a:r>
              <a:rPr lang="en-US" sz="1800" baseline="-25000"/>
              <a:t>min</a:t>
            </a:r>
            <a:r>
              <a:rPr lang="en-US" sz="1800"/>
              <a:t> 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25" y="3204449"/>
            <a:ext cx="3907750" cy="22535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750" y="4474574"/>
            <a:ext cx="3907749" cy="22535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4" name="Shape 204"/>
          <p:cNvSpPr txBox="1"/>
          <p:nvPr/>
        </p:nvSpPr>
        <p:spPr>
          <a:xfrm>
            <a:off x="1053475" y="3686150"/>
            <a:ext cx="1714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0.95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5">
            <a:alphaModFix/>
          </a:blip>
          <a:srcRect r="24573"/>
          <a:stretch/>
        </p:blipFill>
        <p:spPr>
          <a:xfrm>
            <a:off x="553675" y="164275"/>
            <a:ext cx="4098666" cy="24849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6" name="Shape 206"/>
          <p:cNvSpPr txBox="1">
            <a:spLocks noGrp="1"/>
          </p:cNvSpPr>
          <p:nvPr>
            <p:ph type="ctrTitle" idx="4294967295"/>
          </p:nvPr>
        </p:nvSpPr>
        <p:spPr>
          <a:xfrm>
            <a:off x="5274500" y="76200"/>
            <a:ext cx="3717000" cy="1168500"/>
          </a:xfrm>
          <a:prstGeom prst="rect">
            <a:avLst/>
          </a:prstGeom>
          <a:solidFill>
            <a:srgbClr val="8CB3E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1: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/>
              <a:t>Body-to-Sensor Interface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Linearity Test</a:t>
            </a:r>
          </a:p>
        </p:txBody>
      </p:sp>
      <p:sp>
        <p:nvSpPr>
          <p:cNvPr id="207" name="Shape 207"/>
          <p:cNvSpPr/>
          <p:nvPr/>
        </p:nvSpPr>
        <p:spPr>
          <a:xfrm>
            <a:off x="1208700" y="4514125"/>
            <a:ext cx="138300" cy="541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1946450" y="2715650"/>
            <a:ext cx="14646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4 Subjects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6">
            <a:alphaModFix/>
          </a:blip>
          <a:srcRect b="21807"/>
          <a:stretch/>
        </p:blipFill>
        <p:spPr>
          <a:xfrm>
            <a:off x="1356500" y="524375"/>
            <a:ext cx="1182850" cy="13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784750" y="2028050"/>
            <a:ext cx="4164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089550" y="1951850"/>
            <a:ext cx="4164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470550" y="1875650"/>
            <a:ext cx="4164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775350" y="1799450"/>
            <a:ext cx="4164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156350" y="1723250"/>
            <a:ext cx="4164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537350" y="1647050"/>
            <a:ext cx="4164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18350" y="1570850"/>
            <a:ext cx="4164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299350" y="1494650"/>
            <a:ext cx="4164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734550" y="1266050"/>
            <a:ext cx="18696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 of Weight</a:t>
            </a:r>
          </a:p>
        </p:txBody>
      </p:sp>
      <p:sp>
        <p:nvSpPr>
          <p:cNvPr id="219" name="Shape 219"/>
          <p:cNvSpPr/>
          <p:nvPr/>
        </p:nvSpPr>
        <p:spPr>
          <a:xfrm>
            <a:off x="4146950" y="2751349"/>
            <a:ext cx="310500" cy="31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244475" y="4829150"/>
            <a:ext cx="1714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0.94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22250" y="5675150"/>
            <a:ext cx="39771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Non-Zero Y-Intercept Significant: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Account for Resting EMG Signal</a:t>
            </a:r>
          </a:p>
        </p:txBody>
      </p:sp>
      <p:cxnSp>
        <p:nvCxnSpPr>
          <p:cNvPr id="222" name="Shape 222"/>
          <p:cNvCxnSpPr>
            <a:endCxn id="207" idx="5"/>
          </p:cNvCxnSpPr>
          <p:nvPr/>
        </p:nvCxnSpPr>
        <p:spPr>
          <a:xfrm rot="10800000">
            <a:off x="1326746" y="4976068"/>
            <a:ext cx="271500" cy="69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3" name="Shape 223"/>
          <p:cNvSpPr/>
          <p:nvPr/>
        </p:nvSpPr>
        <p:spPr>
          <a:xfrm>
            <a:off x="5289950" y="4046749"/>
            <a:ext cx="310500" cy="31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 rot="-5400000">
            <a:off x="4680350" y="3513349"/>
            <a:ext cx="310500" cy="31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5146850" y="3449450"/>
            <a:ext cx="2264700" cy="422400"/>
          </a:xfrm>
          <a:prstGeom prst="rect">
            <a:avLst/>
          </a:prstGeom>
          <a:solidFill>
            <a:srgbClr val="8CB3E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Routine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756450" y="1811050"/>
            <a:ext cx="3240600" cy="1020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u="sng"/>
              <a:t>2 Calibration Signals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/>
              <a:t>x</a:t>
            </a:r>
            <a:r>
              <a:rPr lang="en-US" sz="1800" baseline="-25000"/>
              <a:t>min</a:t>
            </a:r>
            <a:r>
              <a:rPr lang="en-US" sz="1800"/>
              <a:t> = Resting EMG Signal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/>
              <a:t>x</a:t>
            </a:r>
            <a:r>
              <a:rPr lang="en-US" sz="1800" baseline="-25000"/>
              <a:t>max</a:t>
            </a:r>
            <a:r>
              <a:rPr lang="en-US" sz="1800"/>
              <a:t> = Max EMG Signal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ctrTitle" idx="4294967295"/>
          </p:nvPr>
        </p:nvSpPr>
        <p:spPr>
          <a:xfrm>
            <a:off x="5105425" y="152400"/>
            <a:ext cx="3886200" cy="1168499"/>
          </a:xfrm>
          <a:prstGeom prst="rect">
            <a:avLst/>
          </a:prstGeom>
          <a:solidFill>
            <a:srgbClr val="D9959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</a:t>
            </a:r>
            <a:r>
              <a:rPr lang="en-US" sz="2400" b="1"/>
              <a:t>2: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/>
              <a:t>Data Processing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Rafael Salas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105400" y="1432150"/>
            <a:ext cx="3886200" cy="226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Input Sensor Data: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running averages from filtered sensor data.</a:t>
            </a:r>
          </a:p>
          <a:p>
            <a:pPr marL="693737" marR="0" lvl="1" indent="-23653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Motor Variables from Data: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ymbol"/>
              <a:buChar char="❑"/>
            </a:pPr>
            <a:r>
              <a:rPr lang="en-US"/>
              <a:t>Use filtered data to produce variables to actuate motor.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12" y="109275"/>
            <a:ext cx="42767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397307" y="1571100"/>
            <a:ext cx="3594300" cy="391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6014050" y="1918850"/>
            <a:ext cx="2829600" cy="9423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u="sng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/>
              <a:t>Trailing Window Size = TBD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/>
              <a:t>(Tested over entire window)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ctrTitle" idx="4294967295"/>
          </p:nvPr>
        </p:nvSpPr>
        <p:spPr>
          <a:xfrm>
            <a:off x="5274500" y="76200"/>
            <a:ext cx="3717000" cy="11685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</a:t>
            </a:r>
            <a:r>
              <a:rPr lang="en-US" sz="2400" b="1"/>
              <a:t>2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/>
              <a:t>Data Processing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Hardware Filter</a:t>
            </a:r>
          </a:p>
        </p:txBody>
      </p:sp>
      <p:sp>
        <p:nvSpPr>
          <p:cNvPr id="241" name="Shape 241"/>
          <p:cNvSpPr/>
          <p:nvPr/>
        </p:nvSpPr>
        <p:spPr>
          <a:xfrm>
            <a:off x="3156350" y="1836949"/>
            <a:ext cx="310500" cy="31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165750" y="1836949"/>
            <a:ext cx="310500" cy="31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-5400000">
            <a:off x="5213750" y="6104149"/>
            <a:ext cx="310500" cy="31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3566937" y="1781000"/>
            <a:ext cx="2264700" cy="4224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Pass Filter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014000" y="3609800"/>
            <a:ext cx="2829600" cy="16797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u="sng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u="sng"/>
              <a:t>FIR Low Pass Filter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/>
              <a:t>Order = 30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/>
              <a:t>f</a:t>
            </a:r>
            <a:r>
              <a:rPr lang="en-US" sz="1600" baseline="-25000"/>
              <a:t>Sampling</a:t>
            </a:r>
            <a:r>
              <a:rPr lang="en-US" sz="1600"/>
              <a:t> = 1000 Hz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/>
              <a:t>f</a:t>
            </a:r>
            <a:r>
              <a:rPr lang="en-US" sz="1600" baseline="-25000"/>
              <a:t>Stop</a:t>
            </a:r>
            <a:r>
              <a:rPr lang="en-US" sz="1600"/>
              <a:t> = 10 Hz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/>
              <a:t>f</a:t>
            </a:r>
            <a:r>
              <a:rPr lang="en-US" sz="1600" baseline="-25000"/>
              <a:t>Pass</a:t>
            </a:r>
            <a:r>
              <a:rPr lang="en-US" sz="1600"/>
              <a:t> = 30 Hz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246" name="Shape 246"/>
          <p:cNvSpPr txBox="1"/>
          <p:nvPr/>
        </p:nvSpPr>
        <p:spPr>
          <a:xfrm>
            <a:off x="6381637" y="3440150"/>
            <a:ext cx="2264700" cy="4224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Coefficients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602849" y="6030950"/>
            <a:ext cx="1671899" cy="4224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Logic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381650" y="1763750"/>
            <a:ext cx="2264700" cy="4224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Window</a:t>
            </a:r>
          </a:p>
        </p:txBody>
      </p:sp>
      <p:cxnSp>
        <p:nvCxnSpPr>
          <p:cNvPr id="249" name="Shape 249"/>
          <p:cNvCxnSpPr/>
          <p:nvPr/>
        </p:nvCxnSpPr>
        <p:spPr>
          <a:xfrm flipH="1">
            <a:off x="7359650" y="3033625"/>
            <a:ext cx="189900" cy="310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7359800" y="3050925"/>
            <a:ext cx="2070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1" name="Shape 251"/>
          <p:cNvSpPr/>
          <p:nvPr/>
        </p:nvSpPr>
        <p:spPr>
          <a:xfrm>
            <a:off x="7239000" y="2957425"/>
            <a:ext cx="423000" cy="4224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5625350" y="2944250"/>
            <a:ext cx="1671900" cy="4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t="25953" b="1932"/>
          <a:stretch/>
        </p:blipFill>
        <p:spPr>
          <a:xfrm>
            <a:off x="189150" y="2296850"/>
            <a:ext cx="4946000" cy="44734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74026"/>
          <a:stretch/>
        </p:blipFill>
        <p:spPr>
          <a:xfrm>
            <a:off x="168025" y="76200"/>
            <a:ext cx="4946000" cy="16113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2851300" y="1974550"/>
            <a:ext cx="1601100" cy="1232975"/>
          </a:xfrm>
          <a:prstGeom prst="flowChartDecision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3660850" y="1015300"/>
            <a:ext cx="2419500" cy="5019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 b="1"/>
              <a:t>Main Processing Thread</a:t>
            </a:r>
          </a:p>
        </p:txBody>
      </p:sp>
      <p:sp>
        <p:nvSpPr>
          <p:cNvPr id="262" name="Shape 262"/>
          <p:cNvSpPr txBox="1"/>
          <p:nvPr/>
        </p:nvSpPr>
        <p:spPr>
          <a:xfrm rot="1091">
            <a:off x="3179349" y="2323061"/>
            <a:ext cx="945000" cy="445200"/>
          </a:xfrm>
          <a:prstGeom prst="rect">
            <a:avLst/>
          </a:prstGeom>
          <a:solidFill>
            <a:srgbClr val="CFD7E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100" b="1"/>
              <a:t>Signal Interrupts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147350" y="3474762"/>
            <a:ext cx="1125900" cy="7695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1"/>
              <a:t>Read Rotary Encoder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438400" y="4709425"/>
            <a:ext cx="1287300" cy="6948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Filter Computation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438400" y="3540750"/>
            <a:ext cx="1125900" cy="7695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100" b="1"/>
              <a:t>Read EMG Signal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856300" y="2206477"/>
            <a:ext cx="1287300" cy="8637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Calibration Interrupt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856300" y="3549900"/>
            <a:ext cx="1287300" cy="7695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Calibration Process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764925" y="4743250"/>
            <a:ext cx="1287300" cy="7695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Save generated constants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064900" y="4717000"/>
            <a:ext cx="1360800" cy="8220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Generate motor control variables</a:t>
            </a:r>
          </a:p>
        </p:txBody>
      </p:sp>
      <p:sp>
        <p:nvSpPr>
          <p:cNvPr id="270" name="Shape 270"/>
          <p:cNvSpPr/>
          <p:nvPr/>
        </p:nvSpPr>
        <p:spPr>
          <a:xfrm rot="3223364">
            <a:off x="5637447" y="1723124"/>
            <a:ext cx="591691" cy="1674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 rot="7507651">
            <a:off x="3663056" y="1680500"/>
            <a:ext cx="311784" cy="1672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 rot="5396694">
            <a:off x="6252572" y="3254128"/>
            <a:ext cx="312000" cy="16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 rot="-7576475" flipH="1">
            <a:off x="3864190" y="3218191"/>
            <a:ext cx="311836" cy="1819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 rot="7414984">
            <a:off x="3085119" y="3225424"/>
            <a:ext cx="311852" cy="1674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 rot="5400000">
            <a:off x="6344099" y="4509400"/>
            <a:ext cx="311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 rot="5400000">
            <a:off x="2845505" y="4469885"/>
            <a:ext cx="311700" cy="16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 rot="-6617">
            <a:off x="3743383" y="5044296"/>
            <a:ext cx="311700" cy="16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 rot="-10796694">
            <a:off x="5400916" y="5044311"/>
            <a:ext cx="312000" cy="16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 rot="5400000">
            <a:off x="4537500" y="4444050"/>
            <a:ext cx="345600" cy="16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4034725" y="6011725"/>
            <a:ext cx="1516200" cy="694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Set motor driver PWM signals</a:t>
            </a:r>
          </a:p>
        </p:txBody>
      </p:sp>
      <p:sp>
        <p:nvSpPr>
          <p:cNvPr id="281" name="Shape 281"/>
          <p:cNvSpPr/>
          <p:nvPr/>
        </p:nvSpPr>
        <p:spPr>
          <a:xfrm rot="5400000">
            <a:off x="4636979" y="5599525"/>
            <a:ext cx="311700" cy="37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2438387" y="3058225"/>
            <a:ext cx="812400" cy="5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1"/>
              <a:t>EMG signal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225712" y="3058225"/>
            <a:ext cx="812400" cy="5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1"/>
              <a:t>Rotary  signal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81000" y="228600"/>
            <a:ext cx="8382000" cy="6462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 Flow Chart 						</a:t>
            </a: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 Salas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 idx="4294967295"/>
          </p:nvPr>
        </p:nvSpPr>
        <p:spPr>
          <a:xfrm>
            <a:off x="5105425" y="76200"/>
            <a:ext cx="3886200" cy="1168500"/>
          </a:xfrm>
          <a:prstGeom prst="rect">
            <a:avLst/>
          </a:prstGeom>
          <a:solidFill>
            <a:srgbClr val="C2D59B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/>
              <a:t>Subsystem 3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/>
              <a:t>Motor-to-Body Interface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David Cuevas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105400" y="1432150"/>
            <a:ext cx="3886200" cy="165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❑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motors were the winners based on their High Torque and low Current draw when compared to Stepper Motors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❑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Structure will be driven directly by the 9RPM DC motors. This will ensure proper torque distribution and decrease loss of torque by 3d printed gears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50" y="76199"/>
            <a:ext cx="4644824" cy="365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79719"/>
            <a:ext cx="4747175" cy="297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1817" y="3558525"/>
            <a:ext cx="3083924" cy="31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1182737" y="3879725"/>
            <a:ext cx="2381700" cy="4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Elbow </a:t>
            </a:r>
            <a:r>
              <a:rPr lang="en-US" dirty="0" smtClean="0"/>
              <a:t>Orthosis </a:t>
            </a:r>
            <a:r>
              <a:rPr lang="en-US" dirty="0"/>
              <a:t>Structure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964825" y="3511862"/>
            <a:ext cx="735900" cy="4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Motor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700725" y="4575400"/>
            <a:ext cx="907500" cy="4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73645138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75" y="1151612"/>
            <a:ext cx="3278998" cy="244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500" y="917475"/>
            <a:ext cx="2819999" cy="27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345175" y="814725"/>
            <a:ext cx="2137800" cy="4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Power Breakout Board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239" y="3837824"/>
            <a:ext cx="4223674" cy="28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1223212" y="3526275"/>
            <a:ext cx="2381700" cy="4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ADS1299 Breakout Board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7575" y="3671693"/>
            <a:ext cx="3880600" cy="318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81000" y="228600"/>
            <a:ext cx="8382000" cy="646200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Motor-to-Body PCBs</a:t>
            </a:r>
            <a:r>
              <a:rPr lang="en-US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Cuevas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964</Words>
  <Application>Microsoft Office PowerPoint</Application>
  <PresentationFormat>On-screen Show (4:3)</PresentationFormat>
  <Paragraphs>275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Programmable Elbow Orthosis  Team 10: David Cuevas – Nathan Glaser – Joe Loredo – Rafael Salas</vt:lpstr>
      <vt:lpstr>Subsystem – Team Matrix</vt:lpstr>
      <vt:lpstr>Subsystem 1:  Body-to-Sensor Interface Nathan Glaser</vt:lpstr>
      <vt:lpstr>Subsystem 1:  Body-to-Sensor Interface Linearity Test</vt:lpstr>
      <vt:lpstr>Subsystem 2:  Data Processing Rafael Salas</vt:lpstr>
      <vt:lpstr>Subsystem 2: Data Processing Hardware Filter</vt:lpstr>
      <vt:lpstr>PowerPoint Presentation</vt:lpstr>
      <vt:lpstr>Subsystem 3:  Motor-to-Body Interface David Cuevas</vt:lpstr>
      <vt:lpstr>PowerPoint Presentation</vt:lpstr>
      <vt:lpstr>Subsystem 4: Power Joe Loredo </vt:lpstr>
      <vt:lpstr>Subsystem 5: User Interface   Joe Loredo </vt:lpstr>
      <vt:lpstr>Ongoing Progress/Problems 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Elbow Orthosis  Team 10: David Cuevas – Nathan Glaser – Joe Loredo – Rafael Salas</dc:title>
  <cp:lastModifiedBy>Nathan Glaser</cp:lastModifiedBy>
  <cp:revision>3</cp:revision>
  <dcterms:modified xsi:type="dcterms:W3CDTF">2016-03-07T07:51:52Z</dcterms:modified>
</cp:coreProperties>
</file>