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29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8" r:id="rId11"/>
    <p:sldId id="319" r:id="rId12"/>
    <p:sldId id="317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28" r:id="rId21"/>
    <p:sldId id="329" r:id="rId22"/>
    <p:sldId id="330" r:id="rId23"/>
    <p:sldId id="324" r:id="rId24"/>
    <p:sldId id="331" r:id="rId25"/>
    <p:sldId id="332" r:id="rId26"/>
    <p:sldId id="333" r:id="rId27"/>
    <p:sldId id="334" r:id="rId28"/>
    <p:sldId id="335" r:id="rId29"/>
    <p:sldId id="336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7" autoAdjust="0"/>
    <p:restoredTop sz="94061" autoAdjust="0"/>
  </p:normalViewPr>
  <p:slideViewPr>
    <p:cSldViewPr snapToGrid="0">
      <p:cViewPr varScale="1">
        <p:scale>
          <a:sx n="110" d="100"/>
          <a:sy n="11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58D2-5507-4CFE-9600-4FD89F20E58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DE4A-8C4E-4D22-A410-78438A4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275A-17F7-4512-8F60-E2DB9CDAEEF5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CSE 2106: Data Structures and Algorithms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2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5A00-88E8-4D77-91F0-A16A03BBAF52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6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FFF6-9B92-4813-9381-A1DBFEDD2E78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34930"/>
            <a:ext cx="9603275" cy="484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4643209"/>
          </a:xfrm>
        </p:spPr>
        <p:txBody>
          <a:bodyPr anchor="t"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0113" y="6548798"/>
            <a:ext cx="251539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93883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8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2CC3-9355-42CD-B76C-238A6E769012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8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AC10-1D4E-4704-8A17-3F602E9180A6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2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A346-8FE8-4366-8516-5B1B19F361E2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1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FB35-80DD-4662-94A9-0C92FA3A6D7C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95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CA4-DC63-4CB8-9A32-BE2168BEBA26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884F-5A1C-448D-BB14-96AA4E988CB4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8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05162C4-D792-427D-9FD9-1044AC8AF59C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CSE 2106: Data Structures and Algorithms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5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9E83-21F0-4BF1-8556-D33D21985C58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2106: Data Structures and Algorithms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6E38-9258-DF65-81C9-6A4AC6A03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993" y="945913"/>
            <a:ext cx="10705382" cy="26185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Disjoint Set Union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21D66-9329-9357-B9BF-730566B6B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16762"/>
            <a:ext cx="8637072" cy="1071095"/>
          </a:xfrm>
        </p:spPr>
        <p:txBody>
          <a:bodyPr/>
          <a:lstStyle/>
          <a:p>
            <a:pPr algn="ctr"/>
            <a:r>
              <a:rPr lang="en-US" sz="1800" dirty="0" err="1"/>
              <a:t>Dipannita</a:t>
            </a:r>
            <a:r>
              <a:rPr lang="en-US" sz="1800" dirty="0"/>
              <a:t> Biswas</a:t>
            </a:r>
          </a:p>
          <a:p>
            <a:pPr algn="ctr"/>
            <a:r>
              <a:rPr lang="en-US" sz="1800" dirty="0"/>
              <a:t>Md Mehrab Hossain Opi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B846A-DC6F-D8DC-BD65-16F488B0AF6A}"/>
              </a:ext>
            </a:extLst>
          </p:cNvPr>
          <p:cNvSpPr txBox="1"/>
          <p:nvPr/>
        </p:nvSpPr>
        <p:spPr>
          <a:xfrm>
            <a:off x="3038046" y="224286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2106: Data Structures and Algorithms Laboratory</a:t>
            </a:r>
          </a:p>
        </p:txBody>
      </p:sp>
    </p:spTree>
    <p:extLst>
      <p:ext uri="{BB962C8B-B14F-4D97-AF65-F5344CB8AC3E}">
        <p14:creationId xmlns:p14="http://schemas.microsoft.com/office/powerpoint/2010/main" val="183413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70EF-C7B5-FA96-7EA6-F57646716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F47B-8157-1983-1753-921D032E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7C2F-F507-7E0D-8CAB-2F97497C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identify these sets?</a:t>
            </a:r>
          </a:p>
          <a:p>
            <a:r>
              <a:rPr lang="en-US" dirty="0"/>
              <a:t>When I ask in which set element A belongs, what will you say?</a:t>
            </a:r>
          </a:p>
          <a:p>
            <a:r>
              <a:rPr lang="en-US" dirty="0"/>
              <a:t>We can assign numbers to these sets.</a:t>
            </a:r>
          </a:p>
          <a:p>
            <a:r>
              <a:rPr lang="en-US" dirty="0"/>
              <a:t>For DSU we will choose an element from the set</a:t>
            </a:r>
          </a:p>
          <a:p>
            <a:pPr lvl="1"/>
            <a:r>
              <a:rPr lang="en-US" dirty="0"/>
              <a:t>And make it the representative.</a:t>
            </a:r>
          </a:p>
          <a:p>
            <a:r>
              <a:rPr lang="en-US" dirty="0"/>
              <a:t>Initially each set contains only one element.</a:t>
            </a:r>
          </a:p>
          <a:p>
            <a:r>
              <a:rPr lang="en-US" dirty="0"/>
              <a:t>Hence, the single member will be the representative.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7F51-1DA6-9E44-16EE-EB605DED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5694-9D80-31DF-4DC5-28AEA614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1A95-C419-39F1-0585-2AB5A3A7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2A2D2D3-1A69-8DD9-9105-53B02C0F2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93777"/>
              </p:ext>
            </p:extLst>
          </p:nvPr>
        </p:nvGraphicFramePr>
        <p:xfrm>
          <a:off x="8463005" y="1918898"/>
          <a:ext cx="323182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0830">
                  <a:extLst>
                    <a:ext uri="{9D8B030D-6E8A-4147-A177-3AD203B41FA5}">
                      <a16:colId xmlns:a16="http://schemas.microsoft.com/office/drawing/2014/main" val="2352078269"/>
                    </a:ext>
                  </a:extLst>
                </a:gridCol>
                <a:gridCol w="1980992">
                  <a:extLst>
                    <a:ext uri="{9D8B030D-6E8A-4147-A177-3AD203B41FA5}">
                      <a16:colId xmlns:a16="http://schemas.microsoft.com/office/drawing/2014/main" val="4093648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7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5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12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5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A15-C60C-F05E-30B5-06E74136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D43E-3259-D886-F916-E8A1E848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the functions work now.</a:t>
            </a:r>
          </a:p>
          <a:p>
            <a:r>
              <a:rPr lang="en-US" dirty="0"/>
              <a:t>Suppose we got the information that A and B became friend.</a:t>
            </a:r>
          </a:p>
          <a:p>
            <a:r>
              <a:rPr lang="en-US" dirty="0"/>
              <a:t>Then we will union the set A and set B.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262A-568B-B33A-E0CD-789706DD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FB5E-458E-5328-4CE7-FAD1750C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930E-BF09-9CE5-50ED-CD598D4F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DDE418-62ED-FE49-616E-BDFFD1531C46}"/>
              </a:ext>
            </a:extLst>
          </p:cNvPr>
          <p:cNvSpPr/>
          <p:nvPr/>
        </p:nvSpPr>
        <p:spPr>
          <a:xfrm>
            <a:off x="560717" y="2457934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54CB1-70E5-50A3-E909-FF79C86F345C}"/>
              </a:ext>
            </a:extLst>
          </p:cNvPr>
          <p:cNvSpPr/>
          <p:nvPr/>
        </p:nvSpPr>
        <p:spPr>
          <a:xfrm>
            <a:off x="2015706" y="2457933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A85135-B3D0-F2AF-AFDD-E1181F32E9D2}"/>
              </a:ext>
            </a:extLst>
          </p:cNvPr>
          <p:cNvSpPr/>
          <p:nvPr/>
        </p:nvSpPr>
        <p:spPr>
          <a:xfrm>
            <a:off x="3470695" y="2457932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E824CD-43D9-E811-B207-7D07D7A4A328}"/>
              </a:ext>
            </a:extLst>
          </p:cNvPr>
          <p:cNvSpPr/>
          <p:nvPr/>
        </p:nvSpPr>
        <p:spPr>
          <a:xfrm>
            <a:off x="1259457" y="3791127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931243-59F7-531F-1BCE-076F81DDA7FC}"/>
              </a:ext>
            </a:extLst>
          </p:cNvPr>
          <p:cNvSpPr/>
          <p:nvPr/>
        </p:nvSpPr>
        <p:spPr>
          <a:xfrm>
            <a:off x="2771955" y="3791127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9A37F6E-6591-F552-933C-DB6A37EB77BC}"/>
              </a:ext>
            </a:extLst>
          </p:cNvPr>
          <p:cNvSpPr/>
          <p:nvPr/>
        </p:nvSpPr>
        <p:spPr>
          <a:xfrm>
            <a:off x="4450779" y="3354318"/>
            <a:ext cx="2976113" cy="646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Union(A,B)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4E058B-19DA-7348-FA7D-189382172A11}"/>
              </a:ext>
            </a:extLst>
          </p:cNvPr>
          <p:cNvSpPr/>
          <p:nvPr/>
        </p:nvSpPr>
        <p:spPr>
          <a:xfrm>
            <a:off x="8022567" y="2532054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A,B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18D639-7A1B-6AB9-2A33-1DDB891494BF}"/>
              </a:ext>
            </a:extLst>
          </p:cNvPr>
          <p:cNvSpPr/>
          <p:nvPr/>
        </p:nvSpPr>
        <p:spPr>
          <a:xfrm>
            <a:off x="9714190" y="2532052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449809-51EA-EC5C-D3BF-B1D25DBE3B5B}"/>
              </a:ext>
            </a:extLst>
          </p:cNvPr>
          <p:cNvSpPr/>
          <p:nvPr/>
        </p:nvSpPr>
        <p:spPr>
          <a:xfrm>
            <a:off x="8201692" y="3937998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220C09-3D08-2100-35F6-90DE7C84F9B9}"/>
              </a:ext>
            </a:extLst>
          </p:cNvPr>
          <p:cNvSpPr/>
          <p:nvPr/>
        </p:nvSpPr>
        <p:spPr>
          <a:xfrm>
            <a:off x="9714190" y="3937998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96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56AA-9D01-3762-CA07-A3EB81F1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4388-DD9D-2441-5702-0FA04E44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who will be the representative of the set containing A and B?</a:t>
            </a:r>
          </a:p>
          <a:p>
            <a:r>
              <a:rPr lang="en-US" dirty="0"/>
              <a:t>It can be either A or B.</a:t>
            </a:r>
          </a:p>
          <a:p>
            <a:r>
              <a:rPr lang="en-US" dirty="0"/>
              <a:t>Let it be A for the moment.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71695-A775-E97E-9C2D-394B1D9E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CEEE8-2B58-75DA-1E8B-88F53646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3D5E-7ABD-8992-7033-83B51BB2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0FF111-8131-8A43-0C6A-FAF6239F74F5}"/>
              </a:ext>
            </a:extLst>
          </p:cNvPr>
          <p:cNvSpPr/>
          <p:nvPr/>
        </p:nvSpPr>
        <p:spPr>
          <a:xfrm>
            <a:off x="4129836" y="2392717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A,B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163A7B-4826-6BA6-AF53-B208DD649204}"/>
              </a:ext>
            </a:extLst>
          </p:cNvPr>
          <p:cNvSpPr/>
          <p:nvPr/>
        </p:nvSpPr>
        <p:spPr>
          <a:xfrm>
            <a:off x="5821459" y="2392715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43058F-9AD3-9B5F-9FE3-C05BADB9CDD4}"/>
              </a:ext>
            </a:extLst>
          </p:cNvPr>
          <p:cNvSpPr/>
          <p:nvPr/>
        </p:nvSpPr>
        <p:spPr>
          <a:xfrm>
            <a:off x="4308961" y="3798661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0058E-E2B2-A5B9-D6AC-4CF7486A13B0}"/>
              </a:ext>
            </a:extLst>
          </p:cNvPr>
          <p:cNvSpPr/>
          <p:nvPr/>
        </p:nvSpPr>
        <p:spPr>
          <a:xfrm>
            <a:off x="5821459" y="3798661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DB876-FB44-D714-B617-AAD68292767C}"/>
              </a:ext>
            </a:extLst>
          </p:cNvPr>
          <p:cNvSpPr txBox="1"/>
          <p:nvPr/>
        </p:nvSpPr>
        <p:spPr>
          <a:xfrm>
            <a:off x="4435836" y="30269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9A0E5-F1F6-9C97-66E9-F2BC57CAC1C3}"/>
              </a:ext>
            </a:extLst>
          </p:cNvPr>
          <p:cNvSpPr txBox="1"/>
          <p:nvPr/>
        </p:nvSpPr>
        <p:spPr>
          <a:xfrm>
            <a:off x="5992735" y="29960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2F3BF-C063-4544-C813-6D04D7385D3F}"/>
              </a:ext>
            </a:extLst>
          </p:cNvPr>
          <p:cNvSpPr txBox="1"/>
          <p:nvPr/>
        </p:nvSpPr>
        <p:spPr>
          <a:xfrm>
            <a:off x="4480237" y="44328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520A80-583A-F5C1-DD67-D73BE61CC0F8}"/>
              </a:ext>
            </a:extLst>
          </p:cNvPr>
          <p:cNvSpPr txBox="1"/>
          <p:nvPr/>
        </p:nvSpPr>
        <p:spPr>
          <a:xfrm>
            <a:off x="6008765" y="4389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140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4B6AD-F1DE-D3E0-E4E4-A60B36D01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AB34-A1D3-0415-BE02-710E14D8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EDA7-EA32-F31F-8964-D82902A1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C and D friends now.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802F-863D-0821-173D-4908DC33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3421-BD33-AFC8-6C9A-4DBAB192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2427-A3BA-EC03-3E98-4C3F66DC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13</a:t>
            </a:fld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EDC637-27B9-9A41-983B-E4B7360C6DAF}"/>
              </a:ext>
            </a:extLst>
          </p:cNvPr>
          <p:cNvSpPr/>
          <p:nvPr/>
        </p:nvSpPr>
        <p:spPr>
          <a:xfrm>
            <a:off x="4450779" y="3354318"/>
            <a:ext cx="2976113" cy="646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Union(C,D)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4B56C0-9E47-211F-A602-582C127A214A}"/>
              </a:ext>
            </a:extLst>
          </p:cNvPr>
          <p:cNvSpPr/>
          <p:nvPr/>
        </p:nvSpPr>
        <p:spPr>
          <a:xfrm>
            <a:off x="1311554" y="2601723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A,B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385330-DA17-8F1F-AEF8-88F9E35056FB}"/>
              </a:ext>
            </a:extLst>
          </p:cNvPr>
          <p:cNvSpPr/>
          <p:nvPr/>
        </p:nvSpPr>
        <p:spPr>
          <a:xfrm>
            <a:off x="3003177" y="2601721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B76BC7-7701-0DBB-E2BA-128E6CE14C0B}"/>
              </a:ext>
            </a:extLst>
          </p:cNvPr>
          <p:cNvSpPr/>
          <p:nvPr/>
        </p:nvSpPr>
        <p:spPr>
          <a:xfrm>
            <a:off x="1490679" y="4007667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575CCB-90A7-56EF-5DAD-09CE0258DD33}"/>
              </a:ext>
            </a:extLst>
          </p:cNvPr>
          <p:cNvSpPr/>
          <p:nvPr/>
        </p:nvSpPr>
        <p:spPr>
          <a:xfrm>
            <a:off x="3003177" y="4007667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32BBA-09D5-BA91-8830-C116AE55A694}"/>
              </a:ext>
            </a:extLst>
          </p:cNvPr>
          <p:cNvSpPr txBox="1"/>
          <p:nvPr/>
        </p:nvSpPr>
        <p:spPr>
          <a:xfrm>
            <a:off x="1617554" y="32359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08263-15FD-3F9A-BFA7-DD9A93DB29FA}"/>
              </a:ext>
            </a:extLst>
          </p:cNvPr>
          <p:cNvSpPr txBox="1"/>
          <p:nvPr/>
        </p:nvSpPr>
        <p:spPr>
          <a:xfrm>
            <a:off x="3174453" y="32050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F6D8D-E1C6-5CEA-0660-92A8E91C4FAE}"/>
              </a:ext>
            </a:extLst>
          </p:cNvPr>
          <p:cNvSpPr txBox="1"/>
          <p:nvPr/>
        </p:nvSpPr>
        <p:spPr>
          <a:xfrm>
            <a:off x="1661955" y="464187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52529-9856-5D97-27BA-8F170165FE0F}"/>
              </a:ext>
            </a:extLst>
          </p:cNvPr>
          <p:cNvSpPr txBox="1"/>
          <p:nvPr/>
        </p:nvSpPr>
        <p:spPr>
          <a:xfrm>
            <a:off x="3190483" y="45980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2BEA27-3748-8CCE-3A44-887FBBA65094}"/>
              </a:ext>
            </a:extLst>
          </p:cNvPr>
          <p:cNvSpPr/>
          <p:nvPr/>
        </p:nvSpPr>
        <p:spPr>
          <a:xfrm>
            <a:off x="8338372" y="2473679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A,B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B35140-F167-08F1-0FC0-CA5203A5617E}"/>
              </a:ext>
            </a:extLst>
          </p:cNvPr>
          <p:cNvSpPr/>
          <p:nvPr/>
        </p:nvSpPr>
        <p:spPr>
          <a:xfrm>
            <a:off x="9912258" y="2473677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C,D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ABD0E6-9AA5-1F22-5571-544EDC7C17F0}"/>
              </a:ext>
            </a:extLst>
          </p:cNvPr>
          <p:cNvSpPr/>
          <p:nvPr/>
        </p:nvSpPr>
        <p:spPr>
          <a:xfrm>
            <a:off x="9320743" y="3864255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2E8A82-34B5-85A3-DB58-29578CE38CFA}"/>
              </a:ext>
            </a:extLst>
          </p:cNvPr>
          <p:cNvSpPr txBox="1"/>
          <p:nvPr/>
        </p:nvSpPr>
        <p:spPr>
          <a:xfrm>
            <a:off x="8644372" y="310788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73DBD-CAEA-88AD-48E0-A1DFBC596316}"/>
              </a:ext>
            </a:extLst>
          </p:cNvPr>
          <p:cNvSpPr txBox="1"/>
          <p:nvPr/>
        </p:nvSpPr>
        <p:spPr>
          <a:xfrm>
            <a:off x="10201271" y="30770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54884C-11F1-D3CD-B70E-84408F7E50A1}"/>
              </a:ext>
            </a:extLst>
          </p:cNvPr>
          <p:cNvSpPr txBox="1"/>
          <p:nvPr/>
        </p:nvSpPr>
        <p:spPr>
          <a:xfrm>
            <a:off x="9516064" y="45304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294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4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 animBg="1"/>
      <p:bldP spid="28" grpId="0" animBg="1"/>
      <p:bldP spid="29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C238-6770-79F2-9E47-B837576A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A7B6-AB9C-8EF1-77E5-3F071A43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focus on our second operation now.</a:t>
            </a:r>
          </a:p>
          <a:p>
            <a:r>
              <a:rPr lang="en-US" dirty="0"/>
              <a:t>How do we check if A and B are friends using DSU?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95235-D6CD-4F30-FA59-A4173CDD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A664-0527-1E5E-0911-1AD7C780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6B3E-7FFA-8037-3391-A5511645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34ECEB-7443-3005-B17C-F54B47463743}"/>
              </a:ext>
            </a:extLst>
          </p:cNvPr>
          <p:cNvSpPr/>
          <p:nvPr/>
        </p:nvSpPr>
        <p:spPr>
          <a:xfrm>
            <a:off x="4970648" y="2368392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A,B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20312-D27F-2F83-A2B4-3D256CC4ADC8}"/>
              </a:ext>
            </a:extLst>
          </p:cNvPr>
          <p:cNvSpPr/>
          <p:nvPr/>
        </p:nvSpPr>
        <p:spPr>
          <a:xfrm>
            <a:off x="6544534" y="2368390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C,D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917CA6-FCE9-E924-C325-F18CD721A171}"/>
              </a:ext>
            </a:extLst>
          </p:cNvPr>
          <p:cNvSpPr/>
          <p:nvPr/>
        </p:nvSpPr>
        <p:spPr>
          <a:xfrm>
            <a:off x="5953019" y="3758968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28599-F4D3-DAAA-2E0E-1EC224C1FB96}"/>
              </a:ext>
            </a:extLst>
          </p:cNvPr>
          <p:cNvSpPr txBox="1"/>
          <p:nvPr/>
        </p:nvSpPr>
        <p:spPr>
          <a:xfrm>
            <a:off x="5276648" y="300259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A0B3E-727E-6A8B-D793-D90FF1F5766C}"/>
              </a:ext>
            </a:extLst>
          </p:cNvPr>
          <p:cNvSpPr txBox="1"/>
          <p:nvPr/>
        </p:nvSpPr>
        <p:spPr>
          <a:xfrm>
            <a:off x="6833547" y="297172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5AD3E-F856-886C-56EB-987A5910002B}"/>
              </a:ext>
            </a:extLst>
          </p:cNvPr>
          <p:cNvSpPr txBox="1"/>
          <p:nvPr/>
        </p:nvSpPr>
        <p:spPr>
          <a:xfrm>
            <a:off x="6148340" y="44251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847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912-8DEF-299F-3BC6-8F770FA96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D9C3-2537-B519-9813-3AB46E33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7C00-6B8E-7DEF-FFEB-15F7494D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function to find the representative of a set.</a:t>
            </a:r>
          </a:p>
          <a:p>
            <a:r>
              <a:rPr lang="en-US" dirty="0" err="1"/>
              <a:t>find_set</a:t>
            </a:r>
            <a:r>
              <a:rPr lang="en-US" dirty="0"/>
              <a:t>(v). </a:t>
            </a:r>
          </a:p>
          <a:p>
            <a:r>
              <a:rPr lang="en-US" dirty="0"/>
              <a:t>We can find the set in which A and B elements are.</a:t>
            </a:r>
          </a:p>
          <a:p>
            <a:r>
              <a:rPr lang="en-US" dirty="0"/>
              <a:t>If they belong to the same set then they are friend.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0E36-9325-0057-348A-F9AEEBF7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3777-D028-DF0C-FDBD-1232B185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27EB-F396-2203-753D-C3A45C86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3C16D8-55FC-98E6-8CF7-AA9F83EFE95E}"/>
              </a:ext>
            </a:extLst>
          </p:cNvPr>
          <p:cNvSpPr/>
          <p:nvPr/>
        </p:nvSpPr>
        <p:spPr>
          <a:xfrm>
            <a:off x="8519656" y="1701695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A,B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9E39CC-7FA4-1EA7-3A70-D8FFF10141BC}"/>
              </a:ext>
            </a:extLst>
          </p:cNvPr>
          <p:cNvSpPr/>
          <p:nvPr/>
        </p:nvSpPr>
        <p:spPr>
          <a:xfrm>
            <a:off x="10093542" y="1701693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C,D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1BD5DE-03B6-0E3B-0433-4E717CF02F16}"/>
              </a:ext>
            </a:extLst>
          </p:cNvPr>
          <p:cNvSpPr/>
          <p:nvPr/>
        </p:nvSpPr>
        <p:spPr>
          <a:xfrm>
            <a:off x="9502027" y="3092271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0275E-C92E-FC88-FCC1-0677B55071DD}"/>
              </a:ext>
            </a:extLst>
          </p:cNvPr>
          <p:cNvSpPr txBox="1"/>
          <p:nvPr/>
        </p:nvSpPr>
        <p:spPr>
          <a:xfrm>
            <a:off x="8825656" y="2335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530E1-37C8-B230-2EC5-23AD0B2AFC8F}"/>
              </a:ext>
            </a:extLst>
          </p:cNvPr>
          <p:cNvSpPr txBox="1"/>
          <p:nvPr/>
        </p:nvSpPr>
        <p:spPr>
          <a:xfrm>
            <a:off x="10382555" y="23050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83B2B-BF48-C8F7-C89E-D89A5D6B8F35}"/>
              </a:ext>
            </a:extLst>
          </p:cNvPr>
          <p:cNvSpPr txBox="1"/>
          <p:nvPr/>
        </p:nvSpPr>
        <p:spPr>
          <a:xfrm>
            <a:off x="9697348" y="37584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167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7EB2-E549-9FAE-709B-1C5F7A6D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D152-3DFB-0C5F-5389-3353CBDA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store the sets in the form of tree.</a:t>
            </a:r>
          </a:p>
          <a:p>
            <a:r>
              <a:rPr lang="en-US" dirty="0"/>
              <a:t>If some nodes belong to same set, then they must be connected in our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1E0E-38F0-65D5-A291-AA9C022D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A501-ED3E-199B-8A2F-908E55B2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6746-9E18-CCBA-945C-42BF6CF3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015A90-EFD9-2ABA-B4A8-D9F47725FE7B}"/>
              </a:ext>
            </a:extLst>
          </p:cNvPr>
          <p:cNvSpPr/>
          <p:nvPr/>
        </p:nvSpPr>
        <p:spPr>
          <a:xfrm>
            <a:off x="1978001" y="2587797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A,B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1490D3-E111-9E85-F879-B1A6C4F17755}"/>
              </a:ext>
            </a:extLst>
          </p:cNvPr>
          <p:cNvSpPr/>
          <p:nvPr/>
        </p:nvSpPr>
        <p:spPr>
          <a:xfrm>
            <a:off x="3551887" y="2587795"/>
            <a:ext cx="968188" cy="646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C,D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DC41ED-9E7E-6DE8-8EFA-BACCC3686281}"/>
              </a:ext>
            </a:extLst>
          </p:cNvPr>
          <p:cNvSpPr/>
          <p:nvPr/>
        </p:nvSpPr>
        <p:spPr>
          <a:xfrm>
            <a:off x="2960372" y="3978373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FBA38-5E5B-6DBD-79BC-BDA72864A29D}"/>
              </a:ext>
            </a:extLst>
          </p:cNvPr>
          <p:cNvSpPr txBox="1"/>
          <p:nvPr/>
        </p:nvSpPr>
        <p:spPr>
          <a:xfrm>
            <a:off x="2284001" y="32220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53E81-A6E3-135D-724C-DD4AB50CC611}"/>
              </a:ext>
            </a:extLst>
          </p:cNvPr>
          <p:cNvSpPr txBox="1"/>
          <p:nvPr/>
        </p:nvSpPr>
        <p:spPr>
          <a:xfrm>
            <a:off x="3840900" y="31911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6E5AE-A4D1-F8C7-70D6-6FF5D0F3C6E1}"/>
              </a:ext>
            </a:extLst>
          </p:cNvPr>
          <p:cNvSpPr txBox="1"/>
          <p:nvPr/>
        </p:nvSpPr>
        <p:spPr>
          <a:xfrm>
            <a:off x="3155693" y="46445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9663C-1C75-55E5-39C8-5ED69E4A5199}"/>
              </a:ext>
            </a:extLst>
          </p:cNvPr>
          <p:cNvSpPr/>
          <p:nvPr/>
        </p:nvSpPr>
        <p:spPr>
          <a:xfrm>
            <a:off x="6838473" y="2515279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2F268C-BC15-E9EF-7AE3-BAA1D9DFFE39}"/>
              </a:ext>
            </a:extLst>
          </p:cNvPr>
          <p:cNvSpPr/>
          <p:nvPr/>
        </p:nvSpPr>
        <p:spPr>
          <a:xfrm>
            <a:off x="8412359" y="2519080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D484BA-892E-D58A-2ECA-A2F787766FD1}"/>
              </a:ext>
            </a:extLst>
          </p:cNvPr>
          <p:cNvSpPr/>
          <p:nvPr/>
        </p:nvSpPr>
        <p:spPr>
          <a:xfrm>
            <a:off x="6838473" y="3614154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53F79C-271C-F167-231D-431D90A45AF2}"/>
              </a:ext>
            </a:extLst>
          </p:cNvPr>
          <p:cNvSpPr/>
          <p:nvPr/>
        </p:nvSpPr>
        <p:spPr>
          <a:xfrm>
            <a:off x="8412359" y="3614154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07FB89-25DF-1067-57D8-3C43EBF26C44}"/>
              </a:ext>
            </a:extLst>
          </p:cNvPr>
          <p:cNvSpPr/>
          <p:nvPr/>
        </p:nvSpPr>
        <p:spPr>
          <a:xfrm>
            <a:off x="7713619" y="4625354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034EBC-320C-C101-9FC7-9155969AE825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7537213" y="2838770"/>
            <a:ext cx="875146" cy="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FE3515-BA36-6E53-E9C4-FB9EE4139C7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7537213" y="3937645"/>
            <a:ext cx="875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959C0E0-B02D-4AE6-B358-6D89ED5C2817}"/>
              </a:ext>
            </a:extLst>
          </p:cNvPr>
          <p:cNvSpPr/>
          <p:nvPr/>
        </p:nvSpPr>
        <p:spPr>
          <a:xfrm>
            <a:off x="4703002" y="3685067"/>
            <a:ext cx="1619658" cy="3996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8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63DD-87D7-3A20-1E18-1D6F7245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5A26-55B6-6B02-59CB-A820C0E8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learned about adjacency lists and matrices.</a:t>
            </a:r>
          </a:p>
          <a:p>
            <a:r>
              <a:rPr lang="en-US" dirty="0"/>
              <a:t>We won’t use them.</a:t>
            </a:r>
          </a:p>
          <a:p>
            <a:r>
              <a:rPr lang="en-US" dirty="0"/>
              <a:t>We will use an array called a parent array.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FE90-CFA7-D86E-CF54-76C3A954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358F-A1A5-CCCE-43E7-95A20898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A4C7-CA49-207E-0C3F-C8C67C83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E8C4C8-4859-C460-BF13-0F634FFA8F16}"/>
              </a:ext>
            </a:extLst>
          </p:cNvPr>
          <p:cNvSpPr/>
          <p:nvPr/>
        </p:nvSpPr>
        <p:spPr>
          <a:xfrm>
            <a:off x="2638697" y="2452551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92FA22-6CB4-9F4F-F698-C37ED79804FC}"/>
              </a:ext>
            </a:extLst>
          </p:cNvPr>
          <p:cNvSpPr/>
          <p:nvPr/>
        </p:nvSpPr>
        <p:spPr>
          <a:xfrm>
            <a:off x="1780903" y="3493225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51DD2-42AE-6FB6-0013-1620774780A4}"/>
              </a:ext>
            </a:extLst>
          </p:cNvPr>
          <p:cNvSpPr/>
          <p:nvPr/>
        </p:nvSpPr>
        <p:spPr>
          <a:xfrm>
            <a:off x="3370217" y="3493225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AA8F8D-23F9-B415-EC93-5DCD3EDDEC2F}"/>
              </a:ext>
            </a:extLst>
          </p:cNvPr>
          <p:cNvSpPr/>
          <p:nvPr/>
        </p:nvSpPr>
        <p:spPr>
          <a:xfrm>
            <a:off x="2603658" y="4528663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18227B-7893-F8CA-A437-B81EACFA89A4}"/>
              </a:ext>
            </a:extLst>
          </p:cNvPr>
          <p:cNvSpPr/>
          <p:nvPr/>
        </p:nvSpPr>
        <p:spPr>
          <a:xfrm>
            <a:off x="4271555" y="4528663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55BF59-07A9-A828-52A8-EC85CACB5D6C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004457" y="3103517"/>
            <a:ext cx="73152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A6755-F883-03CE-817E-17E44A2BB03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2969418" y="4144191"/>
            <a:ext cx="766559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64ED5E-C810-06F1-DED4-D76CA6074DD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735977" y="4144191"/>
            <a:ext cx="901338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036E75-57A3-8037-5C39-4A8F6CE799C4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146663" y="3103517"/>
            <a:ext cx="857794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36F9962-5B8D-DE1F-B658-F1AE2B1EF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55935"/>
              </p:ext>
            </p:extLst>
          </p:nvPr>
        </p:nvGraphicFramePr>
        <p:xfrm>
          <a:off x="7236823" y="2927531"/>
          <a:ext cx="33687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754">
                  <a:extLst>
                    <a:ext uri="{9D8B030D-6E8A-4147-A177-3AD203B41FA5}">
                      <a16:colId xmlns:a16="http://schemas.microsoft.com/office/drawing/2014/main" val="3633969116"/>
                    </a:ext>
                  </a:extLst>
                </a:gridCol>
                <a:gridCol w="673754">
                  <a:extLst>
                    <a:ext uri="{9D8B030D-6E8A-4147-A177-3AD203B41FA5}">
                      <a16:colId xmlns:a16="http://schemas.microsoft.com/office/drawing/2014/main" val="469978128"/>
                    </a:ext>
                  </a:extLst>
                </a:gridCol>
                <a:gridCol w="673754">
                  <a:extLst>
                    <a:ext uri="{9D8B030D-6E8A-4147-A177-3AD203B41FA5}">
                      <a16:colId xmlns:a16="http://schemas.microsoft.com/office/drawing/2014/main" val="2329786542"/>
                    </a:ext>
                  </a:extLst>
                </a:gridCol>
                <a:gridCol w="673754">
                  <a:extLst>
                    <a:ext uri="{9D8B030D-6E8A-4147-A177-3AD203B41FA5}">
                      <a16:colId xmlns:a16="http://schemas.microsoft.com/office/drawing/2014/main" val="1951139225"/>
                    </a:ext>
                  </a:extLst>
                </a:gridCol>
                <a:gridCol w="673754">
                  <a:extLst>
                    <a:ext uri="{9D8B030D-6E8A-4147-A177-3AD203B41FA5}">
                      <a16:colId xmlns:a16="http://schemas.microsoft.com/office/drawing/2014/main" val="276724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32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5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1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73BC-F4DF-6439-FA3D-6FE82EB4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F3FB-9AEE-F52E-D8E4-D56EE6CB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implement the three main functionalities.</a:t>
            </a:r>
          </a:p>
          <a:p>
            <a:r>
              <a:rPr lang="en-US" dirty="0"/>
              <a:t>Let’s start with </a:t>
            </a:r>
            <a:r>
              <a:rPr lang="en-US" dirty="0" err="1"/>
              <a:t>make_set</a:t>
            </a:r>
            <a:r>
              <a:rPr lang="en-US" dirty="0"/>
              <a:t>.</a:t>
            </a:r>
          </a:p>
          <a:p>
            <a:r>
              <a:rPr lang="en-US" dirty="0"/>
              <a:t>Initially each element belongs to a set where it is its representative.</a:t>
            </a:r>
          </a:p>
          <a:p>
            <a:r>
              <a:rPr lang="en-US" dirty="0"/>
              <a:t>We will use the parent array to store the representative.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D951-0E6C-5B44-2A0F-741ECE80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02B6-F5CD-03D4-4E7D-8C1AE630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17A6-4C31-B4E3-2E09-9F8EF370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21D92-928C-261D-632D-7AA4D16D3907}"/>
              </a:ext>
            </a:extLst>
          </p:cNvPr>
          <p:cNvSpPr txBox="1"/>
          <p:nvPr/>
        </p:nvSpPr>
        <p:spPr>
          <a:xfrm>
            <a:off x="4655128" y="3059668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</a:rPr>
              <a:t>make_set</a:t>
            </a:r>
            <a:r>
              <a:rPr lang="en-US" sz="2400" dirty="0">
                <a:latin typeface="Consolas" panose="020B0609020204030204" pitchFamily="49" charset="0"/>
              </a:rPr>
              <a:t>(v):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parent[v] = v</a:t>
            </a:r>
          </a:p>
        </p:txBody>
      </p:sp>
    </p:spTree>
    <p:extLst>
      <p:ext uri="{BB962C8B-B14F-4D97-AF65-F5344CB8AC3E}">
        <p14:creationId xmlns:p14="http://schemas.microsoft.com/office/powerpoint/2010/main" val="40396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4729-5A98-2B86-AAC7-B7FAC4F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1E87-84D1-D326-7E9E-7A39165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implement our second function </a:t>
            </a:r>
            <a:r>
              <a:rPr lang="en-US" dirty="0" err="1"/>
              <a:t>find_set</a:t>
            </a:r>
            <a:r>
              <a:rPr lang="en-US" dirty="0"/>
              <a:t>.</a:t>
            </a:r>
          </a:p>
          <a:p>
            <a:r>
              <a:rPr lang="en-US" dirty="0"/>
              <a:t>The function returns the representative of a set.</a:t>
            </a:r>
          </a:p>
          <a:p>
            <a:r>
              <a:rPr lang="en-US" dirty="0"/>
              <a:t>From the tree, who should be the representative?</a:t>
            </a:r>
          </a:p>
          <a:p>
            <a:r>
              <a:rPr lang="en-US" dirty="0"/>
              <a:t>As each set is represented by a tree, we will make the</a:t>
            </a:r>
            <a:br>
              <a:rPr lang="en-US" dirty="0"/>
            </a:br>
            <a:r>
              <a:rPr lang="en-US" dirty="0"/>
              <a:t>root our representative.</a:t>
            </a:r>
          </a:p>
          <a:p>
            <a:r>
              <a:rPr lang="en-US" dirty="0"/>
              <a:t>So how do we find the root of a tree?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0F63B-D67E-CD3F-16AC-733842B4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D0A6-BEB3-E9C1-B76C-725D62C9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00D4-BBD3-7EF0-27BF-E254586A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C220BA-EDB5-5DD0-CD48-2D021AAF673C}"/>
              </a:ext>
            </a:extLst>
          </p:cNvPr>
          <p:cNvSpPr/>
          <p:nvPr/>
        </p:nvSpPr>
        <p:spPr>
          <a:xfrm>
            <a:off x="9186556" y="2269742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F8BCFA-9AA6-AED3-7625-AFF41573256D}"/>
              </a:ext>
            </a:extLst>
          </p:cNvPr>
          <p:cNvSpPr/>
          <p:nvPr/>
        </p:nvSpPr>
        <p:spPr>
          <a:xfrm>
            <a:off x="8328762" y="3310416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ED1739-2E0E-079B-A7B1-38CE148F884B}"/>
              </a:ext>
            </a:extLst>
          </p:cNvPr>
          <p:cNvSpPr/>
          <p:nvPr/>
        </p:nvSpPr>
        <p:spPr>
          <a:xfrm>
            <a:off x="9918076" y="3310416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D906FF-310A-8B9C-BD3C-FB9F95D3F5F9}"/>
              </a:ext>
            </a:extLst>
          </p:cNvPr>
          <p:cNvSpPr/>
          <p:nvPr/>
        </p:nvSpPr>
        <p:spPr>
          <a:xfrm>
            <a:off x="9151517" y="4345854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A7AFA-4E15-5A19-00E2-3F8310D42CF1}"/>
              </a:ext>
            </a:extLst>
          </p:cNvPr>
          <p:cNvSpPr/>
          <p:nvPr/>
        </p:nvSpPr>
        <p:spPr>
          <a:xfrm>
            <a:off x="10819414" y="4345854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5C0F9-8431-3C49-0FD5-0E9306B564E5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9552316" y="2920708"/>
            <a:ext cx="73152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5F429F-4248-E29F-0578-8011E22C1BA4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9517277" y="3961382"/>
            <a:ext cx="766559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D80B87-BCFC-7DBF-BA9C-CE2BE50418F3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0283836" y="3961382"/>
            <a:ext cx="901338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4CE084-EC35-EAE7-B117-25F90EBF276C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8694522" y="2920708"/>
            <a:ext cx="857794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4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9272-B1F1-C7DB-587A-974A8DC2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C61E-38EE-F077-AD00-33B009D2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back to our social media problem.</a:t>
            </a:r>
          </a:p>
          <a:p>
            <a:r>
              <a:rPr lang="en-US" dirty="0"/>
              <a:t>We will consider one new rule today.</a:t>
            </a:r>
          </a:p>
          <a:p>
            <a:pPr lvl="1"/>
            <a:r>
              <a:rPr lang="en-US" dirty="0"/>
              <a:t>If A and B are friends, and B and C are friends</a:t>
            </a:r>
          </a:p>
          <a:p>
            <a:pPr lvl="1"/>
            <a:r>
              <a:rPr lang="en-US" dirty="0"/>
              <a:t>Then A and C are also friends.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72B9-C0C9-0490-26A8-197DAA88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08D8-F929-1C85-5784-A73DBB61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E70-FAC7-33CD-53AE-C927791F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3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B3E5B-3270-0CDA-E244-BEF9D269F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51D8-C656-610E-F146-85A1107A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60E4-22C5-9C7D-9038-B338B792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find the set of 4.</a:t>
            </a:r>
          </a:p>
          <a:p>
            <a:r>
              <a:rPr lang="en-US" dirty="0"/>
              <a:t>To find the root we need to go upward from 4.</a:t>
            </a:r>
          </a:p>
          <a:p>
            <a:r>
              <a:rPr lang="en-US" dirty="0"/>
              <a:t>From 4 we will go to parent of 4, which is 3.</a:t>
            </a:r>
          </a:p>
          <a:p>
            <a:r>
              <a:rPr lang="en-US" dirty="0"/>
              <a:t>From 3 we go to parent of 3, which is 1.</a:t>
            </a:r>
          </a:p>
          <a:p>
            <a:r>
              <a:rPr lang="en-US" dirty="0"/>
              <a:t>Who is the parent of 1?</a:t>
            </a:r>
          </a:p>
          <a:p>
            <a:r>
              <a:rPr lang="en-US" dirty="0"/>
              <a:t>Depending on your implementation it can be</a:t>
            </a:r>
            <a:br>
              <a:rPr lang="en-US" dirty="0"/>
            </a:br>
            <a:r>
              <a:rPr lang="en-US" dirty="0"/>
              <a:t>1 or -1.</a:t>
            </a:r>
          </a:p>
          <a:p>
            <a:r>
              <a:rPr lang="en-US" dirty="0"/>
              <a:t>Either way it indicates that it does not have any parent.</a:t>
            </a:r>
          </a:p>
          <a:p>
            <a:r>
              <a:rPr lang="en-US" dirty="0"/>
              <a:t>Hence, we found our root.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4111-C5DA-41E1-1540-EF76188A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64F53-BED6-843A-B376-54F98422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5B27-573B-1488-104B-A4AEDBD6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85196A-E797-854B-C53B-F09BD30EBEF6}"/>
              </a:ext>
            </a:extLst>
          </p:cNvPr>
          <p:cNvSpPr/>
          <p:nvPr/>
        </p:nvSpPr>
        <p:spPr>
          <a:xfrm>
            <a:off x="9186556" y="2269742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978C76-DFD6-E8E0-41A2-BD6C933EA4DE}"/>
              </a:ext>
            </a:extLst>
          </p:cNvPr>
          <p:cNvSpPr/>
          <p:nvPr/>
        </p:nvSpPr>
        <p:spPr>
          <a:xfrm>
            <a:off x="8328762" y="3310416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0A97C-C936-6721-17ED-81214B87383F}"/>
              </a:ext>
            </a:extLst>
          </p:cNvPr>
          <p:cNvSpPr/>
          <p:nvPr/>
        </p:nvSpPr>
        <p:spPr>
          <a:xfrm>
            <a:off x="9918076" y="3310416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3988-6BFA-A1C5-DDDD-92DD965070A8}"/>
              </a:ext>
            </a:extLst>
          </p:cNvPr>
          <p:cNvSpPr/>
          <p:nvPr/>
        </p:nvSpPr>
        <p:spPr>
          <a:xfrm>
            <a:off x="9151517" y="4345854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CA4EA6-A17D-D5BF-B515-48172BADCB24}"/>
              </a:ext>
            </a:extLst>
          </p:cNvPr>
          <p:cNvSpPr/>
          <p:nvPr/>
        </p:nvSpPr>
        <p:spPr>
          <a:xfrm>
            <a:off x="10819414" y="4345854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5B9FEF-FF68-E203-A167-361A04CD9C32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9552316" y="2920708"/>
            <a:ext cx="73152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5AFCA-ED72-46AD-6D85-89F6735B9EC7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9517277" y="3961382"/>
            <a:ext cx="766559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84FF11-1AFD-565B-086E-AC463086CF4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0283836" y="3961382"/>
            <a:ext cx="901338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722AC-8F86-B576-8A5B-F043F81412D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8694522" y="2920708"/>
            <a:ext cx="857794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0604-3B64-E3B8-BD96-4B70A6E9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9370-5314-7333-679E-D0F5FC56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find_set</a:t>
            </a:r>
            <a:r>
              <a:rPr lang="en-US" dirty="0">
                <a:latin typeface="Consolas" panose="020B0609020204030204" pitchFamily="49" charset="0"/>
              </a:rPr>
              <a:t>(v):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parent[v] is v then return v.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else return </a:t>
            </a:r>
            <a:r>
              <a:rPr lang="en-US" dirty="0" err="1">
                <a:latin typeface="Consolas" panose="020B0609020204030204" pitchFamily="49" charset="0"/>
              </a:rPr>
              <a:t>find_set</a:t>
            </a:r>
            <a:r>
              <a:rPr lang="en-US" dirty="0">
                <a:latin typeface="Consolas" panose="020B0609020204030204" pitchFamily="49" charset="0"/>
              </a:rPr>
              <a:t>(parent[v]).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BA9A-EDA0-248D-F608-B6F70DB5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21C6-A0DF-CD6F-8041-49E24547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1315-DE4D-B1AF-F4EE-4E2276EB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6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5D76-C209-E103-B292-618F12E4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21F8-8DBB-73A3-3D19-DEA5EF83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last function is the </a:t>
            </a:r>
            <a:r>
              <a:rPr lang="en-US" dirty="0" err="1"/>
              <a:t>union_set</a:t>
            </a:r>
            <a:r>
              <a:rPr lang="en-US" dirty="0"/>
              <a:t>.</a:t>
            </a:r>
          </a:p>
          <a:p>
            <a:r>
              <a:rPr lang="en-US" dirty="0"/>
              <a:t>The function will connect two different sets.</a:t>
            </a:r>
          </a:p>
          <a:p>
            <a:r>
              <a:rPr lang="en-US" dirty="0"/>
              <a:t>As both sets are represented by tree, we can simply add an edge to connect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53E4-60CF-DF6C-9F08-FA359991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A060-F3FA-59D1-A2BB-4A0C2537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81A1-A972-BCFA-1E6F-D422CDDC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247E49-12C1-F6BF-7A3A-0119B6AB0EB7}"/>
              </a:ext>
            </a:extLst>
          </p:cNvPr>
          <p:cNvSpPr/>
          <p:nvPr/>
        </p:nvSpPr>
        <p:spPr>
          <a:xfrm>
            <a:off x="1458455" y="3103517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FA080F-783B-881A-392C-781139733585}"/>
              </a:ext>
            </a:extLst>
          </p:cNvPr>
          <p:cNvSpPr/>
          <p:nvPr/>
        </p:nvSpPr>
        <p:spPr>
          <a:xfrm>
            <a:off x="600661" y="4144191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293C87-C708-770C-8DAE-C575D4BDE4FA}"/>
              </a:ext>
            </a:extLst>
          </p:cNvPr>
          <p:cNvSpPr/>
          <p:nvPr/>
        </p:nvSpPr>
        <p:spPr>
          <a:xfrm>
            <a:off x="2189975" y="4144191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9E1CB-2A83-AD5B-4825-9B7966E25AD8}"/>
              </a:ext>
            </a:extLst>
          </p:cNvPr>
          <p:cNvSpPr/>
          <p:nvPr/>
        </p:nvSpPr>
        <p:spPr>
          <a:xfrm>
            <a:off x="1423416" y="5179629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9CCDA3-590C-526D-86A8-6FDCF1A5067B}"/>
              </a:ext>
            </a:extLst>
          </p:cNvPr>
          <p:cNvSpPr/>
          <p:nvPr/>
        </p:nvSpPr>
        <p:spPr>
          <a:xfrm>
            <a:off x="3091313" y="5179629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1411C1-BBCA-81F0-C48B-53CCA65DF915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824215" y="3754483"/>
            <a:ext cx="73152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B44170-0881-5FFA-A64A-B68AF20D574E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789176" y="4795157"/>
            <a:ext cx="766559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24B24A-7A7D-FAC5-3D9D-9F31AD62F253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2555735" y="4795157"/>
            <a:ext cx="901338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A3EC7-0C81-C41D-2754-6198A93134D5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966421" y="3754483"/>
            <a:ext cx="857794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0CFE649-7973-D708-CB92-15BB11BEC492}"/>
              </a:ext>
            </a:extLst>
          </p:cNvPr>
          <p:cNvSpPr/>
          <p:nvPr/>
        </p:nvSpPr>
        <p:spPr>
          <a:xfrm>
            <a:off x="5399314" y="3132758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D98045-8DCC-C5D2-3C56-A6C210A69A23}"/>
              </a:ext>
            </a:extLst>
          </p:cNvPr>
          <p:cNvSpPr/>
          <p:nvPr/>
        </p:nvSpPr>
        <p:spPr>
          <a:xfrm>
            <a:off x="4541520" y="4173432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E87B26-519A-836E-6720-B42909026384}"/>
              </a:ext>
            </a:extLst>
          </p:cNvPr>
          <p:cNvSpPr/>
          <p:nvPr/>
        </p:nvSpPr>
        <p:spPr>
          <a:xfrm>
            <a:off x="6130834" y="4173432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60D86E-5B1B-6C25-8B43-1F64D8F6F691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5765074" y="3783724"/>
            <a:ext cx="73152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422B8-B742-EBFB-63BD-8057ABCA0A0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4907280" y="3783724"/>
            <a:ext cx="857794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lus Sign 24">
            <a:extLst>
              <a:ext uri="{FF2B5EF4-FFF2-40B4-BE49-F238E27FC236}">
                <a16:creationId xmlns:a16="http://schemas.microsoft.com/office/drawing/2014/main" id="{2C5524FE-9A62-E9FD-4C45-76AAFC3E5D6E}"/>
              </a:ext>
            </a:extLst>
          </p:cNvPr>
          <p:cNvSpPr/>
          <p:nvPr/>
        </p:nvSpPr>
        <p:spPr>
          <a:xfrm>
            <a:off x="3437709" y="3596237"/>
            <a:ext cx="857794" cy="76468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50D2A04-E328-E4CC-F60D-4A94FB6AF4DF}"/>
              </a:ext>
            </a:extLst>
          </p:cNvPr>
          <p:cNvSpPr/>
          <p:nvPr/>
        </p:nvSpPr>
        <p:spPr>
          <a:xfrm>
            <a:off x="6862354" y="3683479"/>
            <a:ext cx="892793" cy="28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CDD44D-5CF4-3ECB-C9DA-D18CB2ECF847}"/>
              </a:ext>
            </a:extLst>
          </p:cNvPr>
          <p:cNvSpPr/>
          <p:nvPr/>
        </p:nvSpPr>
        <p:spPr>
          <a:xfrm>
            <a:off x="9684998" y="2341517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632D90-A9E2-617D-D317-063D4F149331}"/>
              </a:ext>
            </a:extLst>
          </p:cNvPr>
          <p:cNvSpPr/>
          <p:nvPr/>
        </p:nvSpPr>
        <p:spPr>
          <a:xfrm>
            <a:off x="8827204" y="3382191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8D415C-AAE0-142D-3CA2-B69AB96B821E}"/>
              </a:ext>
            </a:extLst>
          </p:cNvPr>
          <p:cNvSpPr/>
          <p:nvPr/>
        </p:nvSpPr>
        <p:spPr>
          <a:xfrm>
            <a:off x="10416518" y="3382191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E3A9F9-2C3C-B688-C9FC-BD655B02B2A7}"/>
              </a:ext>
            </a:extLst>
          </p:cNvPr>
          <p:cNvSpPr/>
          <p:nvPr/>
        </p:nvSpPr>
        <p:spPr>
          <a:xfrm>
            <a:off x="9649959" y="4417629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ACE9EA-7E1D-D429-917B-B4785A615BCF}"/>
              </a:ext>
            </a:extLst>
          </p:cNvPr>
          <p:cNvSpPr/>
          <p:nvPr/>
        </p:nvSpPr>
        <p:spPr>
          <a:xfrm>
            <a:off x="11317856" y="4417629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C27266-FDB2-ED71-9115-2AC3D6E74673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>
            <a:off x="10050758" y="2992483"/>
            <a:ext cx="73152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F9EA14-C576-5F98-0199-BED92096382A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 flipH="1">
            <a:off x="10015719" y="4033157"/>
            <a:ext cx="766559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359DEB-60AF-E311-2452-F5C2BC6BA4A6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>
            <a:off x="10782278" y="4033157"/>
            <a:ext cx="901338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CB8937-89AB-956E-9447-0F35A68166F7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 flipH="1">
            <a:off x="9192964" y="2992483"/>
            <a:ext cx="857794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0CFE649-7973-D708-CB92-15BB11BEC492}"/>
              </a:ext>
            </a:extLst>
          </p:cNvPr>
          <p:cNvSpPr/>
          <p:nvPr/>
        </p:nvSpPr>
        <p:spPr>
          <a:xfrm>
            <a:off x="7936150" y="4295042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D98045-8DCC-C5D2-3C56-A6C210A69A23}"/>
              </a:ext>
            </a:extLst>
          </p:cNvPr>
          <p:cNvSpPr/>
          <p:nvPr/>
        </p:nvSpPr>
        <p:spPr>
          <a:xfrm>
            <a:off x="7078356" y="5335716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87B26-519A-836E-6720-B42909026384}"/>
              </a:ext>
            </a:extLst>
          </p:cNvPr>
          <p:cNvSpPr/>
          <p:nvPr/>
        </p:nvSpPr>
        <p:spPr>
          <a:xfrm>
            <a:off x="8667670" y="5335716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60D86E-5B1B-6C25-8B43-1F64D8F6F691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>
            <a:off x="8301910" y="4946008"/>
            <a:ext cx="73152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422B8-B742-EBFB-63BD-8057ABCA0A02}"/>
              </a:ext>
            </a:extLst>
          </p:cNvPr>
          <p:cNvCxnSpPr>
            <a:stCxn id="36" idx="4"/>
            <a:endCxn id="37" idx="0"/>
          </p:cNvCxnSpPr>
          <p:nvPr/>
        </p:nvCxnSpPr>
        <p:spPr>
          <a:xfrm flipH="1">
            <a:off x="7444116" y="4946008"/>
            <a:ext cx="857794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879A3E-7ACC-41A0-344C-F1FF184EBBEC}"/>
              </a:ext>
            </a:extLst>
          </p:cNvPr>
          <p:cNvCxnSpPr>
            <a:stCxn id="28" idx="4"/>
            <a:endCxn id="36" idx="0"/>
          </p:cNvCxnSpPr>
          <p:nvPr/>
        </p:nvCxnSpPr>
        <p:spPr>
          <a:xfrm flipH="1">
            <a:off x="8301910" y="4033157"/>
            <a:ext cx="891054" cy="26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9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8F59-E820-0B19-E1D6-059C82A4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E883-6AE3-BBE1-1CD9-2B66B9AA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connecting edge randomly, we will connect the two root.</a:t>
            </a:r>
          </a:p>
          <a:p>
            <a:r>
              <a:rPr lang="en-US" dirty="0"/>
              <a:t>So we will find the two roots.</a:t>
            </a:r>
          </a:p>
          <a:p>
            <a:r>
              <a:rPr lang="en-US" dirty="0"/>
              <a:t>And if they are different we will connect them.</a:t>
            </a:r>
          </a:p>
          <a:p>
            <a:pPr lvl="1"/>
            <a:r>
              <a:rPr lang="en-US" dirty="0"/>
              <a:t>By changing their parents.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C468A-AA44-3AAD-B538-EF33C6F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A234-CCAC-0984-7AEF-10CD6909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C929-4182-0736-3001-6A4CD7A0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993-D301-B031-110F-4A74A6DF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097E-CA7D-0C3B-2E5B-D0C23091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union_sets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root_a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find_set</a:t>
            </a:r>
            <a:r>
              <a:rPr lang="en-US" dirty="0">
                <a:latin typeface="Consolas" panose="020B0609020204030204" pitchFamily="49" charset="0"/>
              </a:rPr>
              <a:t>(a).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root_b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find_set</a:t>
            </a:r>
            <a:r>
              <a:rPr lang="en-US" dirty="0">
                <a:latin typeface="Consolas" panose="020B0609020204030204" pitchFamily="49" charset="0"/>
              </a:rPr>
              <a:t>(b).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parent[</a:t>
            </a:r>
            <a:r>
              <a:rPr lang="en-US" dirty="0" err="1">
                <a:latin typeface="Consolas" panose="020B0609020204030204" pitchFamily="49" charset="0"/>
              </a:rPr>
              <a:t>root_b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</a:rPr>
              <a:t>root_a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7826-485E-9F0E-2A4A-D544358A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A59A-3B64-A4FB-FCAA-98BA553E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CE49-D3CF-7701-4A91-66DC6295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4674-F0D8-3698-23DA-FE5EF5F9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in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45BF-6B25-F7F3-0CB6-FE15AC0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create example that constructs a long chain.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Connect 4 and 5.</a:t>
            </a:r>
          </a:p>
          <a:p>
            <a:pPr lvl="1"/>
            <a:r>
              <a:rPr lang="en-US" dirty="0"/>
              <a:t>Connect 3 and 4.</a:t>
            </a:r>
          </a:p>
          <a:p>
            <a:pPr lvl="1"/>
            <a:r>
              <a:rPr lang="en-US" dirty="0"/>
              <a:t>Connect 2 and 3.</a:t>
            </a:r>
          </a:p>
          <a:p>
            <a:pPr lvl="1"/>
            <a:r>
              <a:rPr lang="en-US" dirty="0"/>
              <a:t>Connect 1 and 2.</a:t>
            </a:r>
          </a:p>
          <a:p>
            <a:r>
              <a:rPr lang="en-US" dirty="0"/>
              <a:t>Now what will be the complexity to find the root</a:t>
            </a:r>
            <a:br>
              <a:rPr lang="en-US" dirty="0"/>
            </a:br>
            <a:r>
              <a:rPr lang="en-US" dirty="0"/>
              <a:t>of 5?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C406-F00C-9AC2-D458-14D63A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700A-8777-4C1B-C916-64E8D45D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B5F5-1CE0-0400-458F-B669CD27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95E32D-8ABB-9A4F-E36C-D7FF9AE26BE0}"/>
              </a:ext>
            </a:extLst>
          </p:cNvPr>
          <p:cNvSpPr/>
          <p:nvPr/>
        </p:nvSpPr>
        <p:spPr>
          <a:xfrm>
            <a:off x="8709811" y="1391655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506526-647A-543E-D06C-9183AAD7BD1D}"/>
              </a:ext>
            </a:extLst>
          </p:cNvPr>
          <p:cNvSpPr/>
          <p:nvPr/>
        </p:nvSpPr>
        <p:spPr>
          <a:xfrm>
            <a:off x="8709811" y="2246517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F61590-0E64-749B-82D9-1F415FE067E0}"/>
              </a:ext>
            </a:extLst>
          </p:cNvPr>
          <p:cNvSpPr/>
          <p:nvPr/>
        </p:nvSpPr>
        <p:spPr>
          <a:xfrm>
            <a:off x="8709811" y="3144350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355281-A339-B645-BF46-D4303C2EFCE0}"/>
              </a:ext>
            </a:extLst>
          </p:cNvPr>
          <p:cNvSpPr/>
          <p:nvPr/>
        </p:nvSpPr>
        <p:spPr>
          <a:xfrm>
            <a:off x="8709811" y="4053788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92BEE-747E-B152-DB23-3E6CB6A86F8F}"/>
              </a:ext>
            </a:extLst>
          </p:cNvPr>
          <p:cNvSpPr/>
          <p:nvPr/>
        </p:nvSpPr>
        <p:spPr>
          <a:xfrm>
            <a:off x="8714305" y="4908650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EBB682-FAD9-8788-F6B0-2718F647049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075571" y="2897483"/>
            <a:ext cx="0" cy="24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4EEF16-6037-A5F1-ED08-250F55FB08E7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9075571" y="3795316"/>
            <a:ext cx="0" cy="25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5AE1B1-9A92-07D8-E292-1E6E1DC094EC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075571" y="4704754"/>
            <a:ext cx="4494" cy="20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687F44-7624-8FE2-7F4C-492723D7F2D3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9075571" y="2042621"/>
            <a:ext cx="0" cy="20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6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415A-6CF8-48A2-22FD-37FF68E2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Compression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63DB-7A8C-0F1D-0711-4176498C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optimize the tree construction to reduce time complexity.</a:t>
            </a:r>
          </a:p>
          <a:p>
            <a:r>
              <a:rPr lang="en-US" dirty="0"/>
              <a:t>Let’s see the </a:t>
            </a:r>
            <a:r>
              <a:rPr lang="en-US" dirty="0" err="1"/>
              <a:t>find_set</a:t>
            </a:r>
            <a:r>
              <a:rPr lang="en-US" dirty="0"/>
              <a:t> function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when we find the root of v, we traverse all the node along the paths from v to the root.</a:t>
            </a:r>
          </a:p>
          <a:p>
            <a:r>
              <a:rPr lang="en-US" dirty="0"/>
              <a:t>So we can update the parent of each of these nodes.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78AC-C6B8-CC2B-A4B9-73B662B0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1980-7FEA-0992-72A3-5764DEC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011D-338C-FD7B-9955-3610CA09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4A945-27EB-2D32-8855-CC2C732A4814}"/>
              </a:ext>
            </a:extLst>
          </p:cNvPr>
          <p:cNvSpPr txBox="1"/>
          <p:nvPr/>
        </p:nvSpPr>
        <p:spPr>
          <a:xfrm>
            <a:off x="3200400" y="1895280"/>
            <a:ext cx="6117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find_set</a:t>
            </a:r>
            <a:r>
              <a:rPr lang="en-US" dirty="0">
                <a:latin typeface="Consolas" panose="020B0609020204030204" pitchFamily="49" charset="0"/>
              </a:rPr>
              <a:t>(v):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parent[v] is v then return v.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else return </a:t>
            </a:r>
            <a:r>
              <a:rPr lang="en-US" dirty="0" err="1">
                <a:latin typeface="Consolas" panose="020B0609020204030204" pitchFamily="49" charset="0"/>
              </a:rPr>
              <a:t>find_set</a:t>
            </a:r>
            <a:r>
              <a:rPr lang="en-US" dirty="0">
                <a:latin typeface="Consolas" panose="020B0609020204030204" pitchFamily="49" charset="0"/>
              </a:rPr>
              <a:t>(parent[v]).</a:t>
            </a:r>
          </a:p>
        </p:txBody>
      </p:sp>
    </p:spTree>
    <p:extLst>
      <p:ext uri="{BB962C8B-B14F-4D97-AF65-F5344CB8AC3E}">
        <p14:creationId xmlns:p14="http://schemas.microsoft.com/office/powerpoint/2010/main" val="315922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40D5-A10B-CFC7-9D34-EB121C12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Compression Optimization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81A1-6D82-7AAC-C8F5-DE47E8D5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6FF4-3244-0D01-3554-0E35F6B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3582-8C7F-1C13-7CF6-ED5792DB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27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7EC113-3350-2C78-D64B-FD3DB2B800B8}"/>
              </a:ext>
            </a:extLst>
          </p:cNvPr>
          <p:cNvSpPr/>
          <p:nvPr/>
        </p:nvSpPr>
        <p:spPr>
          <a:xfrm>
            <a:off x="4581447" y="2583541"/>
            <a:ext cx="1575235" cy="484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find_set</a:t>
            </a:r>
            <a:r>
              <a:rPr lang="en-US" sz="1600" dirty="0"/>
              <a:t>(8)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6A7A76-7414-2DD4-4974-428C72260196}"/>
              </a:ext>
            </a:extLst>
          </p:cNvPr>
          <p:cNvSpPr/>
          <p:nvPr/>
        </p:nvSpPr>
        <p:spPr>
          <a:xfrm>
            <a:off x="2582829" y="1701694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6DD155-341D-54E5-8878-4AC100DC6F65}"/>
              </a:ext>
            </a:extLst>
          </p:cNvPr>
          <p:cNvSpPr/>
          <p:nvPr/>
        </p:nvSpPr>
        <p:spPr>
          <a:xfrm>
            <a:off x="1725035" y="2742368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9DDD7C-E9DB-EE23-BF1C-CEB9E7AA8CF2}"/>
              </a:ext>
            </a:extLst>
          </p:cNvPr>
          <p:cNvSpPr/>
          <p:nvPr/>
        </p:nvSpPr>
        <p:spPr>
          <a:xfrm>
            <a:off x="3314349" y="2742368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94AB7A-A614-7196-BD5B-6639BFB646FF}"/>
              </a:ext>
            </a:extLst>
          </p:cNvPr>
          <p:cNvSpPr/>
          <p:nvPr/>
        </p:nvSpPr>
        <p:spPr>
          <a:xfrm>
            <a:off x="2547790" y="3777806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AA6820-84F9-F7C9-343B-FE93BC84AAEF}"/>
              </a:ext>
            </a:extLst>
          </p:cNvPr>
          <p:cNvSpPr/>
          <p:nvPr/>
        </p:nvSpPr>
        <p:spPr>
          <a:xfrm>
            <a:off x="4215687" y="3777806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6A1C33-B247-972B-BA80-E1D2F1243E2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2948589" y="2352660"/>
            <a:ext cx="73152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C7DD94-AFAB-521B-F86E-507C2B916539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2913550" y="3393334"/>
            <a:ext cx="766559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06C26F-7DAC-2534-EBE9-6B5E20E98165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3680109" y="3393334"/>
            <a:ext cx="901338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B4BD46-B96B-CB56-5628-BBF0AFE4F27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2090795" y="2352660"/>
            <a:ext cx="857794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349725B-10CF-A172-13E8-BB6050307E2F}"/>
              </a:ext>
            </a:extLst>
          </p:cNvPr>
          <p:cNvSpPr/>
          <p:nvPr/>
        </p:nvSpPr>
        <p:spPr>
          <a:xfrm>
            <a:off x="833981" y="3655219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6CB770-AA9A-ECC6-8DC5-C469D301E494}"/>
              </a:ext>
            </a:extLst>
          </p:cNvPr>
          <p:cNvSpPr/>
          <p:nvPr/>
        </p:nvSpPr>
        <p:spPr>
          <a:xfrm>
            <a:off x="-23813" y="4695893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925932-B998-191A-BC36-0AC4A9ADC266}"/>
              </a:ext>
            </a:extLst>
          </p:cNvPr>
          <p:cNvSpPr/>
          <p:nvPr/>
        </p:nvSpPr>
        <p:spPr>
          <a:xfrm>
            <a:off x="1565501" y="4695893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3CDE79-4145-7F61-A52E-15E221188F67}"/>
              </a:ext>
            </a:extLst>
          </p:cNvPr>
          <p:cNvCxnSpPr>
            <a:stCxn id="18" idx="4"/>
            <a:endCxn id="20" idx="0"/>
          </p:cNvCxnSpPr>
          <p:nvPr/>
        </p:nvCxnSpPr>
        <p:spPr>
          <a:xfrm>
            <a:off x="1199741" y="4306185"/>
            <a:ext cx="73152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EFCC88-C700-C757-E3D3-51FEAFE32804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341947" y="4306185"/>
            <a:ext cx="857794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9DDE60-A3E4-8B90-4930-74A2D387CB48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1199741" y="3393334"/>
            <a:ext cx="891054" cy="26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ADA1AF-7777-E597-C0FB-4F5D66B696AB}"/>
              </a:ext>
            </a:extLst>
          </p:cNvPr>
          <p:cNvSpPr/>
          <p:nvPr/>
        </p:nvSpPr>
        <p:spPr>
          <a:xfrm>
            <a:off x="8299901" y="1629807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55448A-1407-792D-C004-D87C66B679C2}"/>
              </a:ext>
            </a:extLst>
          </p:cNvPr>
          <p:cNvSpPr/>
          <p:nvPr/>
        </p:nvSpPr>
        <p:spPr>
          <a:xfrm>
            <a:off x="7442107" y="2670481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4BC544-59D9-441A-28CA-3127638C225B}"/>
              </a:ext>
            </a:extLst>
          </p:cNvPr>
          <p:cNvSpPr/>
          <p:nvPr/>
        </p:nvSpPr>
        <p:spPr>
          <a:xfrm>
            <a:off x="9031421" y="2670481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18EFF8-3AF5-4119-7BCF-A533EFE6C6BD}"/>
              </a:ext>
            </a:extLst>
          </p:cNvPr>
          <p:cNvSpPr/>
          <p:nvPr/>
        </p:nvSpPr>
        <p:spPr>
          <a:xfrm>
            <a:off x="8264862" y="3705919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708CC8-0C0B-F862-6529-8E378A8FC2A8}"/>
              </a:ext>
            </a:extLst>
          </p:cNvPr>
          <p:cNvSpPr/>
          <p:nvPr/>
        </p:nvSpPr>
        <p:spPr>
          <a:xfrm>
            <a:off x="9932759" y="3705919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2EE9C2-C114-44F3-4729-1D4F89D9F534}"/>
              </a:ext>
            </a:extLst>
          </p:cNvPr>
          <p:cNvCxnSpPr>
            <a:stCxn id="39" idx="4"/>
            <a:endCxn id="41" idx="0"/>
          </p:cNvCxnSpPr>
          <p:nvPr/>
        </p:nvCxnSpPr>
        <p:spPr>
          <a:xfrm>
            <a:off x="8665661" y="2280773"/>
            <a:ext cx="73152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37D0D9-0FE3-806D-4822-F85A76C617DA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8630622" y="3321447"/>
            <a:ext cx="766559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9F40F2-1659-C65C-EE6F-B6DB0D0A35A4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9397181" y="3321447"/>
            <a:ext cx="901338" cy="3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19AD8B-76D2-0DAC-B15D-31F718B123C1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 flipH="1">
            <a:off x="7807867" y="2280773"/>
            <a:ext cx="857794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AFDC4EA-DB3F-DBD4-C992-EA0966A01259}"/>
              </a:ext>
            </a:extLst>
          </p:cNvPr>
          <p:cNvSpPr/>
          <p:nvPr/>
        </p:nvSpPr>
        <p:spPr>
          <a:xfrm>
            <a:off x="6266244" y="3705919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BEB117-95BB-4F08-59CF-5D685ABC5A57}"/>
              </a:ext>
            </a:extLst>
          </p:cNvPr>
          <p:cNvSpPr/>
          <p:nvPr/>
        </p:nvSpPr>
        <p:spPr>
          <a:xfrm>
            <a:off x="6616514" y="2656351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37029-9117-2053-F511-4C1604E94FD3}"/>
              </a:ext>
            </a:extLst>
          </p:cNvPr>
          <p:cNvSpPr/>
          <p:nvPr/>
        </p:nvSpPr>
        <p:spPr>
          <a:xfrm>
            <a:off x="10196291" y="2670481"/>
            <a:ext cx="731520" cy="650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32CFD4-DC28-3F31-9674-6DCDD3038466}"/>
              </a:ext>
            </a:extLst>
          </p:cNvPr>
          <p:cNvCxnSpPr>
            <a:cxnSpLocks/>
            <a:stCxn id="39" idx="4"/>
            <a:endCxn id="50" idx="0"/>
          </p:cNvCxnSpPr>
          <p:nvPr/>
        </p:nvCxnSpPr>
        <p:spPr>
          <a:xfrm>
            <a:off x="8665661" y="2280773"/>
            <a:ext cx="1896390" cy="38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197EE6-6C60-4CA4-BB77-4D5E7BB53E47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 flipH="1">
            <a:off x="6982274" y="2280773"/>
            <a:ext cx="1683387" cy="37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F63895-7FB4-CF1C-71A4-E744D66E1E5D}"/>
              </a:ext>
            </a:extLst>
          </p:cNvPr>
          <p:cNvCxnSpPr>
            <a:cxnSpLocks/>
            <a:stCxn id="48" idx="0"/>
            <a:endCxn id="49" idx="4"/>
          </p:cNvCxnSpPr>
          <p:nvPr/>
        </p:nvCxnSpPr>
        <p:spPr>
          <a:xfrm flipV="1">
            <a:off x="6632004" y="3307317"/>
            <a:ext cx="350270" cy="39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49" grpId="0" animBg="1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7CC4-1480-F14C-46B4-3386536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 by Size /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290F-BD03-3CDD-96F1-04EB458B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Study.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DA7E-BD7D-B77E-4EA3-7EB457EF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8B25-A8D1-42E9-5FA0-A76AC09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CB91-52B4-2B4E-1729-FDAFB9BC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3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B5B-9987-80D3-393B-575E8EE3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DCC40-6790-008C-AFBC-B2B7F9889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get the best performance we need to combine both union by size/ rank and path compression optimization.</a:t>
                </a:r>
              </a:p>
              <a:p>
                <a:r>
                  <a:rPr lang="en-US" dirty="0"/>
                  <a:t>The amortized time complexity then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called the inverse Ackermann function.</a:t>
                </a:r>
              </a:p>
              <a:p>
                <a:r>
                  <a:rPr lang="en-US" dirty="0"/>
                  <a:t>It grows very slowly and can be compared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DCC40-6790-008C-AFBC-B2B7F9889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79DE5-5C58-6D28-0B68-B7CDFAE1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44C7-FCAF-4637-6DEB-89D140BA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653D-51DC-7CED-65F2-3960B1FE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FA10-4F98-3235-5B99-40904B0D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Motivational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DBD41-7965-B303-FD2C-F695187E9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 have a list of friendships in the form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b="0" dirty="0"/>
                  <a:t>…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You need to say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are friend.</a:t>
                </a:r>
              </a:p>
              <a:p>
                <a:r>
                  <a:rPr lang="en-US" dirty="0"/>
                  <a:t>How will you answer this?</a:t>
                </a:r>
                <a:br>
                  <a:rPr lang="en-US" b="0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DBD41-7965-B303-FD2C-F695187E9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2090-8083-2A4D-9ECB-CE174C44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C114-F638-3315-4AD3-ECB915D6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10460-DA39-94D0-4449-4A9B9980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6FE6B1-D254-2181-6174-A1C2EF3C8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101188"/>
            <a:ext cx="8637073" cy="261855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C6CB-0344-ACBF-6FD7-69499451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3077-D538-DCB8-F938-CDDB3893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01E96-F65E-610E-6946-B824CFFE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7D37-D115-30E8-6B9D-65AD7022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B609-E8BB-8AC3-E98F-6AEF206B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the problem a little bit trickier now.</a:t>
            </a:r>
          </a:p>
          <a:p>
            <a:r>
              <a:rPr lang="en-US" dirty="0"/>
              <a:t>I will ask the question multiple times.</a:t>
            </a:r>
          </a:p>
          <a:p>
            <a:pPr lvl="1"/>
            <a:r>
              <a:rPr lang="en-US" dirty="0"/>
              <a:t>Like are A and B friends? </a:t>
            </a:r>
          </a:p>
          <a:p>
            <a:pPr lvl="1"/>
            <a:r>
              <a:rPr lang="en-US" dirty="0"/>
              <a:t> Are C and D friends?</a:t>
            </a:r>
          </a:p>
          <a:p>
            <a:pPr lvl="1"/>
            <a:r>
              <a:rPr lang="en-US" dirty="0"/>
              <a:t>And so on.</a:t>
            </a:r>
          </a:p>
          <a:p>
            <a:r>
              <a:rPr lang="en-US" dirty="0"/>
              <a:t>How will you solve this?</a:t>
            </a:r>
          </a:p>
          <a:p>
            <a:r>
              <a:rPr lang="en-US" dirty="0"/>
              <a:t>What will be the time complexity?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00808-2229-E3D3-CACA-1BA6FCA5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A568-CEF9-3791-117E-4906E3F5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FDE3-1AC8-37CA-8FD2-F85BEAD5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79C2-B2EE-37DB-3D13-4B62D500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C056-5C4A-AC78-7CDF-48CF8A10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it more harder and realistic.</a:t>
            </a:r>
          </a:p>
          <a:p>
            <a:r>
              <a:rPr lang="en-US" dirty="0"/>
              <a:t>I will continuously give you some information and ask questions.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and B became friends.</a:t>
            </a:r>
          </a:p>
          <a:p>
            <a:pPr lvl="1"/>
            <a:r>
              <a:rPr lang="en-US" dirty="0"/>
              <a:t>Are A and C friends?</a:t>
            </a:r>
          </a:p>
          <a:p>
            <a:pPr lvl="1"/>
            <a:r>
              <a:rPr lang="en-US" dirty="0"/>
              <a:t>B and C became friends.</a:t>
            </a:r>
          </a:p>
          <a:p>
            <a:pPr lvl="1"/>
            <a:r>
              <a:rPr lang="en-US" dirty="0"/>
              <a:t>Are B and C friends?</a:t>
            </a:r>
          </a:p>
          <a:p>
            <a:r>
              <a:rPr lang="en-US" dirty="0"/>
              <a:t>How can we solve it now?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A130-9C3A-66B8-E683-893C3CB8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FE55-8725-8FA8-ECA2-9FB492BE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6F2C-FA07-0B3D-EF5D-C715F345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1F45-B424-3F37-EB81-5028A45E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F133-2CBA-E9AD-E0CB-07EC60D3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solve this problem using a new data structure called Disjoint Set Union (DSU).</a:t>
            </a:r>
          </a:p>
          <a:p>
            <a:r>
              <a:rPr lang="en-US" dirty="0"/>
              <a:t>Also called Union Find.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8FDB-26FB-8ACD-A17E-D24A469B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72942-7A3C-60BC-96D4-81FED900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30C4-427D-8D72-2B80-347ABE82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4FAF-362C-EAAA-919A-5E5A48C2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AECA-56AB-ADB4-47F6-1B84F4B9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several elements, each of which is a separate set.</a:t>
            </a:r>
          </a:p>
          <a:p>
            <a:pPr lvl="1"/>
            <a:r>
              <a:rPr lang="en-US" dirty="0"/>
              <a:t>Consider each person an element.</a:t>
            </a:r>
          </a:p>
          <a:p>
            <a:pPr lvl="1"/>
            <a:r>
              <a:rPr lang="en-US" dirty="0"/>
              <a:t>They each belong to a set.</a:t>
            </a:r>
          </a:p>
          <a:p>
            <a:r>
              <a:rPr lang="en-US" dirty="0"/>
              <a:t>With DSU we can combine two sets.</a:t>
            </a:r>
          </a:p>
          <a:p>
            <a:pPr lvl="1"/>
            <a:r>
              <a:rPr lang="en-US" dirty="0"/>
              <a:t>Make two-person friends.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E4EA-0A42-7C0A-66E3-8CD1D222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1C39-F577-AE61-92B1-F9984EA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DC60-F436-5D2D-0B34-50EA4FA8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353B-BC71-81C9-C7C8-58DD76BC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EC3E-B602-BC65-F7B9-96A3597E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main functions</a:t>
            </a:r>
          </a:p>
          <a:p>
            <a:r>
              <a:rPr lang="en-US" dirty="0" err="1"/>
              <a:t>make_set</a:t>
            </a:r>
            <a:r>
              <a:rPr lang="en-US" dirty="0"/>
              <a:t>(v):</a:t>
            </a:r>
          </a:p>
          <a:p>
            <a:pPr lvl="1"/>
            <a:r>
              <a:rPr lang="en-US" dirty="0"/>
              <a:t>Create a new set consisting of the new element v.</a:t>
            </a:r>
          </a:p>
          <a:p>
            <a:r>
              <a:rPr lang="en-US" dirty="0" err="1"/>
              <a:t>union_set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Merge two specified sets</a:t>
            </a:r>
          </a:p>
          <a:p>
            <a:pPr lvl="2"/>
            <a:r>
              <a:rPr lang="en-US" dirty="0"/>
              <a:t>Set in which element a belongs.</a:t>
            </a:r>
          </a:p>
          <a:p>
            <a:pPr lvl="2"/>
            <a:r>
              <a:rPr lang="en-US" dirty="0"/>
              <a:t>Set in which element b belongs.</a:t>
            </a:r>
          </a:p>
          <a:p>
            <a:r>
              <a:rPr lang="en-US" dirty="0" err="1"/>
              <a:t>find_set</a:t>
            </a:r>
            <a:r>
              <a:rPr lang="en-US" dirty="0"/>
              <a:t>(v):</a:t>
            </a:r>
          </a:p>
          <a:p>
            <a:pPr lvl="1"/>
            <a:r>
              <a:rPr lang="en-US" dirty="0"/>
              <a:t>Returns the representative of the set that contains the element v.</a:t>
            </a:r>
          </a:p>
          <a:p>
            <a:pPr lvl="2"/>
            <a:r>
              <a:rPr lang="en-US" dirty="0"/>
              <a:t>Representative is an element of its corresponding 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8405-7F86-94CD-AA48-C52D6B81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141C-CA3E-10B9-6107-9E42B9A7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7843-8D1B-A486-7EB9-094CEF2F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6BBD-C5B4-B8B5-E872-449A08C4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3273-1F0E-CF33-5FFF-5DE1F27D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5 people on our social media.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Initially they all belong to individual sets.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CF57-D805-6DD0-53C9-FC53F572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76F5-16AA-45FA-8D18-94CE86126FB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6ECD4-594E-A2ED-2353-994B26F4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2106: Data Structures and Algorithms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7ABE-8203-B6AE-0E16-B571C3DA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053D4D-3ABD-5B0E-C232-740D68F49A2A}"/>
              </a:ext>
            </a:extLst>
          </p:cNvPr>
          <p:cNvSpPr/>
          <p:nvPr/>
        </p:nvSpPr>
        <p:spPr>
          <a:xfrm>
            <a:off x="2846717" y="1811547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A6CCFA-905B-3AA8-1058-5F1825F7A3C6}"/>
              </a:ext>
            </a:extLst>
          </p:cNvPr>
          <p:cNvSpPr/>
          <p:nvPr/>
        </p:nvSpPr>
        <p:spPr>
          <a:xfrm>
            <a:off x="4301706" y="1811546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94D666-BCF3-C87F-5482-C0A2A7269492}"/>
              </a:ext>
            </a:extLst>
          </p:cNvPr>
          <p:cNvSpPr/>
          <p:nvPr/>
        </p:nvSpPr>
        <p:spPr>
          <a:xfrm>
            <a:off x="5756695" y="1811545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DA0267-E042-E865-8C41-151DE5E04315}"/>
              </a:ext>
            </a:extLst>
          </p:cNvPr>
          <p:cNvSpPr/>
          <p:nvPr/>
        </p:nvSpPr>
        <p:spPr>
          <a:xfrm>
            <a:off x="3545457" y="3144740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72C126-5CFD-8C20-211E-20A17111B53B}"/>
              </a:ext>
            </a:extLst>
          </p:cNvPr>
          <p:cNvSpPr/>
          <p:nvPr/>
        </p:nvSpPr>
        <p:spPr>
          <a:xfrm>
            <a:off x="5057955" y="3144740"/>
            <a:ext cx="698740" cy="64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1C839D-570F-E111-ABCE-08F9B2D9D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76451"/>
              </p:ext>
            </p:extLst>
          </p:nvPr>
        </p:nvGraphicFramePr>
        <p:xfrm>
          <a:off x="8409588" y="2541130"/>
          <a:ext cx="2672272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2272">
                  <a:extLst>
                    <a:ext uri="{9D8B030D-6E8A-4147-A177-3AD203B41FA5}">
                      <a16:colId xmlns:a16="http://schemas.microsoft.com/office/drawing/2014/main" val="235207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7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5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12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6043</TotalTime>
  <Words>1663</Words>
  <Application>Microsoft Office PowerPoint</Application>
  <PresentationFormat>Widescreen</PresentationFormat>
  <Paragraphs>394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Consolas</vt:lpstr>
      <vt:lpstr>Verdana</vt:lpstr>
      <vt:lpstr>Gallery</vt:lpstr>
      <vt:lpstr>Disjoint Set Union</vt:lpstr>
      <vt:lpstr>Motivational Problem</vt:lpstr>
      <vt:lpstr>Motivational Problem</vt:lpstr>
      <vt:lpstr>Motivational Problem</vt:lpstr>
      <vt:lpstr>Motivational Problem</vt:lpstr>
      <vt:lpstr>Introduction</vt:lpstr>
      <vt:lpstr>Introduction </vt:lpstr>
      <vt:lpstr>Main Functionalities</vt:lpstr>
      <vt:lpstr>Example</vt:lpstr>
      <vt:lpstr>Example</vt:lpstr>
      <vt:lpstr>Functionalities </vt:lpstr>
      <vt:lpstr>Functionalities</vt:lpstr>
      <vt:lpstr>Functionalities </vt:lpstr>
      <vt:lpstr>Functionalities </vt:lpstr>
      <vt:lpstr>Functionalities </vt:lpstr>
      <vt:lpstr>Implementation</vt:lpstr>
      <vt:lpstr>Representation of Tree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Problem in Implementation</vt:lpstr>
      <vt:lpstr>Path Compression Optimization</vt:lpstr>
      <vt:lpstr>Path Compression Optimization</vt:lpstr>
      <vt:lpstr>Union by Size / Rank</vt:lpstr>
      <vt:lpstr>Complexity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Mehrab Hossain Opi</dc:creator>
  <cp:lastModifiedBy>Md Mehrab Hossain Opi</cp:lastModifiedBy>
  <cp:revision>120</cp:revision>
  <dcterms:created xsi:type="dcterms:W3CDTF">2023-12-20T06:09:06Z</dcterms:created>
  <dcterms:modified xsi:type="dcterms:W3CDTF">2024-03-05T01:48:44Z</dcterms:modified>
</cp:coreProperties>
</file>