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E7C8E-E007-4173-A395-B4CC126FD2FF}" v="2" dt="2020-09-29T15:34:0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herland, Colin (Allianz SE)" userId="S::colin.sutherland@allianz.com::d7313e24-6259-482e-b9a5-134c31713c59" providerId="AD" clId="Web-{301E7C8E-E007-4173-A395-B4CC126FD2FF}"/>
    <pc:docChg chg="modSld">
      <pc:chgData name="Sutherland, Colin (Allianz SE)" userId="S::colin.sutherland@allianz.com::d7313e24-6259-482e-b9a5-134c31713c59" providerId="AD" clId="Web-{301E7C8E-E007-4173-A395-B4CC126FD2FF}" dt="2020-09-29T15:34:04.572" v="0" actId="20577"/>
      <pc:docMkLst>
        <pc:docMk/>
      </pc:docMkLst>
      <pc:sldChg chg="modSp">
        <pc:chgData name="Sutherland, Colin (Allianz SE)" userId="S::colin.sutherland@allianz.com::d7313e24-6259-482e-b9a5-134c31713c59" providerId="AD" clId="Web-{301E7C8E-E007-4173-A395-B4CC126FD2FF}" dt="2020-09-29T15:34:04.572" v="0" actId="20577"/>
        <pc:sldMkLst>
          <pc:docMk/>
          <pc:sldMk cId="1908679133" sldId="258"/>
        </pc:sldMkLst>
        <pc:spChg chg="mod">
          <ac:chgData name="Sutherland, Colin (Allianz SE)" userId="S::colin.sutherland@allianz.com::d7313e24-6259-482e-b9a5-134c31713c59" providerId="AD" clId="Web-{301E7C8E-E007-4173-A395-B4CC126FD2FF}" dt="2020-09-29T15:34:04.572" v="0" actId="20577"/>
          <ac:spMkLst>
            <pc:docMk/>
            <pc:sldMk cId="1908679133" sldId="258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6A59E-E4E0-46B5-8047-8FEF76BCC28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779E-2B4E-498D-BEDE-1746C863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3CE7-ED39-4DCA-B997-3091546AA5B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5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4842505" cy="4573537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6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820229"/>
            <a:ext cx="4070286" cy="15284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5206" y="515819"/>
            <a:ext cx="5601429" cy="5834299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5588793" cy="768172"/>
          </a:xfrm>
        </p:spPr>
        <p:txBody>
          <a:bodyPr/>
          <a:lstStyle>
            <a:lvl1pPr>
              <a:defRPr lang="en-GB" sz="4399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70" y="6371716"/>
            <a:ext cx="1915091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6661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2000" cy="6858000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1" y="549982"/>
            <a:ext cx="6095999" cy="63080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48" y="2552109"/>
            <a:ext cx="4174452" cy="3296241"/>
          </a:xfrm>
        </p:spPr>
        <p:txBody>
          <a:bodyPr lIns="144000" tIns="216000" rIns="0" anchor="t"/>
          <a:lstStyle>
            <a:lvl1pPr>
              <a:defRPr lang="de-DE" sz="19996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8926" rtl="0" eaLnBrk="1" latinLnBrk="0" hangingPunct="1">
              <a:defRPr lang="de-DE" sz="3599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5114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2000" cy="6858000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1" y="549982"/>
            <a:ext cx="6095999" cy="6308019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/>
          <a:lstStyle>
            <a:lvl1pPr marL="0" algn="l" defTabSz="1218926" rtl="0" eaLnBrk="1" latinLnBrk="0" hangingPunct="1">
              <a:defRPr lang="de-DE" sz="3599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935" y="3559939"/>
            <a:ext cx="5295001" cy="25505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12474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529996"/>
            <a:ext cx="11188638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File name | department | Author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099401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272881"/>
            <a:ext cx="11188638" cy="509617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CF97A73-07BF-48FE-BB0D-30D0899092BB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7627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F7CF96B-801D-43B9-8D38-A7C526DDE340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87771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606" y="766622"/>
            <a:ext cx="3063639" cy="2034069"/>
          </a:xfrm>
        </p:spPr>
        <p:txBody>
          <a:bodyPr/>
          <a:lstStyle>
            <a:lvl1pPr>
              <a:defRPr lang="en-GB" sz="4399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BEBBF31-CCB6-4212-944F-8F4BC63BC9DD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41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813" y="1272881"/>
            <a:ext cx="8133823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8171"/>
            <a:ext cx="3054813" cy="3310759"/>
          </a:xfrm>
        </p:spPr>
        <p:txBody>
          <a:bodyPr/>
          <a:lstStyle>
            <a:lvl1pPr>
              <a:defRPr sz="4399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5682A1DA-5024-4FE5-ABCE-643D5E93D8DF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48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813" y="1272881"/>
            <a:ext cx="3943864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5307" y="1272881"/>
            <a:ext cx="3924511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8171"/>
            <a:ext cx="3054813" cy="3310759"/>
          </a:xfrm>
        </p:spPr>
        <p:txBody>
          <a:bodyPr/>
          <a:lstStyle>
            <a:lvl1pPr>
              <a:defRPr sz="4399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5ADC6716-5E7C-4F56-A1C6-9E0FE07B5FF2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729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98" y="1529996"/>
            <a:ext cx="5515985" cy="458046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5382" y="1529996"/>
            <a:ext cx="5529795" cy="458046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2442C99-0F9D-4507-9F65-F9CE67198C7C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177728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1" y="2264753"/>
            <a:ext cx="5600700" cy="358359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8001" y="1030050"/>
            <a:ext cx="4334505" cy="2277535"/>
          </a:xfrm>
        </p:spPr>
        <p:txBody>
          <a:bodyPr anchor="b"/>
          <a:lstStyle>
            <a:lvl1pPr>
              <a:defRPr sz="4399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67" y="3820228"/>
            <a:ext cx="4334439" cy="254893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794" y="1030050"/>
            <a:ext cx="5599842" cy="4818534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C8E0627-C2E5-47FA-8926-1FCAAD4A91D9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dirty="0"/>
              <a:t>File name | department | Author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1684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4842505" cy="4573537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820228"/>
            <a:ext cx="4070286" cy="15284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368612" cy="768172"/>
          </a:xfrm>
        </p:spPr>
        <p:txBody>
          <a:bodyPr/>
          <a:lstStyle>
            <a:lvl1pPr>
              <a:defRPr lang="en-GB" sz="4399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2505" y="1"/>
            <a:ext cx="7349495" cy="5348636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70" y="6371716"/>
            <a:ext cx="2059126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9" y="6008798"/>
            <a:ext cx="2035239" cy="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7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1" y="2264753"/>
            <a:ext cx="5600700" cy="358359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8001" y="1030050"/>
            <a:ext cx="4334505" cy="2277535"/>
          </a:xfrm>
        </p:spPr>
        <p:txBody>
          <a:bodyPr anchor="b"/>
          <a:lstStyle>
            <a:lvl1pPr>
              <a:defRPr sz="4399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67" y="3820228"/>
            <a:ext cx="4334439" cy="254893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936" y="1030050"/>
            <a:ext cx="5850700" cy="5080411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7A6593E-7BD6-437C-89DF-200FDE92770C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746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5321"/>
            <a:ext cx="5587999" cy="2303722"/>
          </a:xfrm>
        </p:spPr>
        <p:txBody>
          <a:bodyPr/>
          <a:lstStyle>
            <a:lvl1pPr>
              <a:defRPr lang="en-GB" sz="4399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794" y="952279"/>
            <a:ext cx="6095205" cy="590572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5587931" cy="228841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431C40D-DD01-4A55-8567-941D708188F8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818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8" y="1529996"/>
            <a:ext cx="3576000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2" y="1529996"/>
            <a:ext cx="3568036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7999" y="1529996"/>
            <a:ext cx="3568702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5F576A0D-ED7E-48D1-B14F-F405EFB1B70B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23789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9" y="4845052"/>
            <a:ext cx="3576000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1" y="4845052"/>
            <a:ext cx="3576000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0864" y="4845052"/>
            <a:ext cx="3575836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99" y="1530352"/>
            <a:ext cx="3576000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8083" y="1530352"/>
            <a:ext cx="3575836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20865" y="1530352"/>
            <a:ext cx="3575834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dirty="0"/>
              <a:t>File name | department | Author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037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885D41-A020-4BF4-9470-7334EE10463D}" type="datetime1">
              <a:rPr lang="en-GB" smtClean="0"/>
              <a:t>29/09/2020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395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001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1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0863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002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8080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7999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037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E7C02CE-0C92-44B4-B268-CA7B775C5F30}" type="datetime1">
              <a:rPr lang="en-GB" smtClean="0"/>
              <a:t>29/09/2020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756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8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2001" y="203010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64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8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2001" y="432259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64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4401" y="2030105"/>
            <a:ext cx="25527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4400" y="432259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0AD9F3-1DAD-4D71-9870-F7DFB096A1E7}" type="datetime1">
              <a:rPr lang="en-GB" smtClean="0"/>
              <a:t>29/09/2020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77573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8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2001" y="4333828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64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8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2001" y="203352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64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4401" y="4333828"/>
            <a:ext cx="25527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4400" y="203352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CED184DC-2B85-49AB-8A9F-1078D9C399B7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669014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90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1879" y="6927"/>
            <a:ext cx="4346079" cy="483812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21511"/>
            <a:ext cx="7362195" cy="685800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5756" y="3307584"/>
            <a:ext cx="4070880" cy="771345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794" y="765321"/>
            <a:ext cx="5599842" cy="768172"/>
          </a:xfrm>
        </p:spPr>
        <p:txBody>
          <a:bodyPr/>
          <a:lstStyle>
            <a:lvl1pPr>
              <a:defRPr sz="4399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8" name="Rechteck 10"/>
          <p:cNvSpPr/>
          <p:nvPr userDrawn="1"/>
        </p:nvSpPr>
        <p:spPr>
          <a:xfrm>
            <a:off x="291970" y="6371716"/>
            <a:ext cx="2059126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9" y="6008798"/>
            <a:ext cx="2035239" cy="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8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4842505" cy="6857999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2507" y="6927"/>
            <a:ext cx="3805732" cy="534228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053643"/>
            <a:ext cx="4070286" cy="76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1070050"/>
            <a:ext cx="7878265" cy="1711028"/>
          </a:xfrm>
        </p:spPr>
        <p:txBody>
          <a:bodyPr/>
          <a:lstStyle>
            <a:lvl1pPr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51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4842505" cy="6857999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2507" y="6927"/>
            <a:ext cx="3805732" cy="534228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053643"/>
            <a:ext cx="4070286" cy="76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878265" cy="768172"/>
          </a:xfrm>
        </p:spPr>
        <p:txBody>
          <a:bodyPr/>
          <a:lstStyle>
            <a:lvl1pPr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227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813" y="1030050"/>
            <a:ext cx="8133822" cy="4818300"/>
          </a:xfrm>
          <a:prstGeom prst="rect">
            <a:avLst/>
          </a:prstGeom>
        </p:spPr>
        <p:txBody>
          <a:bodyPr wrap="square" tIns="0"/>
          <a:lstStyle>
            <a:lvl1pPr marL="0" algn="l" defTabSz="1218926" rtl="0" eaLnBrk="1" latinLnBrk="0" hangingPunct="1">
              <a:spcAft>
                <a:spcPts val="4799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8172"/>
            <a:ext cx="3054814" cy="645071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File name | department | Author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79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7"/>
            <a:ext cx="5087756" cy="5841422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6350" y="1416993"/>
            <a:ext cx="7105649" cy="495205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8001" y="1"/>
            <a:ext cx="7619470" cy="2925061"/>
          </a:xfrm>
        </p:spPr>
        <p:txBody>
          <a:bodyPr tIns="198000"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7EF5B2B-A724-459E-BF1E-70C89B745F6C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7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110"/>
            <a:ext cx="5601429" cy="332459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1429" y="1530350"/>
            <a:ext cx="6590570" cy="483870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8001" y="1"/>
            <a:ext cx="7619471" cy="2925060"/>
          </a:xfrm>
        </p:spPr>
        <p:txBody>
          <a:bodyPr tIns="198000"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29427BC-52AC-4355-B73B-BA78227DA467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47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110"/>
            <a:ext cx="5601429" cy="332459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1428" y="2552109"/>
            <a:ext cx="6095271" cy="3296241"/>
          </a:xfrm>
        </p:spPr>
        <p:txBody>
          <a:bodyPr lIns="360000" tIns="216000" rIns="0" anchor="t"/>
          <a:lstStyle>
            <a:lvl1pPr>
              <a:defRPr lang="de-DE" sz="19996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/>
          <a:lstStyle>
            <a:lvl1pPr marL="0" algn="l" defTabSz="1218926" rtl="0" eaLnBrk="1" latinLnBrk="0" hangingPunct="1">
              <a:defRPr lang="de-DE" sz="4399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80090D1-2A79-4FBD-89AE-CDE38455C9ED}" type="datetime1">
              <a:rPr lang="en-GB" smtClean="0"/>
              <a:t>29/09/2020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82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8001" y="261878"/>
            <a:ext cx="10674352" cy="768172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8002" y="6375047"/>
            <a:ext cx="2419234" cy="1178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File name | department | Author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2352" y="6492446"/>
            <a:ext cx="514348" cy="365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999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97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6280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6102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90492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810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707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10091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9912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4302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66" y="6492897"/>
            <a:ext cx="1843430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Allianz SE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47" y="1272880"/>
            <a:ext cx="21605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665" y="1274105"/>
            <a:ext cx="11190257" cy="483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47" y="1528726"/>
            <a:ext cx="21605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659847" y="1"/>
            <a:ext cx="1233692" cy="1233244"/>
            <a:chOff x="8658719" y="1"/>
            <a:chExt cx="1233531" cy="123353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8658719" y="501582"/>
              <a:ext cx="731949" cy="731949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390669" y="1"/>
              <a:ext cx="501581" cy="5015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390669" y="501577"/>
              <a:ext cx="250790" cy="2507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1" t="28809" r="55667" b="26829"/>
          <a:stretch/>
        </p:blipFill>
        <p:spPr>
          <a:xfrm>
            <a:off x="8660081" y="-7677"/>
            <a:ext cx="689841" cy="5391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651505" y="0"/>
            <a:ext cx="740385" cy="49617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933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</p:sldLayoutIdLst>
  <p:hf hdr="0" ftr="0" dt="0"/>
  <p:txStyles>
    <p:titleStyle>
      <a:lvl1pPr algn="l" defTabSz="1218926" rtl="0" eaLnBrk="1" latinLnBrk="0" hangingPunct="1">
        <a:spcBef>
          <a:spcPct val="0"/>
        </a:spcBef>
        <a:buNone/>
        <a:defRPr sz="2999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52" marR="0" indent="-179352" algn="l" defTabSz="1218926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3942" indent="-179352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14" indent="-237014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52" indent="-179352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39" indent="-122739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8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1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4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7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92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think-cell Slide" r:id="rId6" imgW="366" imgH="369" progId="TCLayout.ActiveDocument.1">
                  <p:embed/>
                </p:oleObj>
              </mc:Choice>
              <mc:Fallback>
                <p:oleObj name="think-cell Slide" r:id="rId6" imgW="366" imgH="369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2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2205" y="0"/>
            <a:ext cx="158713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29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  <a:sym typeface="Allianz Neo" panose="020B0504020203020204" pitchFamily="34" charset="0"/>
            </a:endParaRP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201FF1-C63B-412E-ABF0-3D0E918900AC}" type="slidenum"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89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8"/>
          </p:nvPr>
        </p:nvSpPr>
        <p:spPr>
          <a:solidFill>
            <a:srgbClr val="DFEEDE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21" y="515818"/>
            <a:ext cx="11561260" cy="514232"/>
          </a:xfrm>
        </p:spPr>
        <p:txBody>
          <a:bodyPr/>
          <a:lstStyle/>
          <a:p>
            <a:r>
              <a:rPr lang="en-US" sz="2950" dirty="0">
                <a:latin typeface="Allianz Neo"/>
              </a:rPr>
              <a:t>DATA retention time in </a:t>
            </a:r>
            <a:r>
              <a:rPr lang="en-US" sz="2950" dirty="0" err="1">
                <a:latin typeface="Allianz Neo"/>
              </a:rPr>
              <a:t>GDp</a:t>
            </a:r>
            <a:endParaRPr lang="en-US" dirty="0" err="1">
              <a:latin typeface="Allianz Neo" panose="020B0504020203020204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0" y="1283990"/>
            <a:ext cx="10814858" cy="4887453"/>
            <a:chOff x="429073" y="1341251"/>
            <a:chExt cx="10753279" cy="4887453"/>
          </a:xfrm>
        </p:grpSpPr>
        <p:sp>
          <p:nvSpPr>
            <p:cNvPr id="85" name="Rectangle 84"/>
            <p:cNvSpPr/>
            <p:nvPr/>
          </p:nvSpPr>
          <p:spPr>
            <a:xfrm>
              <a:off x="3409862" y="2322679"/>
              <a:ext cx="7772490" cy="163494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24348" y="3167494"/>
              <a:ext cx="7331825" cy="590923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Consumption Domains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(Virtualised/Physical Datasets)</a:t>
              </a: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429073" y="6228703"/>
              <a:ext cx="1818623" cy="1"/>
            </a:xfrm>
            <a:prstGeom prst="line">
              <a:avLst/>
            </a:prstGeom>
            <a:solidFill>
              <a:srgbClr val="FFFFFF"/>
            </a:solidFill>
            <a:ln w="6350">
              <a:noFill/>
            </a:ln>
          </p:spPr>
          <p:txBody>
            <a:bodyPr lIns="46788" tIns="46788" rIns="46788" bIns="46788" anchor="ctr"/>
            <a:lstStyle>
              <a:defPPr>
                <a:defRPr lang="de-DE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122"/>
            <p:cNvSpPr txBox="1"/>
            <p:nvPr/>
          </p:nvSpPr>
          <p:spPr>
            <a:xfrm>
              <a:off x="580247" y="5426921"/>
              <a:ext cx="1378981" cy="246164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08" rIns="45708">
              <a:spAutoFit/>
            </a:bodyPr>
            <a:lstStyle>
              <a:defPPr>
                <a:defRPr lang="de-DE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764" marR="0" lvl="0" indent="-177764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1100"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48078" y="1341251"/>
              <a:ext cx="1240022" cy="738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218926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lianz Neo" panose="020B0504020203020204" pitchFamily="34" charset="0"/>
                  <a:ea typeface="+mn-ea"/>
                  <a:cs typeface="+mn-cs"/>
                </a:rPr>
                <a:t>Global Architecture Board </a:t>
              </a: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814979" y="3977778"/>
              <a:ext cx="681643" cy="274320"/>
            </a:xfrm>
            <a:prstGeom prst="flowChartMagneticDisk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ABS</a:t>
              </a:r>
            </a:p>
          </p:txBody>
        </p:sp>
        <p:sp>
          <p:nvSpPr>
            <p:cNvPr id="52" name="Flowchart: Magnetic Disk 51"/>
            <p:cNvSpPr/>
            <p:nvPr/>
          </p:nvSpPr>
          <p:spPr>
            <a:xfrm>
              <a:off x="1000630" y="4252098"/>
              <a:ext cx="681643" cy="274320"/>
            </a:xfrm>
            <a:prstGeom prst="flowChartMagneticDisk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…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230283" y="3125585"/>
              <a:ext cx="0" cy="814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80248" y="2510444"/>
              <a:ext cx="1315054" cy="615141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DG Tool (Metadata)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94808" y="2193458"/>
              <a:ext cx="665018" cy="299295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Glossary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4808" y="2534662"/>
              <a:ext cx="748145" cy="453183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Catalog/ Dictionary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94807" y="3039062"/>
              <a:ext cx="818011" cy="453183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Biz to Tech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3657" y="3352483"/>
              <a:ext cx="825070" cy="360850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Technical Metadata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213657" y="1668455"/>
              <a:ext cx="7492" cy="851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69738" y="1790236"/>
              <a:ext cx="825070" cy="360850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Business Metadata</a:t>
              </a:r>
            </a:p>
          </p:txBody>
        </p:sp>
        <p:sp>
          <p:nvSpPr>
            <p:cNvPr id="59" name="Right Brace 58"/>
            <p:cNvSpPr/>
            <p:nvPr/>
          </p:nvSpPr>
          <p:spPr>
            <a:xfrm>
              <a:off x="1895302" y="2343104"/>
              <a:ext cx="199506" cy="15971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1386396" y="1666530"/>
              <a:ext cx="2163139" cy="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549535" y="1358959"/>
              <a:ext cx="1024884" cy="615141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Enterprise Ontology</a:t>
              </a:r>
            </a:p>
          </p:txBody>
        </p:sp>
        <p:sp>
          <p:nvSpPr>
            <p:cNvPr id="65" name="Right Arrow 64"/>
            <p:cNvSpPr/>
            <p:nvPr/>
          </p:nvSpPr>
          <p:spPr>
            <a:xfrm rot="5400000">
              <a:off x="3842711" y="2102083"/>
              <a:ext cx="432262" cy="20167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24349" y="2534662"/>
              <a:ext cx="7331825" cy="590923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Consumption Views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(Virtualised Datasets)</a:t>
              </a:r>
            </a:p>
          </p:txBody>
        </p:sp>
        <p:sp>
          <p:nvSpPr>
            <p:cNvPr id="67" name="Flowchart: Magnetic Disk 66"/>
            <p:cNvSpPr/>
            <p:nvPr/>
          </p:nvSpPr>
          <p:spPr>
            <a:xfrm>
              <a:off x="7215246" y="2683204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DiaAllz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8433161" y="2683204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Midcorp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9561461" y="2696142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</a:t>
              </a:r>
            </a:p>
          </p:txBody>
        </p:sp>
        <p:sp>
          <p:nvSpPr>
            <p:cNvPr id="70" name="Flowchart: Magnetic Disk 69"/>
            <p:cNvSpPr/>
            <p:nvPr/>
          </p:nvSpPr>
          <p:spPr>
            <a:xfrm>
              <a:off x="5895445" y="2705787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EKG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24348" y="4176932"/>
              <a:ext cx="7331825" cy="590923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Harmonised OE Model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(Virtualised/Physical Datasets)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24348" y="4883872"/>
              <a:ext cx="7331825" cy="590923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Raw Layer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(Source Datasets)</a:t>
              </a:r>
            </a:p>
          </p:txBody>
        </p:sp>
        <p:cxnSp>
          <p:nvCxnSpPr>
            <p:cNvPr id="75" name="Elbow Connector 74"/>
            <p:cNvCxnSpPr>
              <a:stCxn id="52" idx="3"/>
              <a:endCxn id="73" idx="1"/>
            </p:cNvCxnSpPr>
            <p:nvPr/>
          </p:nvCxnSpPr>
          <p:spPr>
            <a:xfrm rot="16200000" flipH="1">
              <a:off x="2156442" y="3711428"/>
              <a:ext cx="652916" cy="2282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038727" y="4905040"/>
              <a:ext cx="825070" cy="253128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Ingestion Service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6159527" y="5031604"/>
              <a:ext cx="1217915" cy="27766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Transient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551908" y="5026753"/>
              <a:ext cx="1217915" cy="27766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Quarantined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42261" y="5023817"/>
              <a:ext cx="1217915" cy="27766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Long Term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12082" y="1342467"/>
              <a:ext cx="5752406" cy="758232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Search &amp; Consume (access consumption views via multiple channels)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58616" y="1755900"/>
              <a:ext cx="1435573" cy="21935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Search &amp; Find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912954" y="1760671"/>
              <a:ext cx="727763" cy="21935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MSTR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505174" y="1753835"/>
              <a:ext cx="1316568" cy="21935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Std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Reports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4410" y="1753835"/>
              <a:ext cx="1567065" cy="21935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Explore/Discover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09861" y="2305173"/>
              <a:ext cx="3553541" cy="253128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Semantic Layer (standardises schemas and drives Business Centric Data Access)</a:t>
              </a:r>
            </a:p>
          </p:txBody>
        </p:sp>
        <p:sp>
          <p:nvSpPr>
            <p:cNvPr id="87" name="Flowchart: Magnetic Disk 86"/>
            <p:cNvSpPr/>
            <p:nvPr/>
          </p:nvSpPr>
          <p:spPr>
            <a:xfrm>
              <a:off x="6375759" y="3335158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Claim</a:t>
              </a:r>
            </a:p>
          </p:txBody>
        </p:sp>
        <p:sp>
          <p:nvSpPr>
            <p:cNvPr id="88" name="Flowchart: Magnetic Disk 87"/>
            <p:cNvSpPr/>
            <p:nvPr/>
          </p:nvSpPr>
          <p:spPr>
            <a:xfrm>
              <a:off x="7447534" y="3335157"/>
              <a:ext cx="109610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Contract</a:t>
              </a:r>
            </a:p>
          </p:txBody>
        </p:sp>
        <p:sp>
          <p:nvSpPr>
            <p:cNvPr id="89" name="Flowchart: Magnetic Disk 88"/>
            <p:cNvSpPr/>
            <p:nvPr/>
          </p:nvSpPr>
          <p:spPr>
            <a:xfrm>
              <a:off x="8769823" y="3335159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Party</a:t>
              </a:r>
            </a:p>
          </p:txBody>
        </p:sp>
        <p:sp>
          <p:nvSpPr>
            <p:cNvPr id="90" name="Flowchart: Magnetic Disk 89"/>
            <p:cNvSpPr/>
            <p:nvPr/>
          </p:nvSpPr>
          <p:spPr>
            <a:xfrm>
              <a:off x="9767678" y="3318170"/>
              <a:ext cx="1055493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Finance</a:t>
              </a:r>
            </a:p>
          </p:txBody>
        </p:sp>
        <p:cxnSp>
          <p:nvCxnSpPr>
            <p:cNvPr id="92" name="Straight Arrow Connector 91"/>
            <p:cNvCxnSpPr>
              <a:stCxn id="87" idx="1"/>
            </p:cNvCxnSpPr>
            <p:nvPr/>
          </p:nvCxnSpPr>
          <p:spPr>
            <a:xfrm flipH="1" flipV="1">
              <a:off x="6492240" y="2985711"/>
              <a:ext cx="320039" cy="34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7" idx="1"/>
              <a:endCxn id="67" idx="3"/>
            </p:cNvCxnSpPr>
            <p:nvPr/>
          </p:nvCxnSpPr>
          <p:spPr>
            <a:xfrm flipV="1">
              <a:off x="6812279" y="2972773"/>
              <a:ext cx="839487" cy="362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68" idx="3"/>
            </p:cNvCxnSpPr>
            <p:nvPr/>
          </p:nvCxnSpPr>
          <p:spPr>
            <a:xfrm flipV="1">
              <a:off x="6812279" y="2972773"/>
              <a:ext cx="2057402" cy="362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7" idx="1"/>
              <a:endCxn id="69" idx="3"/>
            </p:cNvCxnSpPr>
            <p:nvPr/>
          </p:nvCxnSpPr>
          <p:spPr>
            <a:xfrm flipV="1">
              <a:off x="6812279" y="2985711"/>
              <a:ext cx="3185702" cy="34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8" idx="1"/>
            </p:cNvCxnSpPr>
            <p:nvPr/>
          </p:nvCxnSpPr>
          <p:spPr>
            <a:xfrm flipH="1" flipV="1">
              <a:off x="6492240" y="3039062"/>
              <a:ext cx="1503349" cy="296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8" idx="1"/>
              <a:endCxn id="67" idx="3"/>
            </p:cNvCxnSpPr>
            <p:nvPr/>
          </p:nvCxnSpPr>
          <p:spPr>
            <a:xfrm flipH="1" flipV="1">
              <a:off x="7651766" y="2972773"/>
              <a:ext cx="343823" cy="36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8" idx="1"/>
              <a:endCxn id="68" idx="3"/>
            </p:cNvCxnSpPr>
            <p:nvPr/>
          </p:nvCxnSpPr>
          <p:spPr>
            <a:xfrm flipV="1">
              <a:off x="7995589" y="2972773"/>
              <a:ext cx="874092" cy="36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8" idx="1"/>
            </p:cNvCxnSpPr>
            <p:nvPr/>
          </p:nvCxnSpPr>
          <p:spPr>
            <a:xfrm flipV="1">
              <a:off x="7995589" y="2995356"/>
              <a:ext cx="1917365" cy="33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9" idx="1"/>
            </p:cNvCxnSpPr>
            <p:nvPr/>
          </p:nvCxnSpPr>
          <p:spPr>
            <a:xfrm flipH="1" flipV="1">
              <a:off x="6467395" y="2995356"/>
              <a:ext cx="2738948" cy="339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89" idx="1"/>
              <a:endCxn id="67" idx="3"/>
            </p:cNvCxnSpPr>
            <p:nvPr/>
          </p:nvCxnSpPr>
          <p:spPr>
            <a:xfrm flipH="1" flipV="1">
              <a:off x="7651766" y="2972773"/>
              <a:ext cx="1554577" cy="362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89" idx="1"/>
              <a:endCxn id="68" idx="3"/>
            </p:cNvCxnSpPr>
            <p:nvPr/>
          </p:nvCxnSpPr>
          <p:spPr>
            <a:xfrm flipH="1" flipV="1">
              <a:off x="8869681" y="2972773"/>
              <a:ext cx="336662" cy="362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9" idx="1"/>
              <a:endCxn id="69" idx="3"/>
            </p:cNvCxnSpPr>
            <p:nvPr/>
          </p:nvCxnSpPr>
          <p:spPr>
            <a:xfrm flipV="1">
              <a:off x="9206343" y="2985711"/>
              <a:ext cx="791638" cy="34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90" idx="1"/>
            </p:cNvCxnSpPr>
            <p:nvPr/>
          </p:nvCxnSpPr>
          <p:spPr>
            <a:xfrm flipH="1" flipV="1">
              <a:off x="6586099" y="3039062"/>
              <a:ext cx="3709326" cy="279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0" idx="1"/>
            </p:cNvCxnSpPr>
            <p:nvPr/>
          </p:nvCxnSpPr>
          <p:spPr>
            <a:xfrm flipH="1" flipV="1">
              <a:off x="7551908" y="2995356"/>
              <a:ext cx="2743517" cy="322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90" idx="1"/>
            </p:cNvCxnSpPr>
            <p:nvPr/>
          </p:nvCxnSpPr>
          <p:spPr>
            <a:xfrm flipH="1" flipV="1">
              <a:off x="8869681" y="2995356"/>
              <a:ext cx="1425744" cy="322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90" idx="1"/>
              <a:endCxn id="69" idx="3"/>
            </p:cNvCxnSpPr>
            <p:nvPr/>
          </p:nvCxnSpPr>
          <p:spPr>
            <a:xfrm flipH="1" flipV="1">
              <a:off x="9997981" y="2985711"/>
              <a:ext cx="297444" cy="33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/>
            <p:cNvSpPr/>
            <p:nvPr/>
          </p:nvSpPr>
          <p:spPr>
            <a:xfrm>
              <a:off x="6419937" y="4333561"/>
              <a:ext cx="3655088" cy="37699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Harmonised  Enterprise Data Schema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(internal &amp; external data)</a:t>
              </a:r>
            </a:p>
          </p:txBody>
        </p:sp>
        <p:cxnSp>
          <p:nvCxnSpPr>
            <p:cNvPr id="125" name="Straight Arrow Connector 124"/>
            <p:cNvCxnSpPr>
              <a:stCxn id="77" idx="0"/>
            </p:cNvCxnSpPr>
            <p:nvPr/>
          </p:nvCxnSpPr>
          <p:spPr>
            <a:xfrm flipH="1" flipV="1">
              <a:off x="6768484" y="4710557"/>
              <a:ext cx="1" cy="32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747662" y="4726312"/>
              <a:ext cx="825070" cy="253128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mapping 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06325" y="3457211"/>
              <a:ext cx="818011" cy="607071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Schema to Schema Mappings</a:t>
              </a:r>
            </a:p>
          </p:txBody>
        </p:sp>
        <p:cxnSp>
          <p:nvCxnSpPr>
            <p:cNvPr id="131" name="Elbow Connector 130"/>
            <p:cNvCxnSpPr>
              <a:stCxn id="129" idx="2"/>
              <a:endCxn id="128" idx="1"/>
            </p:cNvCxnSpPr>
            <p:nvPr/>
          </p:nvCxnSpPr>
          <p:spPr>
            <a:xfrm rot="16200000" flipH="1">
              <a:off x="4237199" y="2342413"/>
              <a:ext cx="788594" cy="4232331"/>
            </a:xfrm>
            <a:prstGeom prst="bentConnector2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87" idx="3"/>
            </p:cNvCxnSpPr>
            <p:nvPr/>
          </p:nvCxnSpPr>
          <p:spPr>
            <a:xfrm flipH="1" flipV="1">
              <a:off x="6812279" y="3624727"/>
              <a:ext cx="261852" cy="70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88" idx="3"/>
            </p:cNvCxnSpPr>
            <p:nvPr/>
          </p:nvCxnSpPr>
          <p:spPr>
            <a:xfrm flipV="1">
              <a:off x="7745842" y="3624726"/>
              <a:ext cx="249747" cy="689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89" idx="3"/>
            </p:cNvCxnSpPr>
            <p:nvPr/>
          </p:nvCxnSpPr>
          <p:spPr>
            <a:xfrm flipV="1">
              <a:off x="8869680" y="3624728"/>
              <a:ext cx="336663" cy="708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90" idx="3"/>
            </p:cNvCxnSpPr>
            <p:nvPr/>
          </p:nvCxnSpPr>
          <p:spPr>
            <a:xfrm flipV="1">
              <a:off x="9536939" y="3607739"/>
              <a:ext cx="758486" cy="72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0" idx="1"/>
            </p:cNvCxnSpPr>
            <p:nvPr/>
          </p:nvCxnSpPr>
          <p:spPr>
            <a:xfrm flipV="1">
              <a:off x="6331965" y="1986787"/>
              <a:ext cx="1240767" cy="71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67" idx="1"/>
              <a:endCxn id="83" idx="2"/>
            </p:cNvCxnSpPr>
            <p:nvPr/>
          </p:nvCxnSpPr>
          <p:spPr>
            <a:xfrm flipV="1">
              <a:off x="7651766" y="1973193"/>
              <a:ext cx="1511692" cy="710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68" idx="1"/>
              <a:endCxn id="82" idx="2"/>
            </p:cNvCxnSpPr>
            <p:nvPr/>
          </p:nvCxnSpPr>
          <p:spPr>
            <a:xfrm flipV="1">
              <a:off x="8869681" y="1980029"/>
              <a:ext cx="1407155" cy="70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69" idx="1"/>
              <a:endCxn id="82" idx="2"/>
            </p:cNvCxnSpPr>
            <p:nvPr/>
          </p:nvCxnSpPr>
          <p:spPr>
            <a:xfrm flipV="1">
              <a:off x="9997981" y="1980029"/>
              <a:ext cx="278855" cy="716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69" idx="1"/>
              <a:endCxn id="83" idx="2"/>
            </p:cNvCxnSpPr>
            <p:nvPr/>
          </p:nvCxnSpPr>
          <p:spPr>
            <a:xfrm flipH="1" flipV="1">
              <a:off x="9163458" y="1973193"/>
              <a:ext cx="834523" cy="722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7478955" y="1952452"/>
              <a:ext cx="1408831" cy="71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70" idx="1"/>
              <a:endCxn id="81" idx="2"/>
            </p:cNvCxnSpPr>
            <p:nvPr/>
          </p:nvCxnSpPr>
          <p:spPr>
            <a:xfrm flipH="1" flipV="1">
              <a:off x="6076403" y="1975258"/>
              <a:ext cx="255562" cy="730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67" idx="1"/>
              <a:endCxn id="81" idx="2"/>
            </p:cNvCxnSpPr>
            <p:nvPr/>
          </p:nvCxnSpPr>
          <p:spPr>
            <a:xfrm flipH="1" flipV="1">
              <a:off x="6076403" y="1975258"/>
              <a:ext cx="1575363" cy="707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68" idx="1"/>
            </p:cNvCxnSpPr>
            <p:nvPr/>
          </p:nvCxnSpPr>
          <p:spPr>
            <a:xfrm flipV="1">
              <a:off x="8869681" y="1986787"/>
              <a:ext cx="293777" cy="696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ounded Rectangle 158"/>
          <p:cNvSpPr/>
          <p:nvPr/>
        </p:nvSpPr>
        <p:spPr>
          <a:xfrm>
            <a:off x="10922924" y="1283990"/>
            <a:ext cx="1186152" cy="421072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0982827" y="4113374"/>
            <a:ext cx="1088454" cy="600778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Warehouse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945637" y="3122291"/>
            <a:ext cx="1140725" cy="600778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Domain Marts &amp; Conformed Dimensions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11020622" y="1508899"/>
            <a:ext cx="1088454" cy="375349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 Reports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096743" y="680348"/>
            <a:ext cx="984371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GDW Object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33015" y="3908086"/>
            <a:ext cx="829795" cy="253128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mappings </a:t>
            </a:r>
          </a:p>
        </p:txBody>
      </p:sp>
      <p:cxnSp>
        <p:nvCxnSpPr>
          <p:cNvPr id="166" name="Straight Connector 165"/>
          <p:cNvCxnSpPr>
            <a:stCxn id="129" idx="2"/>
            <a:endCxn id="164" idx="1"/>
          </p:cNvCxnSpPr>
          <p:nvPr/>
        </p:nvCxnSpPr>
        <p:spPr>
          <a:xfrm>
            <a:off x="2098205" y="4007021"/>
            <a:ext cx="5334810" cy="2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10926248" y="2271912"/>
            <a:ext cx="1140725" cy="796412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Subject Specific Marts &amp; Dimensions (MSTR Layer)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0256" y="5615824"/>
            <a:ext cx="2112816" cy="991792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Always keep the 2 last deliveries for the same As At Date until one version is signed off. Then move to LT</a:t>
            </a:r>
          </a:p>
          <a:p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8092650" y="5694775"/>
            <a:ext cx="2193946" cy="653238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Only the signed off version for each As At date submission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As long as business needs it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758804" y="6348013"/>
            <a:ext cx="1734458" cy="330072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200" dirty="0"/>
              <a:t>Data retention period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666282" y="219090"/>
            <a:ext cx="1469655" cy="1161069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100" dirty="0"/>
              <a:t>As long as business needs it. Each signed-off delivery as of a Reporting Date should be re-creatable</a:t>
            </a:r>
          </a:p>
        </p:txBody>
      </p:sp>
      <p:cxnSp>
        <p:nvCxnSpPr>
          <p:cNvPr id="7" name="Straight Arrow Connector 6"/>
          <p:cNvCxnSpPr>
            <a:stCxn id="97" idx="2"/>
          </p:cNvCxnSpPr>
          <p:nvPr/>
        </p:nvCxnSpPr>
        <p:spPr>
          <a:xfrm flipH="1">
            <a:off x="8784402" y="1380159"/>
            <a:ext cx="1616708" cy="126836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0"/>
            <a:endCxn id="79" idx="2"/>
          </p:cNvCxnSpPr>
          <p:nvPr/>
        </p:nvCxnSpPr>
        <p:spPr>
          <a:xfrm flipH="1" flipV="1">
            <a:off x="9174384" y="5244219"/>
            <a:ext cx="15239" cy="4505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6305330" y="5241255"/>
            <a:ext cx="13978" cy="37456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7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solidFill>
            <a:srgbClr val="DFEEDE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Sign-OFF 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30828" y="607645"/>
            <a:ext cx="2308698" cy="42240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FOR DISCUSSION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" y="1517937"/>
            <a:ext cx="11843587" cy="47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83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xiP8OtSSQ0DUMUr48jeg"/>
</p:tagLst>
</file>

<file path=ppt/theme/theme1.xml><?xml version="1.0" encoding="utf-8"?>
<a:theme xmlns:a="http://schemas.openxmlformats.org/drawingml/2006/main" name="AZ Technology_Global_Master_16_9_June_2017">
  <a:themeElements>
    <a:clrScheme name="AZ_PPT_GLOBAL_DESIGNFARBEN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AB6B79375F34E9D381270D1F5E622" ma:contentTypeVersion="18" ma:contentTypeDescription="Create a new document." ma:contentTypeScope="" ma:versionID="3cd396bf59f1103a26134e8238af104d">
  <xsd:schema xmlns:xsd="http://www.w3.org/2001/XMLSchema" xmlns:xs="http://www.w3.org/2001/XMLSchema" xmlns:p="http://schemas.microsoft.com/office/2006/metadata/properties" xmlns:ns1="http://schemas.microsoft.com/sharepoint/v3" xmlns:ns2="5b2f868c-8f92-4251-9c5c-5006411a5d63" xmlns:ns3="0f693eaa-2d88-41b4-a1c1-32ba42dc72ad" targetNamespace="http://schemas.microsoft.com/office/2006/metadata/properties" ma:root="true" ma:fieldsID="8eefaf743d75817a01829804821293b8" ns1:_="" ns2:_="" ns3:_="">
    <xsd:import namespace="http://schemas.microsoft.com/sharepoint/v3"/>
    <xsd:import namespace="5b2f868c-8f92-4251-9c5c-5006411a5d63"/>
    <xsd:import namespace="0f693eaa-2d88-41b4-a1c1-32ba42dc72ad"/>
    <xsd:element name="properties">
      <xsd:complexType>
        <xsd:sequence>
          <xsd:element name="documentManagement">
            <xsd:complexType>
              <xsd:all>
                <xsd:element ref="ns1:DocumentSetDescrip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8" nillable="true" ma:displayName="Description" ma:description="A description of the Document Set" ma:internalName="DocumentSetDescription">
      <xsd:simpleType>
        <xsd:restriction base="dms:Note"/>
      </xsd:simpleType>
    </xsd:element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f868c-8f92-4251-9c5c-5006411a5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93eaa-2d88-41b4-a1c1-32ba42dc72a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8d801aa8-04bd-48eb-82b9-c99783f147a3}" ma:internalName="TaxCatchAll" ma:showField="CatchAllData" ma:web="0f693eaa-2d88-41b4-a1c1-32ba42dc72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etDescription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5b2f868c-8f92-4251-9c5c-5006411a5d63">
      <Terms xmlns="http://schemas.microsoft.com/office/infopath/2007/PartnerControls"/>
    </lcf76f155ced4ddcb4097134ff3c332f>
    <TaxCatchAll xmlns="0f693eaa-2d88-41b4-a1c1-32ba42dc72ad" xsi:nil="true"/>
  </documentManagement>
</p:properties>
</file>

<file path=customXml/itemProps1.xml><?xml version="1.0" encoding="utf-8"?>
<ds:datastoreItem xmlns:ds="http://schemas.openxmlformats.org/officeDocument/2006/customXml" ds:itemID="{656FE536-F971-4A66-BB17-CC1B6A373CFC}"/>
</file>

<file path=customXml/itemProps2.xml><?xml version="1.0" encoding="utf-8"?>
<ds:datastoreItem xmlns:ds="http://schemas.openxmlformats.org/officeDocument/2006/customXml" ds:itemID="{6C07DD76-5C36-41B7-ABB2-37FE97703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119161-91AC-45ED-BEB4-8147A94B3F3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b2f868c-8f92-4251-9c5c-5006411a5d63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57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AZ Technology_Global_Master_16_9_June_2017</vt:lpstr>
      <vt:lpstr>DATA retention time in GDp</vt:lpstr>
      <vt:lpstr>Sign-OFF process</vt:lpstr>
    </vt:vector>
  </TitlesOfParts>
  <Company>Allianz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developments aim to deliver required functionalities and automatize end-to-end Midcorp data management</dc:title>
  <dc:creator>Michelet, Arnaud (Allianz SE)</dc:creator>
  <cp:lastModifiedBy>Boudet, Myriam (Allianz SE)</cp:lastModifiedBy>
  <cp:revision>21</cp:revision>
  <dcterms:created xsi:type="dcterms:W3CDTF">2020-09-14T07:51:53Z</dcterms:created>
  <dcterms:modified xsi:type="dcterms:W3CDTF">2020-09-29T15:34:10Z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2020-09-14T07:55:08Z</vt:lpwstr>
  </property>
  <property fmtid="{D5CDD505-2E9C-101B-9397-08002B2CF9AE}" pid="4" name="MSIP_Label_863bc15e-e7bf-41c1-bdb3-03882d8a2e2c_Method">
    <vt:lpwstr>Standard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fba602a0-5358-400b-a74a-20e8e9498fdd</vt:lpwstr>
  </property>
  <property fmtid="{D5CDD505-2E9C-101B-9397-08002B2CF9AE}" pid="8" name="MSIP_Label_863bc15e-e7bf-41c1-bdb3-03882d8a2e2c_ContentBits">
    <vt:lpwstr>0</vt:lpwstr>
  </property>
  <property fmtid="{D5CDD505-2E9C-101B-9397-08002B2CF9AE}" pid="9" name="ContentTypeId">
    <vt:lpwstr>0x0101000C5AB6B79375F34E9D381270D1F5E622</vt:lpwstr>
  </property>
</Properties>
</file>