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5"/>
    <p:sldMasterId id="2147483775" r:id="rId6"/>
  </p:sldMasterIdLst>
  <p:notesMasterIdLst>
    <p:notesMasterId r:id="rId22"/>
  </p:notesMasterIdLst>
  <p:handoutMasterIdLst>
    <p:handoutMasterId r:id="rId23"/>
  </p:handoutMasterIdLst>
  <p:sldIdLst>
    <p:sldId id="632" r:id="rId7"/>
    <p:sldId id="1105" r:id="rId8"/>
    <p:sldId id="1448941860" r:id="rId9"/>
    <p:sldId id="726" r:id="rId10"/>
    <p:sldId id="1448941859" r:id="rId11"/>
    <p:sldId id="1448941864" r:id="rId12"/>
    <p:sldId id="1448941861" r:id="rId13"/>
    <p:sldId id="2925" r:id="rId14"/>
    <p:sldId id="1448941862" r:id="rId15"/>
    <p:sldId id="698" r:id="rId16"/>
    <p:sldId id="699" r:id="rId17"/>
    <p:sldId id="1448941863" r:id="rId18"/>
    <p:sldId id="1448941865" r:id="rId19"/>
    <p:sldId id="2926" r:id="rId20"/>
    <p:sldId id="1085" r:id="rId21"/>
  </p:sldIdLst>
  <p:sldSz cx="12190413" cy="6859588"/>
  <p:notesSz cx="6858000" cy="9144000"/>
  <p:custDataLst>
    <p:tags r:id="rId24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FEB"/>
    <a:srgbClr val="D5E9D3"/>
    <a:srgbClr val="C0DDBD"/>
    <a:srgbClr val="C1EBFB"/>
    <a:srgbClr val="F1F9FA"/>
    <a:srgbClr val="EFF6EE"/>
    <a:srgbClr val="FAF7EF"/>
    <a:srgbClr val="F9F2EF"/>
    <a:srgbClr val="EFE8E6"/>
    <a:srgbClr val="E1C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9596" autoAdjust="0"/>
  </p:normalViewPr>
  <p:slideViewPr>
    <p:cSldViewPr>
      <p:cViewPr varScale="1">
        <p:scale>
          <a:sx n="94" d="100"/>
          <a:sy n="94" d="100"/>
        </p:scale>
        <p:origin x="252" y="414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18859"/>
    </p:cViewPr>
  </p:sorterViewPr>
  <p:notesViewPr>
    <p:cSldViewPr>
      <p:cViewPr varScale="1">
        <p:scale>
          <a:sx n="98" d="100"/>
          <a:sy n="98" d="100"/>
        </p:scale>
        <p:origin x="-389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7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50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2.emf"/><Relationship Id="rId2" Type="http://schemas.openxmlformats.org/officeDocument/2006/relationships/tags" Target="../tags/tag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9-Nov-20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9-Nov-20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9-Nov-20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9-Nov-20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/>
              <a:t>9-Nov-20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9-Nov-20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/>
              <a:t>9-Nov-20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/>
              <a:t>9-Nov-20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9-Nov-20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9-Nov-20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9-Nov-20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9-Nov-20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/>
              <a:t>9-Nov-20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9-Nov-20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3" y="1628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" y="1628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F9B85A3-BE12-4316-ADE0-0FADAA9EC2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688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599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gray">
          <a:xfrm>
            <a:off x="1" y="3"/>
            <a:ext cx="5082689" cy="6364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43956" tIns="143956" rIns="143956" bIns="143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66"/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gray">
          <a:xfrm>
            <a:off x="5082690" y="6932"/>
            <a:ext cx="4746242" cy="4573009"/>
          </a:xfrm>
          <a:prstGeom prst="rect">
            <a:avLst/>
          </a:prstGeom>
          <a:solidFill>
            <a:srgbClr val="D4D5C8"/>
          </a:solidFill>
          <a:ln>
            <a:noFill/>
          </a:ln>
        </p:spPr>
        <p:txBody>
          <a:bodyPr rot="0" spcFirstLastPara="0" vertOverflow="overflow" horzOverflow="overflow" vert="horz" wrap="square" lIns="143956" tIns="143956" rIns="143956" bIns="1439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66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672897" y="3054353"/>
            <a:ext cx="397215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lang="x-none" sz="1599" b="0" cap="none" baseline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pic>
        <p:nvPicPr>
          <p:cNvPr id="10" name="Bild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79171" y="5843104"/>
            <a:ext cx="2015944" cy="505311"/>
          </a:xfrm>
          <a:prstGeom prst="rect">
            <a:avLst/>
          </a:prstGeom>
        </p:spPr>
      </p:pic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672897" y="948373"/>
            <a:ext cx="7810244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 lang="x-none" sz="3599" b="1" cap="none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24" name="Document type" hidden="1"/>
          <p:cNvSpPr txBox="1">
            <a:spLocks noChangeArrowheads="1"/>
          </p:cNvSpPr>
          <p:nvPr/>
        </p:nvSpPr>
        <p:spPr bwMode="gray">
          <a:xfrm>
            <a:off x="672896" y="4270416"/>
            <a:ext cx="39721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599" err="1">
                <a:latin typeface="+mn-lt"/>
              </a:rPr>
              <a:t>Abteilung</a:t>
            </a:r>
            <a:r>
              <a:rPr lang="en-US" sz="1599">
                <a:latin typeface="+mn-lt"/>
              </a:rPr>
              <a:t> / </a:t>
            </a:r>
            <a:r>
              <a:rPr lang="en-US" sz="1599" err="1">
                <a:latin typeface="+mn-lt"/>
              </a:rPr>
              <a:t>Verfasser</a:t>
            </a:r>
            <a:r>
              <a:rPr lang="en-US" sz="1599">
                <a:latin typeface="+mn-lt"/>
              </a:rPr>
              <a:t> /</a:t>
            </a:r>
            <a:endParaRPr lang="en-US" sz="1599" baseline="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Date" hidden="1"/>
          <p:cNvSpPr txBox="1">
            <a:spLocks noChangeArrowheads="1"/>
          </p:cNvSpPr>
          <p:nvPr/>
        </p:nvSpPr>
        <p:spPr bwMode="gray">
          <a:xfrm>
            <a:off x="672896" y="4550966"/>
            <a:ext cx="39721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599">
                <a:latin typeface="+mn-lt"/>
              </a:rPr>
              <a:t>Ort und Zeit</a:t>
            </a:r>
            <a:endParaRPr lang="en-US" sz="1599" baseline="0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1" name="Disclaimer-DE_FT2096_16x9_TK_CF1">
            <a:extLst>
              <a:ext uri="{FF2B5EF4-FFF2-40B4-BE49-F238E27FC236}">
                <a16:creationId xmlns:a16="http://schemas.microsoft.com/office/drawing/2014/main" id="{55619B36-1A9D-4109-B187-80DD9F1798F8}"/>
              </a:ext>
            </a:extLst>
          </p:cNvPr>
          <p:cNvGrpSpPr/>
          <p:nvPr userDrawn="1"/>
        </p:nvGrpSpPr>
        <p:grpSpPr bwMode="gray">
          <a:xfrm>
            <a:off x="5468204" y="5883969"/>
            <a:ext cx="1960635" cy="480320"/>
            <a:chOff x="4067174" y="5864006"/>
            <a:chExt cx="1411606" cy="480320"/>
          </a:xfrm>
        </p:grpSpPr>
        <p:sp>
          <p:nvSpPr>
            <p:cNvPr id="22" name="Textfeld 12">
              <a:extLst>
                <a:ext uri="{FF2B5EF4-FFF2-40B4-BE49-F238E27FC236}">
                  <a16:creationId xmlns:a16="http://schemas.microsoft.com/office/drawing/2014/main" id="{38EA5B2E-95A9-456F-B861-8DCBFC36A76F}"/>
                </a:ext>
              </a:extLst>
            </p:cNvPr>
            <p:cNvSpPr txBox="1"/>
            <p:nvPr/>
          </p:nvSpPr>
          <p:spPr bwMode="gray">
            <a:xfrm>
              <a:off x="4067177" y="5879995"/>
              <a:ext cx="1411603" cy="464331"/>
            </a:xfrm>
            <a:prstGeom prst="rect">
              <a:avLst/>
            </a:prstGeom>
            <a:noFill/>
            <a:ln w="25400" cmpd="sng">
              <a:noFill/>
            </a:ln>
          </p:spPr>
          <p:txBody>
            <a:bodyPr wrap="square" lIns="0" tIns="108000" rIns="0" bIns="108000" rtlCol="0">
              <a:spAutoFit/>
            </a:bodyPr>
            <a:lstStyle/>
            <a:p>
              <a:pPr algn="ctr"/>
              <a:r>
                <a:rPr lang="en-US" sz="1599" b="1">
                  <a:solidFill>
                    <a:srgbClr val="E4003A"/>
                  </a:solidFill>
                  <a:latin typeface="+mn-lt"/>
                </a:rPr>
                <a:t>Internal</a:t>
              </a:r>
            </a:p>
          </p:txBody>
        </p:sp>
        <p:grpSp>
          <p:nvGrpSpPr>
            <p:cNvPr id="23" name="Gruppieren 13">
              <a:extLst>
                <a:ext uri="{FF2B5EF4-FFF2-40B4-BE49-F238E27FC236}">
                  <a16:creationId xmlns:a16="http://schemas.microsoft.com/office/drawing/2014/main" id="{DAE41B23-E23F-446F-815B-FEE619019F01}"/>
                </a:ext>
              </a:extLst>
            </p:cNvPr>
            <p:cNvGrpSpPr/>
            <p:nvPr/>
          </p:nvGrpSpPr>
          <p:grpSpPr bwMode="gray">
            <a:xfrm>
              <a:off x="4067174" y="5864006"/>
              <a:ext cx="1411606" cy="446109"/>
              <a:chOff x="7624763" y="5079537"/>
              <a:chExt cx="1550486" cy="446109"/>
            </a:xfrm>
          </p:grpSpPr>
          <p:cxnSp>
            <p:nvCxnSpPr>
              <p:cNvPr id="26" name="Gerade Verbindung 14">
                <a:extLst>
                  <a:ext uri="{FF2B5EF4-FFF2-40B4-BE49-F238E27FC236}">
                    <a16:creationId xmlns:a16="http://schemas.microsoft.com/office/drawing/2014/main" id="{6B2D2BA5-72AB-4E24-9D73-A8EBA1AB6F6A}"/>
                  </a:ext>
                </a:extLst>
              </p:cNvPr>
              <p:cNvCxnSpPr/>
              <p:nvPr/>
            </p:nvCxnSpPr>
            <p:spPr bwMode="gray">
              <a:xfrm>
                <a:off x="7624763" y="5079537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15">
                <a:extLst>
                  <a:ext uri="{FF2B5EF4-FFF2-40B4-BE49-F238E27FC236}">
                    <a16:creationId xmlns:a16="http://schemas.microsoft.com/office/drawing/2014/main" id="{571B06DF-E2C1-4B5A-AD18-AAF8F881395C}"/>
                  </a:ext>
                </a:extLst>
              </p:cNvPr>
              <p:cNvCxnSpPr/>
              <p:nvPr/>
            </p:nvCxnSpPr>
            <p:spPr bwMode="gray">
              <a:xfrm>
                <a:off x="7624763" y="5525646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890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2">
          <p15:clr>
            <a:srgbClr val="FBAE40"/>
          </p15:clr>
        </p15:guide>
        <p15:guide id="3">
          <p15:clr>
            <a:srgbClr val="FBAE40"/>
          </p15:clr>
        </p15:guide>
        <p15:guide id="4" pos="5769">
          <p15:clr>
            <a:srgbClr val="FBAE40"/>
          </p15:clr>
        </p15:guide>
        <p15:guide id="5" pos="56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5D5920D-9E07-4642-A801-0D08B7948D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5D5920D-9E07-4642-A801-0D08B7948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D2AF45-3207-45B3-B8D2-A4E6FED84D2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100"/>
              </a:spcBef>
              <a:spcAft>
                <a:spcPts val="100"/>
              </a:spcAft>
            </a:pPr>
            <a:endParaRPr lang="en-US" sz="26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1"/>
            <a:ext cx="10185400" cy="768350"/>
          </a:xfrm>
          <a:solidFill>
            <a:srgbClr val="CFE9EE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F2C-201B-4834-A633-4F847450C485}" type="datetime5">
              <a:rPr lang="en-US" smtClean="0"/>
              <a:t>9-Nov-20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Footerline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Freeform 54"/>
          <p:cNvSpPr>
            <a:spLocks noEditPoints="1"/>
          </p:cNvSpPr>
          <p:nvPr userDrawn="1"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586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06664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1</a:t>
            </a:r>
          </a:p>
          <a:p>
            <a:pPr lvl="1"/>
            <a:r>
              <a:rPr lang="en-US" noProof="0" dirty="0"/>
              <a:t>2</a:t>
            </a:r>
          </a:p>
          <a:p>
            <a:pPr lvl="2"/>
            <a:r>
              <a:rPr lang="en-US" noProof="0" dirty="0"/>
              <a:t>3</a:t>
            </a:r>
          </a:p>
          <a:p>
            <a:pPr lvl="3"/>
            <a:r>
              <a:rPr lang="en-US" noProof="0" dirty="0"/>
              <a:t>4</a:t>
            </a:r>
          </a:p>
          <a:p>
            <a:pPr lvl="4"/>
            <a:r>
              <a:rPr lang="en-US" noProof="0" dirty="0"/>
              <a:t>5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BF4EDA-D3C1-407F-A795-437F2C629C43}" type="datetime5">
              <a:rPr lang="en-US" smtClean="0"/>
              <a:t>9-Nov-20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Footerline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0185400" cy="768350"/>
          </a:xfrm>
          <a:solidFill>
            <a:srgbClr val="CFE9EE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2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3" y="1628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" y="1628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2FB1416-9BB6-4DCF-B6CF-B75384665AD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gray">
          <a:xfrm>
            <a:off x="1" y="3"/>
            <a:ext cx="4841875" cy="6859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44012" tIns="144012" rIns="144012" bIns="1440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00" dirty="0"/>
          </a:p>
        </p:txBody>
      </p:sp>
      <p:sp>
        <p:nvSpPr>
          <p:cNvPr id="12" name="Rectangle 11"/>
          <p:cNvSpPr>
            <a:spLocks/>
          </p:cNvSpPr>
          <p:nvPr/>
        </p:nvSpPr>
        <p:spPr bwMode="gray">
          <a:xfrm>
            <a:off x="4841876" y="3"/>
            <a:ext cx="3805237" cy="5343524"/>
          </a:xfrm>
          <a:prstGeom prst="rect">
            <a:avLst/>
          </a:prstGeom>
          <a:solidFill>
            <a:srgbClr val="D4D5C7"/>
          </a:solidFill>
          <a:ln>
            <a:noFill/>
          </a:ln>
        </p:spPr>
        <p:txBody>
          <a:bodyPr rot="0" spcFirstLastPara="0" vertOverflow="overflow" horzOverflow="overflow" vert="horz" wrap="square" lIns="144012" tIns="144012" rIns="144012" bIns="1440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0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07934" y="3069754"/>
            <a:ext cx="397215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lang="x-none" sz="1600" b="0" cap="none" baseline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507934" y="765498"/>
            <a:ext cx="9979759" cy="2304256"/>
          </a:xfrm>
          <a:prstGeom prst="rect">
            <a:avLst/>
          </a:prstGeom>
        </p:spPr>
        <p:txBody>
          <a:bodyPr wrap="square" tIns="288000" anchor="t" anchorCtr="0">
            <a:noAutofit/>
          </a:bodyPr>
          <a:lstStyle>
            <a:lvl1pPr>
              <a:lnSpc>
                <a:spcPct val="100000"/>
              </a:lnSpc>
              <a:defRPr lang="x-none" sz="3600" b="1" cap="all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24" name="Document type" hidden="1"/>
          <p:cNvSpPr txBox="1">
            <a:spLocks noChangeArrowheads="1"/>
          </p:cNvSpPr>
          <p:nvPr/>
        </p:nvSpPr>
        <p:spPr bwMode="gray">
          <a:xfrm>
            <a:off x="507934" y="4270416"/>
            <a:ext cx="39721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dirty="0" err="1">
                <a:latin typeface="+mn-lt"/>
              </a:rPr>
              <a:t>Abteilung</a:t>
            </a:r>
            <a:r>
              <a:rPr lang="en-US" sz="1600" dirty="0">
                <a:latin typeface="+mn-lt"/>
              </a:rPr>
              <a:t> / </a:t>
            </a:r>
            <a:r>
              <a:rPr lang="en-US" sz="1600" dirty="0" err="1">
                <a:latin typeface="+mn-lt"/>
              </a:rPr>
              <a:t>Verfasser</a:t>
            </a:r>
            <a:r>
              <a:rPr lang="en-US" sz="1600" dirty="0">
                <a:latin typeface="+mn-lt"/>
              </a:rPr>
              <a:t> /</a:t>
            </a:r>
            <a:endParaRPr lang="en-US" sz="1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Date" hidden="1"/>
          <p:cNvSpPr txBox="1">
            <a:spLocks noChangeArrowheads="1"/>
          </p:cNvSpPr>
          <p:nvPr/>
        </p:nvSpPr>
        <p:spPr bwMode="gray">
          <a:xfrm>
            <a:off x="507934" y="4550966"/>
            <a:ext cx="39721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</a:rPr>
              <a:t>Ort und Zeit</a:t>
            </a:r>
            <a:endParaRPr lang="en-US" sz="1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041777-9522-4CDA-B5AF-119FF0D7EF12}"/>
              </a:ext>
            </a:extLst>
          </p:cNvPr>
          <p:cNvSpPr>
            <a:spLocks/>
          </p:cNvSpPr>
          <p:nvPr/>
        </p:nvSpPr>
        <p:spPr bwMode="ltGray">
          <a:xfrm>
            <a:off x="507934" y="5197826"/>
            <a:ext cx="2664296" cy="422405"/>
          </a:xfrm>
          <a:prstGeom prst="rect">
            <a:avLst/>
          </a:prstGeom>
          <a:solidFill>
            <a:srgbClr val="E4003A"/>
          </a:solidFill>
          <a:ln>
            <a:noFill/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r>
              <a:rPr lang="en-US" sz="1800" dirty="0">
                <a:solidFill>
                  <a:schemeClr val="bg1"/>
                </a:solidFill>
              </a:rPr>
              <a:t>Strictly confidential</a:t>
            </a:r>
          </a:p>
        </p:txBody>
      </p:sp>
      <p:pic>
        <p:nvPicPr>
          <p:cNvPr id="32" name="Bild 11">
            <a:extLst>
              <a:ext uri="{FF2B5EF4-FFF2-40B4-BE49-F238E27FC236}">
                <a16:creationId xmlns:a16="http://schemas.microsoft.com/office/drawing/2014/main" id="{7E2EF0DA-7B2B-4D30-A05D-E9D757E8AF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60139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1">
          <p15:clr>
            <a:srgbClr val="FBAE40"/>
          </p15:clr>
        </p15:guide>
        <p15:guide id="3">
          <p15:clr>
            <a:srgbClr val="FBAE40"/>
          </p15:clr>
        </p15:guide>
        <p15:guide id="4" pos="5767">
          <p15:clr>
            <a:srgbClr val="FBAE40"/>
          </p15:clr>
        </p15:guide>
        <p15:guide id="5" pos="566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ltGray">
          <a:xfrm>
            <a:off x="0" y="0"/>
            <a:ext cx="12190413" cy="6859588"/>
          </a:xfrm>
          <a:prstGeom prst="rect">
            <a:avLst/>
          </a:prstGeom>
          <a:solidFill>
            <a:srgbClr val="49648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ltGray">
          <a:xfrm>
            <a:off x="265116" y="2762250"/>
            <a:ext cx="4173909" cy="3077766"/>
          </a:xfrm>
        </p:spPr>
        <p:txBody>
          <a:bodyPr lIns="144000" tIns="0" rIns="0" anchor="t" anchorCtr="0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508000" y="2309853"/>
            <a:ext cx="7618413" cy="553998"/>
          </a:xfrm>
          <a:prstGeom prst="rect">
            <a:avLst/>
          </a:prstGeom>
        </p:spPr>
        <p:txBody>
          <a:bodyPr tIns="0" bIns="0" anchor="b">
            <a:spAutoFit/>
          </a:bodyPr>
          <a:lstStyle>
            <a:lvl1pPr marL="0" algn="l" defTabSz="1625641" rtl="0" eaLnBrk="1" latinLnBrk="0" hangingPunct="1">
              <a:defRPr lang="de-DE" sz="36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65AD2A49-1C54-4EF5-BE7E-EF4E688B9B36}"/>
              </a:ext>
            </a:extLst>
          </p:cNvPr>
          <p:cNvPicPr>
            <a:picLocks/>
          </p:cNvPicPr>
          <p:nvPr/>
        </p:nvPicPr>
        <p:blipFill>
          <a:blip r:embed="rId6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ltGray">
          <a:xfrm>
            <a:off x="7209542" y="1701602"/>
            <a:ext cx="4980871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69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1E7453-95F6-48ED-8426-FCDEF8C3E78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gray">
          <a:xfrm>
            <a:off x="-1" y="3"/>
            <a:ext cx="1697050" cy="5842775"/>
          </a:xfrm>
          <a:prstGeom prst="rect">
            <a:avLst/>
          </a:prstGeom>
          <a:solidFill>
            <a:srgbClr val="D7D3D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/>
            <a:endParaRPr lang="en-US" sz="2133" dirty="0">
              <a:solidFill>
                <a:schemeClr val="tx1"/>
              </a:solidFill>
            </a:endParaRPr>
          </a:p>
        </p:txBody>
      </p:sp>
      <p:sp>
        <p:nvSpPr>
          <p:cNvPr id="7" name="Title Placeholder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07935" y="768350"/>
            <a:ext cx="3568700" cy="139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 latinLnBrk="0"/>
            <a:r>
              <a:rPr lang="en-US" dirty="0"/>
              <a:t>Click to edit title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2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01C842-3A60-45BD-8E6D-CAF89ACA706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BED4ECAF-28F9-4149-8C9B-DE6FE6AC8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507933" y="278310"/>
            <a:ext cx="11187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3000"/>
            </a:lvl1pPr>
          </a:lstStyle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86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5446120-9031-4791-AC3A-735103E3EF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5446120-9031-4791-AC3A-735103E3E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C7B5A18-0FE1-4758-88A6-0FA86E32B5E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248AF-3932-494A-B528-2CEE4532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19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7102C4F-5655-4CA5-8016-1987C88B3D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7102C4F-5655-4CA5-8016-1987C88B3D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003781"/>
              </a:solidFill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003781"/>
              </a:solidFill>
            </a:endParaRPr>
          </a:p>
        </p:txBody>
      </p:sp>
      <p:sp>
        <p:nvSpPr>
          <p:cNvPr id="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376481"/>
            <a:ext cx="8649691" cy="15389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Subject Line for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FFB2447-A222-4BC3-8617-5A45FB70EB9C}" type="datetime5">
              <a:rPr lang="en-US" smtClean="0">
                <a:solidFill>
                  <a:srgbClr val="000000"/>
                </a:solidFill>
              </a:rPr>
              <a:t>9-Nov-20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LatAm</a:t>
            </a:r>
            <a:r>
              <a:rPr lang="en-US" dirty="0">
                <a:solidFill>
                  <a:srgbClr val="000000"/>
                </a:solidFill>
              </a:rPr>
              <a:t> CEO &amp; CUO workshop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898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AFBC29F-2A62-48FA-9184-98E3D1D68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AFBC29F-2A62-48FA-9184-98E3D1D68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598F2F9-FA81-4BB4-AFD8-4DE04C61960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000" y="1555775"/>
            <a:ext cx="11179175" cy="22815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400">
                <a:solidFill>
                  <a:schemeClr val="tx1"/>
                </a:solidFill>
              </a:defRPr>
            </a:lvl7pPr>
            <a:lvl8pPr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1</a:t>
            </a:r>
          </a:p>
          <a:p>
            <a:pPr lvl="1"/>
            <a:r>
              <a:rPr lang="en-US" noProof="0" dirty="0"/>
              <a:t>2</a:t>
            </a:r>
          </a:p>
          <a:p>
            <a:pPr lvl="2"/>
            <a:r>
              <a:rPr lang="en-US" noProof="0" dirty="0"/>
              <a:t>3</a:t>
            </a:r>
          </a:p>
          <a:p>
            <a:pPr lvl="3"/>
            <a:r>
              <a:rPr lang="en-US" noProof="0" dirty="0"/>
              <a:t>4</a:t>
            </a:r>
          </a:p>
          <a:p>
            <a:pPr lvl="4"/>
            <a:r>
              <a:rPr lang="en-US" noProof="0" dirty="0"/>
              <a:t>5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24622"/>
            <a:ext cx="10139985" cy="15389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dirty="0"/>
              <a:t>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8000" y="259201"/>
            <a:ext cx="558641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Optionale</a:t>
            </a:r>
            <a:r>
              <a:rPr lang="en-US" noProof="0" dirty="0"/>
              <a:t> </a:t>
            </a:r>
            <a:r>
              <a:rPr lang="en-US" noProof="0" dirty="0" err="1"/>
              <a:t>Zeile</a:t>
            </a:r>
            <a:r>
              <a:rPr lang="en-US" noProof="0" dirty="0"/>
              <a:t> </a:t>
            </a:r>
            <a:r>
              <a:rPr lang="en-US" noProof="0" dirty="0" err="1"/>
              <a:t>zur</a:t>
            </a:r>
            <a:r>
              <a:rPr lang="en-US" noProof="0" dirty="0"/>
              <a:t> </a:t>
            </a:r>
            <a:r>
              <a:rPr lang="en-US" noProof="0" dirty="0" err="1"/>
              <a:t>Anzeige</a:t>
            </a:r>
            <a:r>
              <a:rPr lang="en-US" noProof="0" dirty="0"/>
              <a:t> des </a:t>
            </a:r>
            <a:r>
              <a:rPr lang="en-US" noProof="0" dirty="0" err="1"/>
              <a:t>Kapitels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en-US" noProof="0" smtClean="0"/>
              <a:t>11/9/2020</a:t>
            </a:fld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noProof="0" dirty="0"/>
              <a:t>Name des </a:t>
            </a:r>
            <a:r>
              <a:rPr lang="en-US" noProof="0" dirty="0" err="1"/>
              <a:t>Dokuments</a:t>
            </a:r>
            <a:r>
              <a:rPr lang="en-US" noProof="0" dirty="0"/>
              <a:t> | </a:t>
            </a:r>
            <a:r>
              <a:rPr lang="en-US" noProof="0" dirty="0" err="1"/>
              <a:t>Abteilung</a:t>
            </a:r>
            <a:r>
              <a:rPr lang="en-US" noProof="0" dirty="0"/>
              <a:t> | </a:t>
            </a:r>
            <a:r>
              <a:rPr lang="en-US" noProof="0" dirty="0" err="1"/>
              <a:t>Verfasser</a:t>
            </a:r>
            <a:r>
              <a:rPr lang="en-US" noProof="0" dirty="0"/>
              <a:t>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08000" y="444428"/>
            <a:ext cx="9404350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65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9-Nov-20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/>
              <a:t>9-Nov-20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9-Nov-20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9-Nov-20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9" Type="http://schemas.openxmlformats.org/officeDocument/2006/relationships/tags" Target="../tags/tag36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42" Type="http://schemas.openxmlformats.org/officeDocument/2006/relationships/tags" Target="../tags/tag39.xml"/><Relationship Id="rId7" Type="http://schemas.openxmlformats.org/officeDocument/2006/relationships/slideLayout" Target="../slideLayouts/slideLayout36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tags" Target="../tags/tag35.xml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41" Type="http://schemas.openxmlformats.org/officeDocument/2006/relationships/tags" Target="../tags/tag3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tags" Target="../tags/tag34.xml"/><Relationship Id="rId40" Type="http://schemas.openxmlformats.org/officeDocument/2006/relationships/tags" Target="../tags/tag37.xml"/><Relationship Id="rId45" Type="http://schemas.openxmlformats.org/officeDocument/2006/relationships/image" Target="../media/image2.emf"/><Relationship Id="rId5" Type="http://schemas.openxmlformats.org/officeDocument/2006/relationships/slideLayout" Target="../slideLayouts/slideLayout34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tags" Target="../tags/tag33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4" Type="http://schemas.openxmlformats.org/officeDocument/2006/relationships/image" Target="../media/image7.emf"/><Relationship Id="rId4" Type="http://schemas.openxmlformats.org/officeDocument/2006/relationships/slideLayout" Target="../slideLayouts/slideLayout33.xml"/><Relationship Id="rId9" Type="http://schemas.openxmlformats.org/officeDocument/2006/relationships/vmlDrawing" Target="../drawings/vmlDrawing4.v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43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935020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33" imgW="174" imgH="190" progId="TCLayout.ActiveDocument.1">
                  <p:embed/>
                </p:oleObj>
              </mc:Choice>
              <mc:Fallback>
                <p:oleObj name="think-cell Slide" r:id="rId33" imgW="174" imgH="19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0"/>
            <a:ext cx="5607115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 SE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620000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9-Nov-20</a:t>
            </a:fld>
            <a:endParaRPr lang="en-GB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33" r:id="rId26"/>
    <p:sldLayoutId id="2147483772" r:id="rId27"/>
    <p:sldLayoutId id="2147483783" r:id="rId28"/>
    <p:sldLayoutId id="2147483784" r:id="rId29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5"/>
          <a:ext cx="215951" cy="1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43" imgW="270" imgH="270" progId="TCLayout.ActiveDocument.1">
                  <p:embed/>
                </p:oleObj>
              </mc:Choice>
              <mc:Fallback>
                <p:oleObj name="think-cell Slide" r:id="rId4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0" y="5"/>
                        <a:ext cx="215951" cy="1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8D4437F-707F-47F4-9051-D8A4200D59C1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B5018-2DB0-4A07-AE53-03E9A2E3F7ED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8649691" cy="7683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507933" y="278310"/>
            <a:ext cx="111871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507933" y="63430"/>
            <a:ext cx="43424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1000" cap="none" baseline="0" dirty="0">
                <a:solidFill>
                  <a:schemeClr val="tx1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507933" y="832308"/>
            <a:ext cx="111871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627063" algn="l"/>
              </a:tabLst>
              <a:defRPr lang="x-none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7933" y="2472349"/>
            <a:ext cx="11187179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noProof="0" dirty="0"/>
              <a:t>Edit Master text styles</a:t>
            </a:r>
          </a:p>
          <a:p>
            <a:pPr lvl="1" latinLnBrk="0"/>
            <a:r>
              <a:rPr lang="en-US" noProof="0" dirty="0"/>
              <a:t>Second level</a:t>
            </a:r>
          </a:p>
          <a:p>
            <a:pPr lvl="2" latinLnBrk="0"/>
            <a:r>
              <a:rPr lang="en-US" noProof="0" dirty="0"/>
              <a:t>Third level</a:t>
            </a:r>
          </a:p>
          <a:p>
            <a:pPr lvl="3" latinLnBrk="0"/>
            <a:r>
              <a:rPr lang="en-US" noProof="0" dirty="0"/>
              <a:t>Fourth level</a:t>
            </a:r>
          </a:p>
          <a:p>
            <a:pPr lvl="4" latinLnBrk="0"/>
            <a:r>
              <a:rPr lang="en-US" noProof="0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507933" y="1790237"/>
            <a:ext cx="2227517" cy="571904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+mn-lt"/>
                </a:rPr>
                <a:t>Title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63" name="Slide Number"/>
          <p:cNvSpPr txBox="1">
            <a:spLocks/>
          </p:cNvSpPr>
          <p:nvPr/>
        </p:nvSpPr>
        <p:spPr bwMode="gray">
          <a:xfrm>
            <a:off x="11385809" y="6494400"/>
            <a:ext cx="309306" cy="12314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000000"/>
                </a:solidFill>
              </a:rPr>
              <a:pPr algn="r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507933" y="6078234"/>
            <a:ext cx="880656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tabLst/>
              <a:defRPr lang="x-none"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1 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Fußnote</a:t>
            </a:r>
            <a:endParaRPr lang="en-US" sz="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507933" y="6221168"/>
            <a:ext cx="880656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52425" indent="-352425" defTabSz="1218036">
              <a:tabLst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Quelle: Quelle</a:t>
            </a:r>
          </a:p>
        </p:txBody>
      </p:sp>
      <p:grpSp>
        <p:nvGrpSpPr>
          <p:cNvPr id="79" name="Sticker" hidden="1">
            <a:extLst>
              <a:ext uri="{FF2B5EF4-FFF2-40B4-BE49-F238E27FC236}">
                <a16:creationId xmlns:a16="http://schemas.microsoft.com/office/drawing/2014/main" id="{4876F624-A220-4D0A-AAA8-7E5E924B6A76}"/>
              </a:ext>
            </a:extLst>
          </p:cNvPr>
          <p:cNvGrpSpPr/>
          <p:nvPr/>
        </p:nvGrpSpPr>
        <p:grpSpPr bwMode="gray">
          <a:xfrm>
            <a:off x="11028527" y="832308"/>
            <a:ext cx="666589" cy="241447"/>
            <a:chOff x="8074013" y="285778"/>
            <a:chExt cx="666762" cy="241391"/>
          </a:xfrm>
        </p:grpSpPr>
        <p:sp>
          <p:nvSpPr>
            <p:cNvPr id="100" name="StickerRectangle">
              <a:extLst>
                <a:ext uri="{FF2B5EF4-FFF2-40B4-BE49-F238E27FC236}">
                  <a16:creationId xmlns:a16="http://schemas.microsoft.com/office/drawing/2014/main" id="{A13B2978-BE18-437F-A0BC-F0C05A093A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74013" y="285778"/>
              <a:ext cx="666762" cy="24139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8800" rIns="0" bIns="27432" anchor="ctr" anchorCtr="0">
              <a:spAutoFit/>
            </a:bodyPr>
            <a:lstStyle/>
            <a:p>
              <a:pPr algn="r" defTabSz="895529">
                <a:buClr>
                  <a:schemeClr val="tx2"/>
                </a:buClr>
              </a:pPr>
              <a:r>
                <a:rPr lang="en-US" sz="1200" noProof="0" dirty="0">
                  <a:solidFill>
                    <a:schemeClr val="tx1"/>
                  </a:solidFill>
                  <a:latin typeface="+mn-lt"/>
                </a:rPr>
                <a:t>STICKER</a:t>
              </a:r>
            </a:p>
          </p:txBody>
        </p:sp>
        <p:cxnSp>
          <p:nvCxnSpPr>
            <p:cNvPr id="101" name="AutoShape 32">
              <a:extLst>
                <a:ext uri="{FF2B5EF4-FFF2-40B4-BE49-F238E27FC236}">
                  <a16:creationId xmlns:a16="http://schemas.microsoft.com/office/drawing/2014/main" id="{472AB4E1-4C02-44B8-B590-D56F3D5FE500}"/>
                </a:ext>
              </a:extLst>
            </p:cNvPr>
            <p:cNvCxnSpPr>
              <a:cxnSpLocks noChangeShapeType="1"/>
              <a:stCxn id="100" idx="4"/>
              <a:endCxn id="100" idx="6"/>
            </p:cNvCxnSpPr>
            <p:nvPr/>
          </p:nvCxnSpPr>
          <p:spPr bwMode="gray">
            <a:xfrm>
              <a:off x="8074013" y="527169"/>
              <a:ext cx="666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32">
              <a:extLst>
                <a:ext uri="{FF2B5EF4-FFF2-40B4-BE49-F238E27FC236}">
                  <a16:creationId xmlns:a16="http://schemas.microsoft.com/office/drawing/2014/main" id="{0BBA6C76-CDAD-43A0-BDAC-DC1F9E1784B0}"/>
                </a:ext>
              </a:extLst>
            </p:cNvPr>
            <p:cNvCxnSpPr>
              <a:cxnSpLocks noChangeShapeType="1"/>
              <a:stCxn id="100" idx="2"/>
              <a:endCxn id="100" idx="0"/>
            </p:cNvCxnSpPr>
            <p:nvPr userDrawn="1"/>
          </p:nvCxnSpPr>
          <p:spPr bwMode="gray">
            <a:xfrm>
              <a:off x="8074013" y="285778"/>
              <a:ext cx="666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LegendBoxes" hidden="1">
            <a:extLst>
              <a:ext uri="{FF2B5EF4-FFF2-40B4-BE49-F238E27FC236}">
                <a16:creationId xmlns:a16="http://schemas.microsoft.com/office/drawing/2014/main" id="{14A27ED3-B2A3-48E2-8D74-E039FD484D00}"/>
              </a:ext>
            </a:extLst>
          </p:cNvPr>
          <p:cNvGrpSpPr>
            <a:grpSpLocks/>
          </p:cNvGrpSpPr>
          <p:nvPr/>
        </p:nvGrpSpPr>
        <p:grpSpPr bwMode="gray">
          <a:xfrm>
            <a:off x="10846024" y="832308"/>
            <a:ext cx="849092" cy="997182"/>
            <a:chOff x="4936" y="176"/>
            <a:chExt cx="535" cy="628"/>
          </a:xfrm>
        </p:grpSpPr>
        <p:sp>
          <p:nvSpPr>
            <p:cNvPr id="108" name="Legend1">
              <a:extLst>
                <a:ext uri="{FF2B5EF4-FFF2-40B4-BE49-F238E27FC236}">
                  <a16:creationId xmlns:a16="http://schemas.microsoft.com/office/drawing/2014/main" id="{406E01CD-CE52-458B-9B5C-D80288191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176"/>
              <a:ext cx="37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09" name="LegendRectangle1">
              <a:extLst>
                <a:ext uri="{FF2B5EF4-FFF2-40B4-BE49-F238E27FC236}">
                  <a16:creationId xmlns:a16="http://schemas.microsoft.com/office/drawing/2014/main" id="{004D5DDF-FF62-4CCA-8646-3709B0A479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182"/>
              <a:ext cx="104" cy="104"/>
            </a:xfrm>
            <a:prstGeom prst="rect">
              <a:avLst/>
            </a:prstGeom>
            <a:solidFill>
              <a:srgbClr val="C1EBF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noProof="0" dirty="0">
                <a:latin typeface="+mn-lt"/>
              </a:endParaRPr>
            </a:p>
          </p:txBody>
        </p:sp>
        <p:sp>
          <p:nvSpPr>
            <p:cNvPr id="110" name="Legend2">
              <a:extLst>
                <a:ext uri="{FF2B5EF4-FFF2-40B4-BE49-F238E27FC236}">
                  <a16:creationId xmlns:a16="http://schemas.microsoft.com/office/drawing/2014/main" id="{F7D1FC7F-44E3-4E3C-89C5-BAB54973E5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346"/>
              <a:ext cx="37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11" name="LegendRectangle2">
              <a:extLst>
                <a:ext uri="{FF2B5EF4-FFF2-40B4-BE49-F238E27FC236}">
                  <a16:creationId xmlns:a16="http://schemas.microsoft.com/office/drawing/2014/main" id="{9E307C78-715F-4CF5-9D77-BAC22C376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352"/>
              <a:ext cx="104" cy="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noProof="0" dirty="0">
                <a:latin typeface="+mn-lt"/>
              </a:endParaRPr>
            </a:p>
          </p:txBody>
        </p:sp>
        <p:sp>
          <p:nvSpPr>
            <p:cNvPr id="113" name="Legend3">
              <a:extLst>
                <a:ext uri="{FF2B5EF4-FFF2-40B4-BE49-F238E27FC236}">
                  <a16:creationId xmlns:a16="http://schemas.microsoft.com/office/drawing/2014/main" id="{AFFCAF24-8883-44E5-9282-81C26843CE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517"/>
              <a:ext cx="37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14" name="LegendRectangle3">
              <a:extLst>
                <a:ext uri="{FF2B5EF4-FFF2-40B4-BE49-F238E27FC236}">
                  <a16:creationId xmlns:a16="http://schemas.microsoft.com/office/drawing/2014/main" id="{1079B91A-7C1A-443B-B1CF-D665943BBD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523"/>
              <a:ext cx="104" cy="10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noProof="0" dirty="0">
                <a:latin typeface="+mn-lt"/>
              </a:endParaRPr>
            </a:p>
          </p:txBody>
        </p:sp>
        <p:sp>
          <p:nvSpPr>
            <p:cNvPr id="115" name="Legend4">
              <a:extLst>
                <a:ext uri="{FF2B5EF4-FFF2-40B4-BE49-F238E27FC236}">
                  <a16:creationId xmlns:a16="http://schemas.microsoft.com/office/drawing/2014/main" id="{57FB944D-EF00-42BF-91A8-B60A8E6226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688"/>
              <a:ext cx="37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16" name="LegendRectangle4">
              <a:extLst>
                <a:ext uri="{FF2B5EF4-FFF2-40B4-BE49-F238E27FC236}">
                  <a16:creationId xmlns:a16="http://schemas.microsoft.com/office/drawing/2014/main" id="{B4D5DB7B-AF77-4498-85FA-AEEC420347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694"/>
              <a:ext cx="104" cy="104"/>
            </a:xfrm>
            <a:prstGeom prst="rect">
              <a:avLst/>
            </a:prstGeom>
            <a:solidFill>
              <a:srgbClr val="0037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noProof="0" dirty="0">
                <a:latin typeface="+mn-lt"/>
              </a:endParaRPr>
            </a:p>
          </p:txBody>
        </p:sp>
      </p:grpSp>
      <p:grpSp>
        <p:nvGrpSpPr>
          <p:cNvPr id="117" name="LegendLines" hidden="1">
            <a:extLst>
              <a:ext uri="{FF2B5EF4-FFF2-40B4-BE49-F238E27FC236}">
                <a16:creationId xmlns:a16="http://schemas.microsoft.com/office/drawing/2014/main" id="{DDC3D918-8A24-46ED-AD60-9A0119899BC6}"/>
              </a:ext>
            </a:extLst>
          </p:cNvPr>
          <p:cNvGrpSpPr>
            <a:grpSpLocks/>
          </p:cNvGrpSpPr>
          <p:nvPr/>
        </p:nvGrpSpPr>
        <p:grpSpPr bwMode="gray">
          <a:xfrm>
            <a:off x="10538130" y="832308"/>
            <a:ext cx="1156986" cy="730420"/>
            <a:chOff x="4750" y="176"/>
            <a:chExt cx="729" cy="460"/>
          </a:xfrm>
        </p:grpSpPr>
        <p:sp>
          <p:nvSpPr>
            <p:cNvPr id="118" name="LineLegend1">
              <a:extLst>
                <a:ext uri="{FF2B5EF4-FFF2-40B4-BE49-F238E27FC236}">
                  <a16:creationId xmlns:a16="http://schemas.microsoft.com/office/drawing/2014/main" id="{51211BF8-CE72-4761-A779-0CB8C486E06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rgbClr val="00378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noProof="0" dirty="0">
                <a:latin typeface="+mn-lt"/>
              </a:endParaRPr>
            </a:p>
          </p:txBody>
        </p:sp>
        <p:sp>
          <p:nvSpPr>
            <p:cNvPr id="119" name="LineLegend2">
              <a:extLst>
                <a:ext uri="{FF2B5EF4-FFF2-40B4-BE49-F238E27FC236}">
                  <a16:creationId xmlns:a16="http://schemas.microsoft.com/office/drawing/2014/main" id="{51AAB6E0-0429-47BE-8581-A3E5825759E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rgbClr val="00378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noProof="0" dirty="0">
                <a:latin typeface="+mn-lt"/>
              </a:endParaRPr>
            </a:p>
          </p:txBody>
        </p:sp>
        <p:sp>
          <p:nvSpPr>
            <p:cNvPr id="120" name="LineLegend3">
              <a:extLst>
                <a:ext uri="{FF2B5EF4-FFF2-40B4-BE49-F238E27FC236}">
                  <a16:creationId xmlns:a16="http://schemas.microsoft.com/office/drawing/2014/main" id="{331AD350-232D-414A-A015-754DB869E04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rgbClr val="00378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noProof="0" dirty="0">
                <a:latin typeface="+mn-lt"/>
              </a:endParaRPr>
            </a:p>
          </p:txBody>
        </p:sp>
        <p:sp>
          <p:nvSpPr>
            <p:cNvPr id="121" name="Legend1">
              <a:extLst>
                <a:ext uri="{FF2B5EF4-FFF2-40B4-BE49-F238E27FC236}">
                  <a16:creationId xmlns:a16="http://schemas.microsoft.com/office/drawing/2014/main" id="{D46E257E-CD00-49CE-98B2-A9F65157D8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176"/>
              <a:ext cx="37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22" name="Legend2">
              <a:extLst>
                <a:ext uri="{FF2B5EF4-FFF2-40B4-BE49-F238E27FC236}">
                  <a16:creationId xmlns:a16="http://schemas.microsoft.com/office/drawing/2014/main" id="{A01634E5-FC76-4393-A31C-97D82B73FB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344"/>
              <a:ext cx="37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23" name="Legend3">
              <a:extLst>
                <a:ext uri="{FF2B5EF4-FFF2-40B4-BE49-F238E27FC236}">
                  <a16:creationId xmlns:a16="http://schemas.microsoft.com/office/drawing/2014/main" id="{2D5CD10C-1912-45EA-84B9-226F9F6A64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520"/>
              <a:ext cx="37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</p:grpSp>
      <p:grpSp>
        <p:nvGrpSpPr>
          <p:cNvPr id="124" name="LegendMoons" hidden="1">
            <a:extLst>
              <a:ext uri="{FF2B5EF4-FFF2-40B4-BE49-F238E27FC236}">
                <a16:creationId xmlns:a16="http://schemas.microsoft.com/office/drawing/2014/main" id="{844A0037-A4D8-4306-8A8F-85B4D69B3E08}"/>
              </a:ext>
            </a:extLst>
          </p:cNvPr>
          <p:cNvGrpSpPr/>
          <p:nvPr/>
        </p:nvGrpSpPr>
        <p:grpSpPr bwMode="gray">
          <a:xfrm>
            <a:off x="10780041" y="832308"/>
            <a:ext cx="915075" cy="1306819"/>
            <a:chOff x="7769225" y="2105025"/>
            <a:chExt cx="915313" cy="1306516"/>
          </a:xfrm>
        </p:grpSpPr>
        <p:grpSp>
          <p:nvGrpSpPr>
            <p:cNvPr id="125" name="MoonLegend1">
              <a:extLst>
                <a:ext uri="{FF2B5EF4-FFF2-40B4-BE49-F238E27FC236}">
                  <a16:creationId xmlns:a16="http://schemas.microsoft.com/office/drawing/2014/main" id="{64607267-E5C8-429E-BD6D-71A43C1ADD44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143" name="Oval 38">
                <a:extLst>
                  <a:ext uri="{FF2B5EF4-FFF2-40B4-BE49-F238E27FC236}">
                    <a16:creationId xmlns:a16="http://schemas.microsoft.com/office/drawing/2014/main" id="{F5ED544C-9797-44ED-8A88-30E7CD92D07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rgbClr val="C1EBF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  <p:sp>
            <p:nvSpPr>
              <p:cNvPr id="144" name="Arc 39">
                <a:extLst>
                  <a:ext uri="{FF2B5EF4-FFF2-40B4-BE49-F238E27FC236}">
                    <a16:creationId xmlns:a16="http://schemas.microsoft.com/office/drawing/2014/main" id="{E62DB4BE-D58D-4B34-8F45-966CC988BCD0}"/>
                  </a:ext>
                </a:extLst>
              </p:cNvPr>
              <p:cNvSpPr>
                <a:spLocks noChangeAspect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00378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</p:grpSp>
        <p:grpSp>
          <p:nvGrpSpPr>
            <p:cNvPr id="126" name="MoonLegend2">
              <a:extLst>
                <a:ext uri="{FF2B5EF4-FFF2-40B4-BE49-F238E27FC236}">
                  <a16:creationId xmlns:a16="http://schemas.microsoft.com/office/drawing/2014/main" id="{2523B748-FB90-4189-9D7A-510787253E14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141" name="Oval 41">
                <a:extLst>
                  <a:ext uri="{FF2B5EF4-FFF2-40B4-BE49-F238E27FC236}">
                    <a16:creationId xmlns:a16="http://schemas.microsoft.com/office/drawing/2014/main" id="{0DAC62FC-3E46-4AEE-8811-92DF3807216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  <p:sp>
            <p:nvSpPr>
              <p:cNvPr id="142" name="Arc 42">
                <a:extLst>
                  <a:ext uri="{FF2B5EF4-FFF2-40B4-BE49-F238E27FC236}">
                    <a16:creationId xmlns:a16="http://schemas.microsoft.com/office/drawing/2014/main" id="{1AEBB429-4E6E-48A2-BDD3-707853BA010F}"/>
                  </a:ext>
                </a:extLst>
              </p:cNvPr>
              <p:cNvSpPr>
                <a:spLocks noChangeAspect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rgbClr val="00378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</p:grpSp>
        <p:grpSp>
          <p:nvGrpSpPr>
            <p:cNvPr id="127" name="MoonLegend4">
              <a:extLst>
                <a:ext uri="{FF2B5EF4-FFF2-40B4-BE49-F238E27FC236}">
                  <a16:creationId xmlns:a16="http://schemas.microsoft.com/office/drawing/2014/main" id="{8D1D7590-0194-43AE-8B2F-D71ECE46C7B1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 bwMode="gray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139" name="Oval 47">
                <a:extLst>
                  <a:ext uri="{FF2B5EF4-FFF2-40B4-BE49-F238E27FC236}">
                    <a16:creationId xmlns:a16="http://schemas.microsoft.com/office/drawing/2014/main" id="{3EE7F311-4292-4AE3-B17B-CBB7A264E55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  <p:sp>
            <p:nvSpPr>
              <p:cNvPr id="140" name="Arc 48">
                <a:extLst>
                  <a:ext uri="{FF2B5EF4-FFF2-40B4-BE49-F238E27FC236}">
                    <a16:creationId xmlns:a16="http://schemas.microsoft.com/office/drawing/2014/main" id="{484DCD34-59A1-408A-9F75-C5E79D68B034}"/>
                  </a:ext>
                </a:extLst>
              </p:cNvPr>
              <p:cNvSpPr>
                <a:spLocks noChangeAspect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rgbClr val="00378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</p:grpSp>
        <p:grpSp>
          <p:nvGrpSpPr>
            <p:cNvPr id="128" name="MoonLegend5">
              <a:extLst>
                <a:ext uri="{FF2B5EF4-FFF2-40B4-BE49-F238E27FC236}">
                  <a16:creationId xmlns:a16="http://schemas.microsoft.com/office/drawing/2014/main" id="{3F83009C-DA4D-445A-B010-9E8DBF02E199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 bwMode="gray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137" name="Oval 50">
                <a:extLst>
                  <a:ext uri="{FF2B5EF4-FFF2-40B4-BE49-F238E27FC236}">
                    <a16:creationId xmlns:a16="http://schemas.microsoft.com/office/drawing/2014/main" id="{3B9E2003-18E0-49D2-9F7D-A328ECC1892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  <p:sp>
            <p:nvSpPr>
              <p:cNvPr id="138" name="Oval 51">
                <a:extLst>
                  <a:ext uri="{FF2B5EF4-FFF2-40B4-BE49-F238E27FC236}">
                    <a16:creationId xmlns:a16="http://schemas.microsoft.com/office/drawing/2014/main" id="{897CC1EA-57E3-4BB0-977F-5E7A5250A7A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rgbClr val="00378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</p:grpSp>
        <p:sp>
          <p:nvSpPr>
            <p:cNvPr id="129" name="Legend1">
              <a:extLst>
                <a:ext uri="{FF2B5EF4-FFF2-40B4-BE49-F238E27FC236}">
                  <a16:creationId xmlns:a16="http://schemas.microsoft.com/office/drawing/2014/main" id="{5864F761-8CB8-4CF7-BD49-995E25FE5D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117467"/>
              <a:ext cx="594638" cy="184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30" name="Legend2">
              <a:extLst>
                <a:ext uri="{FF2B5EF4-FFF2-40B4-BE49-F238E27FC236}">
                  <a16:creationId xmlns:a16="http://schemas.microsoft.com/office/drawing/2014/main" id="{0CE88ECC-D444-4A09-91D4-6AEC01D7E4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392363"/>
              <a:ext cx="594638" cy="184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31" name="Legend3">
              <a:extLst>
                <a:ext uri="{FF2B5EF4-FFF2-40B4-BE49-F238E27FC236}">
                  <a16:creationId xmlns:a16="http://schemas.microsoft.com/office/drawing/2014/main" id="{F3B1783C-2BAE-4CBD-9B77-81C033E9A0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667002"/>
              <a:ext cx="594638" cy="184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32" name="Legend4">
              <a:extLst>
                <a:ext uri="{FF2B5EF4-FFF2-40B4-BE49-F238E27FC236}">
                  <a16:creationId xmlns:a16="http://schemas.microsoft.com/office/drawing/2014/main" id="{EBA1F034-22E6-4E52-9224-EF89094C24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938465"/>
              <a:ext cx="594638" cy="184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sp>
          <p:nvSpPr>
            <p:cNvPr id="133" name="Legend5">
              <a:extLst>
                <a:ext uri="{FF2B5EF4-FFF2-40B4-BE49-F238E27FC236}">
                  <a16:creationId xmlns:a16="http://schemas.microsoft.com/office/drawing/2014/main" id="{DD8E72FC-3FAF-4A70-8BE9-33F897CC71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3214690"/>
              <a:ext cx="594638" cy="184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529">
                <a:buClr>
                  <a:schemeClr val="tx2"/>
                </a:buClr>
              </a:pPr>
              <a:r>
                <a:rPr lang="en-US" sz="1200" noProof="0" dirty="0" err="1">
                  <a:latin typeface="+mn-lt"/>
                </a:rPr>
                <a:t>Legende</a:t>
              </a:r>
              <a:endParaRPr lang="en-US" sz="1200" noProof="0" dirty="0">
                <a:latin typeface="+mn-lt"/>
              </a:endParaRPr>
            </a:p>
          </p:txBody>
        </p:sp>
        <p:grpSp>
          <p:nvGrpSpPr>
            <p:cNvPr id="134" name="MoonLegend3">
              <a:extLst>
                <a:ext uri="{FF2B5EF4-FFF2-40B4-BE49-F238E27FC236}">
                  <a16:creationId xmlns:a16="http://schemas.microsoft.com/office/drawing/2014/main" id="{8CCEBB34-4FDE-42D8-9C6E-083CF6444A50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 bwMode="gray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135" name="Oval 47">
                <a:extLst>
                  <a:ext uri="{FF2B5EF4-FFF2-40B4-BE49-F238E27FC236}">
                    <a16:creationId xmlns:a16="http://schemas.microsoft.com/office/drawing/2014/main" id="{62376F1A-3932-45BB-8BDB-5685363D924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  <p:sp>
            <p:nvSpPr>
              <p:cNvPr id="136" name="Arc 48">
                <a:extLst>
                  <a:ext uri="{FF2B5EF4-FFF2-40B4-BE49-F238E27FC236}">
                    <a16:creationId xmlns:a16="http://schemas.microsoft.com/office/drawing/2014/main" id="{1060D387-D163-483D-9372-1524354A3850}"/>
                  </a:ext>
                </a:extLst>
              </p:cNvPr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rgbClr val="00378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noProof="0" dirty="0">
                  <a:latin typeface="+mn-lt"/>
                </a:endParaRPr>
              </a:p>
            </p:txBody>
          </p:sp>
        </p:grpSp>
      </p:grpSp>
      <p:grpSp>
        <p:nvGrpSpPr>
          <p:cNvPr id="145" name="Moon" hidden="1">
            <a:extLst>
              <a:ext uri="{FF2B5EF4-FFF2-40B4-BE49-F238E27FC236}">
                <a16:creationId xmlns:a16="http://schemas.microsoft.com/office/drawing/2014/main" id="{6D0AFB3D-5602-43A5-B5B3-3AE2598BF961}"/>
              </a:ext>
            </a:extLst>
          </p:cNvPr>
          <p:cNvGrpSpPr/>
          <p:nvPr>
            <p:custDataLst>
              <p:tags r:id="rId12"/>
            </p:custDataLst>
          </p:nvPr>
        </p:nvGrpSpPr>
        <p:grpSpPr bwMode="gray">
          <a:xfrm>
            <a:off x="11441181" y="2472350"/>
            <a:ext cx="253934" cy="254059"/>
            <a:chOff x="762000" y="1270000"/>
            <a:chExt cx="254000" cy="254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7B18D7F-94F9-44AF-8623-1080DD6D5CF7}"/>
                </a:ext>
              </a:extLst>
            </p:cNvPr>
            <p:cNvSpPr/>
            <p:nvPr/>
          </p:nvSpPr>
          <p:spPr bwMode="gray">
            <a:xfrm>
              <a:off x="762000" y="1270000"/>
              <a:ext cx="254000" cy="254000"/>
            </a:xfrm>
            <a:prstGeom prst="ellipse">
              <a:avLst/>
            </a:prstGeom>
            <a:solidFill>
              <a:srgbClr val="C1EBF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BAFA08-FD97-4C44-B03F-514E0605E601}"/>
                </a:ext>
              </a:extLst>
            </p:cNvPr>
            <p:cNvSpPr/>
            <p:nvPr/>
          </p:nvSpPr>
          <p:spPr bwMode="gray">
            <a:xfrm>
              <a:off x="762000" y="1270000"/>
              <a:ext cx="254000" cy="254000"/>
            </a:xfrm>
            <a:prstGeom prst="arc">
              <a:avLst/>
            </a:prstGeom>
            <a:solidFill>
              <a:srgbClr val="00378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/>
              <a:endParaRPr lang="en-US" sz="1800" dirty="0">
                <a:latin typeface="+mn-lt"/>
              </a:endParaRPr>
            </a:p>
          </p:txBody>
        </p:sp>
      </p:grpSp>
      <p:grpSp>
        <p:nvGrpSpPr>
          <p:cNvPr id="148" name="Flow" hidden="1">
            <a:extLst>
              <a:ext uri="{FF2B5EF4-FFF2-40B4-BE49-F238E27FC236}">
                <a16:creationId xmlns:a16="http://schemas.microsoft.com/office/drawing/2014/main" id="{C9B1CF35-C48F-4CD9-AAB6-C24B2A9C65FF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gray">
          <a:xfrm>
            <a:off x="1700502" y="3470277"/>
            <a:ext cx="1829435" cy="914612"/>
            <a:chOff x="5905500" y="3124202"/>
            <a:chExt cx="1828800" cy="914400"/>
          </a:xfrm>
          <a:solidFill>
            <a:srgbClr val="C1EBFB"/>
          </a:solidFill>
        </p:grpSpPr>
        <p:sp>
          <p:nvSpPr>
            <p:cNvPr id="149" name="Freeform 68">
              <a:extLst>
                <a:ext uri="{FF2B5EF4-FFF2-40B4-BE49-F238E27FC236}">
                  <a16:creationId xmlns:a16="http://schemas.microsoft.com/office/drawing/2014/main" id="{28D5849F-1865-41DD-8015-D80BA87AAAF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gray">
            <a:xfrm>
              <a:off x="5905500" y="3124202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30B471B-C688-4361-8B57-18C4E674185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 bwMode="gray">
            <a:xfrm>
              <a:off x="5969000" y="3187700"/>
              <a:ext cx="1524000" cy="786643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913481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79982" lvl="1" indent="-180036" defTabSz="913481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59964" lvl="2" indent="-180036" defTabSz="913481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39946" lvl="3" indent="-180036" defTabSz="913481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19928" lvl="4" indent="-180036" defTabSz="913481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6pPr>
              <a:lvl7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7pPr>
              <a:lvl8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8pPr>
              <a:lvl9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9pPr>
            </a:lstStyle>
            <a:p>
              <a:pPr lvl="0"/>
              <a:r>
                <a:rPr lang="en-US" sz="1800" b="1" dirty="0"/>
                <a:t>Text</a:t>
              </a:r>
            </a:p>
          </p:txBody>
        </p:sp>
      </p:grpSp>
      <p:grpSp>
        <p:nvGrpSpPr>
          <p:cNvPr id="171" name="SplitFlow" hidden="1">
            <a:extLst>
              <a:ext uri="{FF2B5EF4-FFF2-40B4-BE49-F238E27FC236}">
                <a16:creationId xmlns:a16="http://schemas.microsoft.com/office/drawing/2014/main" id="{77924831-B396-416C-BD2D-9C275F05E2F4}"/>
              </a:ext>
            </a:extLst>
          </p:cNvPr>
          <p:cNvGrpSpPr/>
          <p:nvPr>
            <p:custDataLst>
              <p:tags r:id="rId14"/>
            </p:custDataLst>
          </p:nvPr>
        </p:nvGrpSpPr>
        <p:grpSpPr bwMode="gray">
          <a:xfrm>
            <a:off x="3704800" y="3468952"/>
            <a:ext cx="1828324" cy="914610"/>
            <a:chOff x="114300" y="1270003"/>
            <a:chExt cx="1828800" cy="914400"/>
          </a:xfrm>
          <a:solidFill>
            <a:srgbClr val="C1EBFB"/>
          </a:solidFill>
        </p:grpSpPr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6DBA101C-304B-4555-A636-A5F33FF2C70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gray">
            <a:xfrm>
              <a:off x="114300" y="1270003"/>
              <a:ext cx="1828800" cy="45720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580BBC7-83EA-4C60-AA63-4CE4F84052EB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 bwMode="gray">
            <a:xfrm>
              <a:off x="177800" y="1327153"/>
              <a:ext cx="1524000" cy="333941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913481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79982" lvl="1" indent="-180036" defTabSz="913481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59964" lvl="2" indent="-180036" defTabSz="913481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39946" lvl="3" indent="-180036" defTabSz="913481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19928" lvl="4" indent="-180036" defTabSz="913481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6pPr>
              <a:lvl7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7pPr>
              <a:lvl8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8pPr>
              <a:lvl9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9pPr>
            </a:lstStyle>
            <a:p>
              <a:pPr lvl="0"/>
              <a:r>
                <a:rPr lang="en-US" sz="1800" b="1" dirty="0"/>
                <a:t>Text</a:t>
              </a:r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94866B0D-5679-4523-91F8-D58FFD463A4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 bwMode="gray">
            <a:xfrm>
              <a:off x="114300" y="1727202"/>
              <a:ext cx="1828800" cy="45720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8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F60EB7-DBC8-4307-BB0E-500D40CD3F88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 bwMode="gray">
            <a:xfrm>
              <a:off x="177800" y="1784350"/>
              <a:ext cx="1524000" cy="333941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913481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79982" lvl="1" indent="-180036" defTabSz="913481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59964" lvl="2" indent="-180036" defTabSz="913481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39946" lvl="3" indent="-180036" defTabSz="913481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19928" lvl="4" indent="-180036" defTabSz="913481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6pPr>
              <a:lvl7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7pPr>
              <a:lvl8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8pPr>
              <a:lvl9pPr marL="764990" indent="-132812" defTabSz="91348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1632" baseline="0">
                  <a:latin typeface="+mn-lt"/>
                </a:defRPr>
              </a:lvl9pPr>
            </a:lstStyle>
            <a:p>
              <a:pPr lvl="0"/>
              <a:r>
                <a:rPr lang="en-US" sz="1800" b="1" dirty="0"/>
                <a:t>Text</a:t>
              </a:r>
            </a:p>
          </p:txBody>
        </p:sp>
      </p:grpSp>
      <p:sp>
        <p:nvSpPr>
          <p:cNvPr id="188" name="Oval" hidden="1">
            <a:extLst>
              <a:ext uri="{FF2B5EF4-FFF2-40B4-BE49-F238E27FC236}">
                <a16:creationId xmlns:a16="http://schemas.microsoft.com/office/drawing/2014/main" id="{0831AB5B-0B0D-4077-9C6D-0153F17E5BBC}"/>
              </a:ext>
            </a:extLst>
          </p:cNvPr>
          <p:cNvSpPr txBox="1">
            <a:spLocks/>
          </p:cNvSpPr>
          <p:nvPr/>
        </p:nvSpPr>
        <p:spPr bwMode="gray">
          <a:xfrm>
            <a:off x="1705075" y="1697304"/>
            <a:ext cx="1524793" cy="1524353"/>
          </a:xfrm>
          <a:prstGeom prst="ellipse">
            <a:avLst/>
          </a:prstGeom>
          <a:solidFill>
            <a:srgbClr val="C1EBFB"/>
          </a:solidFill>
          <a:ln>
            <a:solidFill>
              <a:schemeClr val="tx1"/>
            </a:solidFill>
          </a:ln>
        </p:spPr>
        <p:txBody>
          <a:bodyPr vert="horz" wrap="square" lIns="72000" tIns="72000" rIns="72000" bIns="72000" rtlCol="0" anchor="ctr">
            <a:noAutofit/>
          </a:bodyPr>
          <a:lstStyle>
            <a:lvl1pPr marL="0" lvl="0" indent="0" defTabSz="913481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79982" lvl="1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59964" lvl="2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39946" lvl="3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19928" lvl="4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lvl="0" algn="ctr"/>
            <a:r>
              <a:rPr lang="en-US" sz="1800" dirty="0"/>
              <a:t>Text</a:t>
            </a:r>
          </a:p>
        </p:txBody>
      </p:sp>
      <p:sp>
        <p:nvSpPr>
          <p:cNvPr id="189" name="Rectangle" hidden="1">
            <a:extLst>
              <a:ext uri="{FF2B5EF4-FFF2-40B4-BE49-F238E27FC236}">
                <a16:creationId xmlns:a16="http://schemas.microsoft.com/office/drawing/2014/main" id="{D776A2C0-7018-4C56-AE74-A5F0A4C4AA71}"/>
              </a:ext>
            </a:extLst>
          </p:cNvPr>
          <p:cNvSpPr txBox="1">
            <a:spLocks/>
          </p:cNvSpPr>
          <p:nvPr/>
        </p:nvSpPr>
        <p:spPr bwMode="gray">
          <a:xfrm>
            <a:off x="3372981" y="1697304"/>
            <a:ext cx="1524793" cy="1524353"/>
          </a:xfrm>
          <a:prstGeom prst="rect">
            <a:avLst/>
          </a:prstGeom>
          <a:solidFill>
            <a:srgbClr val="C1EBFB"/>
          </a:solidFill>
          <a:ln>
            <a:solidFill>
              <a:schemeClr val="tx1"/>
            </a:solidFill>
          </a:ln>
        </p:spPr>
        <p:txBody>
          <a:bodyPr vert="horz" wrap="square" lIns="75600" tIns="75600" rIns="75600" bIns="75600" rtlCol="0">
            <a:noAutofit/>
          </a:bodyPr>
          <a:lstStyle>
            <a:lvl1pPr marL="0" lvl="0" indent="0" defTabSz="913481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79982" lvl="1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59964" lvl="2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39946" lvl="3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19928" lvl="4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lvl="0"/>
            <a:r>
              <a:rPr lang="en-US" sz="1800" dirty="0"/>
              <a:t>Text</a:t>
            </a:r>
          </a:p>
        </p:txBody>
      </p:sp>
      <p:sp>
        <p:nvSpPr>
          <p:cNvPr id="190" name="RoundedRectangle" hidden="1">
            <a:extLst>
              <a:ext uri="{FF2B5EF4-FFF2-40B4-BE49-F238E27FC236}">
                <a16:creationId xmlns:a16="http://schemas.microsoft.com/office/drawing/2014/main" id="{C8B6BA64-CF50-47ED-91FA-F71A42FF8CDA}"/>
              </a:ext>
            </a:extLst>
          </p:cNvPr>
          <p:cNvSpPr txBox="1">
            <a:spLocks/>
          </p:cNvSpPr>
          <p:nvPr/>
        </p:nvSpPr>
        <p:spPr bwMode="gray">
          <a:xfrm>
            <a:off x="5039026" y="1697304"/>
            <a:ext cx="1523405" cy="1524353"/>
          </a:xfrm>
          <a:prstGeom prst="roundRect">
            <a:avLst/>
          </a:prstGeom>
          <a:solidFill>
            <a:srgbClr val="C1EBFB"/>
          </a:solidFill>
          <a:ln>
            <a:solidFill>
              <a:schemeClr val="tx1"/>
            </a:solidFill>
          </a:ln>
        </p:spPr>
        <p:txBody>
          <a:bodyPr vert="horz" wrap="square" lIns="75600" tIns="75600" rIns="75600" bIns="75600" rtlCol="0">
            <a:noAutofit/>
          </a:bodyPr>
          <a:lstStyle>
            <a:lvl1pPr marL="0" lvl="0" indent="0" defTabSz="913481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79982" lvl="1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59964" lvl="2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39946" lvl="3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19928" lvl="4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lvl="0"/>
            <a:r>
              <a:rPr lang="en-US" sz="1800" dirty="0"/>
              <a:t>Text</a:t>
            </a:r>
          </a:p>
        </p:txBody>
      </p:sp>
      <p:sp>
        <p:nvSpPr>
          <p:cNvPr id="191" name="Arrow" hidden="1">
            <a:extLst>
              <a:ext uri="{FF2B5EF4-FFF2-40B4-BE49-F238E27FC236}">
                <a16:creationId xmlns:a16="http://schemas.microsoft.com/office/drawing/2014/main" id="{F1E6EB24-32E4-466F-BBD9-972DDDD5BCFA}"/>
              </a:ext>
            </a:extLst>
          </p:cNvPr>
          <p:cNvSpPr txBox="1">
            <a:spLocks/>
          </p:cNvSpPr>
          <p:nvPr/>
        </p:nvSpPr>
        <p:spPr bwMode="gray">
          <a:xfrm>
            <a:off x="1698307" y="4437062"/>
            <a:ext cx="1829435" cy="914612"/>
          </a:xfrm>
          <a:prstGeom prst="rightArrow">
            <a:avLst>
              <a:gd name="adj1" fmla="val 70000"/>
              <a:gd name="adj2" fmla="val 37678"/>
            </a:avLst>
          </a:prstGeom>
          <a:solidFill>
            <a:srgbClr val="C1EBFB"/>
          </a:solidFill>
          <a:ln>
            <a:solidFill>
              <a:schemeClr val="tx1"/>
            </a:solidFill>
          </a:ln>
        </p:spPr>
        <p:txBody>
          <a:bodyPr vert="horz" wrap="square" lIns="75600" tIns="0" rIns="0" bIns="0" rtlCol="0" anchor="ctr">
            <a:noAutofit/>
          </a:bodyPr>
          <a:lstStyle>
            <a:lvl1pPr marL="0" lvl="0" indent="0" defTabSz="913481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79982" lvl="1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59964" lvl="2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39946" lvl="3" indent="-180036" defTabSz="913481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19928" lvl="4" indent="-180036" defTabSz="913481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6pPr>
            <a:lvl7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7pPr>
            <a:lvl8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8pPr>
            <a:lvl9pPr marL="764990" indent="-132812" defTabSz="91348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latin typeface="+mn-lt"/>
              </a:defRPr>
            </a:lvl9pPr>
          </a:lstStyle>
          <a:p>
            <a:pPr lvl="0"/>
            <a:r>
              <a:rPr lang="en-US" sz="1800" dirty="0"/>
              <a:t>Text</a:t>
            </a:r>
          </a:p>
        </p:txBody>
      </p:sp>
      <p:pic>
        <p:nvPicPr>
          <p:cNvPr id="80" name="Bild 11">
            <a:extLst>
              <a:ext uri="{FF2B5EF4-FFF2-40B4-BE49-F238E27FC236}">
                <a16:creationId xmlns:a16="http://schemas.microsoft.com/office/drawing/2014/main" id="{02C00D51-844B-435C-B7F3-D70E76016F73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84" name="DirArrow Triangle" hidden="1">
            <a:extLst>
              <a:ext uri="{FF2B5EF4-FFF2-40B4-BE49-F238E27FC236}">
                <a16:creationId xmlns:a16="http://schemas.microsoft.com/office/drawing/2014/main" id="{42296A90-FAED-45F0-BFFF-B12EDC035AD5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>
          <a:xfrm rot="5400000">
            <a:off x="5436790" y="2768599"/>
            <a:ext cx="3086100" cy="342900"/>
          </a:xfrm>
          <a:prstGeom prst="triangle">
            <a:avLst>
              <a:gd name="adj" fmla="val 50000"/>
            </a:avLst>
          </a:pr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5" name="Bracket" hidden="1">
            <a:extLst>
              <a:ext uri="{FF2B5EF4-FFF2-40B4-BE49-F238E27FC236}">
                <a16:creationId xmlns:a16="http://schemas.microsoft.com/office/drawing/2014/main" id="{CBC63369-5404-4A2F-A344-753549F904C9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5880704" y="3468000"/>
            <a:ext cx="190500" cy="1651001"/>
          </a:xfrm>
          <a:custGeom>
            <a:avLst/>
            <a:gdLst>
              <a:gd name="connsiteX0" fmla="*/ 0 w 2148730"/>
              <a:gd name="connsiteY0" fmla="*/ 0 h 5119000"/>
              <a:gd name="connsiteX1" fmla="*/ 2085230 w 2148730"/>
              <a:gd name="connsiteY1" fmla="*/ 3468000 h 5119000"/>
              <a:gd name="connsiteX2" fmla="*/ 2085230 w 2148730"/>
              <a:gd name="connsiteY2" fmla="*/ 4230000 h 5119000"/>
              <a:gd name="connsiteX3" fmla="*/ 2148730 w 2148730"/>
              <a:gd name="connsiteY3" fmla="*/ 4293500 h 5119000"/>
              <a:gd name="connsiteX4" fmla="*/ 2085230 w 2148730"/>
              <a:gd name="connsiteY4" fmla="*/ 4357000 h 5119000"/>
              <a:gd name="connsiteX5" fmla="*/ 2085230 w 2148730"/>
              <a:gd name="connsiteY5" fmla="*/ 5119000 h 5119000"/>
              <a:gd name="connsiteX6" fmla="*/ 1958230 w 2148730"/>
              <a:gd name="connsiteY6" fmla="*/ 5119000 h 5119000"/>
              <a:gd name="connsiteX0" fmla="*/ 0 w 2148730"/>
              <a:gd name="connsiteY0" fmla="*/ 0 h 5119000"/>
              <a:gd name="connsiteX1" fmla="*/ 42290 w 2148730"/>
              <a:gd name="connsiteY1" fmla="*/ 0 h 5119000"/>
              <a:gd name="connsiteX2" fmla="*/ 2085230 w 2148730"/>
              <a:gd name="connsiteY2" fmla="*/ 4230000 h 5119000"/>
              <a:gd name="connsiteX3" fmla="*/ 2148730 w 2148730"/>
              <a:gd name="connsiteY3" fmla="*/ 4293500 h 5119000"/>
              <a:gd name="connsiteX4" fmla="*/ 2085230 w 2148730"/>
              <a:gd name="connsiteY4" fmla="*/ 4357000 h 5119000"/>
              <a:gd name="connsiteX5" fmla="*/ 2085230 w 2148730"/>
              <a:gd name="connsiteY5" fmla="*/ 5119000 h 5119000"/>
              <a:gd name="connsiteX6" fmla="*/ 1958230 w 2148730"/>
              <a:gd name="connsiteY6" fmla="*/ 5119000 h 5119000"/>
              <a:gd name="connsiteX0" fmla="*/ 0 w 2148730"/>
              <a:gd name="connsiteY0" fmla="*/ 0 h 5119000"/>
              <a:gd name="connsiteX1" fmla="*/ 42290 w 2148730"/>
              <a:gd name="connsiteY1" fmla="*/ 0 h 5119000"/>
              <a:gd name="connsiteX2" fmla="*/ 42290 w 2148730"/>
              <a:gd name="connsiteY2" fmla="*/ 762000 h 5119000"/>
              <a:gd name="connsiteX3" fmla="*/ 2148730 w 2148730"/>
              <a:gd name="connsiteY3" fmla="*/ 4293500 h 5119000"/>
              <a:gd name="connsiteX4" fmla="*/ 2085230 w 2148730"/>
              <a:gd name="connsiteY4" fmla="*/ 4357000 h 5119000"/>
              <a:gd name="connsiteX5" fmla="*/ 2085230 w 2148730"/>
              <a:gd name="connsiteY5" fmla="*/ 5119000 h 5119000"/>
              <a:gd name="connsiteX6" fmla="*/ 1958230 w 2148730"/>
              <a:gd name="connsiteY6" fmla="*/ 5119000 h 5119000"/>
              <a:gd name="connsiteX0" fmla="*/ 0 w 2085230"/>
              <a:gd name="connsiteY0" fmla="*/ 0 h 5119000"/>
              <a:gd name="connsiteX1" fmla="*/ 42290 w 2085230"/>
              <a:gd name="connsiteY1" fmla="*/ 0 h 5119000"/>
              <a:gd name="connsiteX2" fmla="*/ 42290 w 2085230"/>
              <a:gd name="connsiteY2" fmla="*/ 762000 h 5119000"/>
              <a:gd name="connsiteX3" fmla="*/ 63435 w 2085230"/>
              <a:gd name="connsiteY3" fmla="*/ 825500 h 5119000"/>
              <a:gd name="connsiteX4" fmla="*/ 2085230 w 2085230"/>
              <a:gd name="connsiteY4" fmla="*/ 4357000 h 5119000"/>
              <a:gd name="connsiteX5" fmla="*/ 2085230 w 2085230"/>
              <a:gd name="connsiteY5" fmla="*/ 5119000 h 5119000"/>
              <a:gd name="connsiteX6" fmla="*/ 1958230 w 2085230"/>
              <a:gd name="connsiteY6" fmla="*/ 5119000 h 5119000"/>
              <a:gd name="connsiteX0" fmla="*/ 0 w 2085230"/>
              <a:gd name="connsiteY0" fmla="*/ 0 h 5119000"/>
              <a:gd name="connsiteX1" fmla="*/ 42290 w 2085230"/>
              <a:gd name="connsiteY1" fmla="*/ 0 h 5119000"/>
              <a:gd name="connsiteX2" fmla="*/ 42290 w 2085230"/>
              <a:gd name="connsiteY2" fmla="*/ 762000 h 5119000"/>
              <a:gd name="connsiteX3" fmla="*/ 63435 w 2085230"/>
              <a:gd name="connsiteY3" fmla="*/ 825500 h 5119000"/>
              <a:gd name="connsiteX4" fmla="*/ 42290 w 2085230"/>
              <a:gd name="connsiteY4" fmla="*/ 889000 h 5119000"/>
              <a:gd name="connsiteX5" fmla="*/ 2085230 w 2085230"/>
              <a:gd name="connsiteY5" fmla="*/ 5119000 h 5119000"/>
              <a:gd name="connsiteX6" fmla="*/ 1958230 w 2085230"/>
              <a:gd name="connsiteY6" fmla="*/ 5119000 h 5119000"/>
              <a:gd name="connsiteX0" fmla="*/ 0 w 1958230"/>
              <a:gd name="connsiteY0" fmla="*/ 0 h 5119000"/>
              <a:gd name="connsiteX1" fmla="*/ 42290 w 1958230"/>
              <a:gd name="connsiteY1" fmla="*/ 0 h 5119000"/>
              <a:gd name="connsiteX2" fmla="*/ 42290 w 1958230"/>
              <a:gd name="connsiteY2" fmla="*/ 762000 h 5119000"/>
              <a:gd name="connsiteX3" fmla="*/ 63435 w 1958230"/>
              <a:gd name="connsiteY3" fmla="*/ 825500 h 5119000"/>
              <a:gd name="connsiteX4" fmla="*/ 42290 w 1958230"/>
              <a:gd name="connsiteY4" fmla="*/ 889000 h 5119000"/>
              <a:gd name="connsiteX5" fmla="*/ 42290 w 1958230"/>
              <a:gd name="connsiteY5" fmla="*/ 1651001 h 5119000"/>
              <a:gd name="connsiteX6" fmla="*/ 1958230 w 1958230"/>
              <a:gd name="connsiteY6" fmla="*/ 5119000 h 5119000"/>
              <a:gd name="connsiteX0" fmla="*/ 0 w 63435"/>
              <a:gd name="connsiteY0" fmla="*/ 0 h 1651001"/>
              <a:gd name="connsiteX1" fmla="*/ 42290 w 63435"/>
              <a:gd name="connsiteY1" fmla="*/ 0 h 1651001"/>
              <a:gd name="connsiteX2" fmla="*/ 42290 w 63435"/>
              <a:gd name="connsiteY2" fmla="*/ 762000 h 1651001"/>
              <a:gd name="connsiteX3" fmla="*/ 63435 w 63435"/>
              <a:gd name="connsiteY3" fmla="*/ 825500 h 1651001"/>
              <a:gd name="connsiteX4" fmla="*/ 42290 w 63435"/>
              <a:gd name="connsiteY4" fmla="*/ 889000 h 1651001"/>
              <a:gd name="connsiteX5" fmla="*/ 42290 w 63435"/>
              <a:gd name="connsiteY5" fmla="*/ 1651001 h 1651001"/>
              <a:gd name="connsiteX6" fmla="*/ 0 w 63435"/>
              <a:gd name="connsiteY6" fmla="*/ 1651001 h 165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35" h="1651001">
                <a:moveTo>
                  <a:pt x="0" y="0"/>
                </a:moveTo>
                <a:lnTo>
                  <a:pt x="42290" y="0"/>
                </a:lnTo>
                <a:lnTo>
                  <a:pt x="42290" y="762000"/>
                </a:lnTo>
                <a:lnTo>
                  <a:pt x="63435" y="825500"/>
                </a:lnTo>
                <a:lnTo>
                  <a:pt x="42290" y="889000"/>
                </a:lnTo>
                <a:lnTo>
                  <a:pt x="42290" y="1651001"/>
                </a:lnTo>
                <a:lnTo>
                  <a:pt x="0" y="1651001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6" name="SingleChevron" hidden="1">
            <a:extLst>
              <a:ext uri="{FF2B5EF4-FFF2-40B4-BE49-F238E27FC236}">
                <a16:creationId xmlns:a16="http://schemas.microsoft.com/office/drawing/2014/main" id="{A1E83739-F180-47BF-9544-A073F12E11E7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7289294" y="1016000"/>
            <a:ext cx="666750" cy="1524000"/>
          </a:xfrm>
          <a:custGeom>
            <a:avLst/>
            <a:gdLst/>
            <a:ahLst/>
            <a:cxnLst/>
            <a:rect l="0" t="0" r="0" b="0"/>
            <a:pathLst>
              <a:path w="2222501" h="5080001">
                <a:moveTo>
                  <a:pt x="0" y="0"/>
                </a:moveTo>
                <a:lnTo>
                  <a:pt x="762000" y="0"/>
                </a:lnTo>
                <a:lnTo>
                  <a:pt x="2222500" y="2540000"/>
                </a:lnTo>
                <a:lnTo>
                  <a:pt x="762000" y="5080000"/>
                </a:lnTo>
                <a:lnTo>
                  <a:pt x="0" y="5080000"/>
                </a:lnTo>
                <a:lnTo>
                  <a:pt x="1460500" y="2540000"/>
                </a:lnTo>
                <a:close/>
              </a:path>
            </a:pathLst>
          </a:custGeom>
          <a:solidFill>
            <a:srgbClr val="C1EB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87" name="DoubleChevron" hidden="1">
            <a:extLst>
              <a:ext uri="{FF2B5EF4-FFF2-40B4-BE49-F238E27FC236}">
                <a16:creationId xmlns:a16="http://schemas.microsoft.com/office/drawing/2014/main" id="{6746B114-3DE5-4E40-95B9-B54802CA60A1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7289294" y="2667000"/>
            <a:ext cx="1014329" cy="1524000"/>
            <a:chOff x="1270000" y="1270000"/>
            <a:chExt cx="2409032" cy="3619500"/>
          </a:xfrm>
          <a:solidFill>
            <a:srgbClr val="C1EBFB"/>
          </a:solidFill>
        </p:grpSpPr>
        <p:sp>
          <p:nvSpPr>
            <p:cNvPr id="88" name="Chevron1">
              <a:extLst>
                <a:ext uri="{FF2B5EF4-FFF2-40B4-BE49-F238E27FC236}">
                  <a16:creationId xmlns:a16="http://schemas.microsoft.com/office/drawing/2014/main" id="{F487669A-4641-499A-B93D-A10DBFFE9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9" name="Chevron2">
              <a:extLst>
                <a:ext uri="{FF2B5EF4-FFF2-40B4-BE49-F238E27FC236}">
                  <a16:creationId xmlns:a16="http://schemas.microsoft.com/office/drawing/2014/main" id="{6809A42E-4BCE-40B1-A926-0D8A431D02FC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20955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DoubleChevron2" hidden="1">
            <a:extLst>
              <a:ext uri="{FF2B5EF4-FFF2-40B4-BE49-F238E27FC236}">
                <a16:creationId xmlns:a16="http://schemas.microsoft.com/office/drawing/2014/main" id="{8662333F-2C4D-4904-8166-90E17131FA39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>
          <a:xfrm>
            <a:off x="7289294" y="4318000"/>
            <a:ext cx="1242929" cy="1524000"/>
            <a:chOff x="1270000" y="1270000"/>
            <a:chExt cx="2951957" cy="3619500"/>
          </a:xfrm>
          <a:solidFill>
            <a:srgbClr val="C1EBFB"/>
          </a:solidFill>
        </p:grpSpPr>
        <p:sp>
          <p:nvSpPr>
            <p:cNvPr id="91" name="Chevron1">
              <a:extLst>
                <a:ext uri="{FF2B5EF4-FFF2-40B4-BE49-F238E27FC236}">
                  <a16:creationId xmlns:a16="http://schemas.microsoft.com/office/drawing/2014/main" id="{C0AFDEE4-236E-4423-AEAD-93EFCF9D0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2" name="Chevron2">
              <a:extLst>
                <a:ext uri="{FF2B5EF4-FFF2-40B4-BE49-F238E27FC236}">
                  <a16:creationId xmlns:a16="http://schemas.microsoft.com/office/drawing/2014/main" id="{3E12D964-A744-4B78-AFEB-D39C1D25A447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095500" y="1270000"/>
              <a:ext cx="2126457" cy="36195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648FB4D-A748-486D-82FB-8F0E9FB30B7A}"/>
              </a:ext>
            </a:extLst>
          </p:cNvPr>
          <p:cNvSpPr/>
          <p:nvPr userDrawn="1"/>
        </p:nvSpPr>
        <p:spPr>
          <a:xfrm>
            <a:off x="9494196" y="5687438"/>
            <a:ext cx="2276272" cy="73281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</p:sldLayoutIdLst>
  <p:txStyles>
    <p:titleStyle>
      <a:lvl1pPr algn="l" defTabSz="1218036" rtl="0" eaLnBrk="1" fontAlgn="base" hangingPunct="1">
        <a:lnSpc>
          <a:spcPct val="100000"/>
        </a:lnSpc>
        <a:spcBef>
          <a:spcPct val="0"/>
        </a:spcBef>
        <a:spcAft>
          <a:spcPct val="0"/>
        </a:spcAft>
        <a:tabLst>
          <a:tab pos="627063" algn="l"/>
        </a:tabLst>
        <a:defRPr lang="x-none" sz="3600" b="1" cap="all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2pPr>
      <a:lvl3pPr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3pPr>
      <a:lvl4pPr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4pPr>
      <a:lvl5pPr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5pPr>
      <a:lvl6pPr marL="621975"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6pPr>
      <a:lvl7pPr marL="1243950"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7pPr>
      <a:lvl8pPr marL="1865924"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8pPr>
      <a:lvl9pPr marL="2487900" algn="l" defTabSz="1218036" rtl="0" eaLnBrk="1" fontAlgn="base" hangingPunct="1">
        <a:spcBef>
          <a:spcPct val="0"/>
        </a:spcBef>
        <a:spcAft>
          <a:spcPct val="0"/>
        </a:spcAft>
        <a:defRPr lang="x-none" sz="2585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8036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Tx/>
        <a:buNone/>
        <a:defRPr lang="x-none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239988" indent="-240060" algn="l" defTabSz="1218036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x-none" sz="1800" baseline="0">
          <a:solidFill>
            <a:schemeClr val="tx1"/>
          </a:solidFill>
          <a:latin typeface="+mn-lt"/>
        </a:defRPr>
      </a:lvl2pPr>
      <a:lvl3pPr marL="479976" indent="-240060" algn="l" defTabSz="1218036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x-none" sz="1800" baseline="0">
          <a:solidFill>
            <a:schemeClr val="tx1"/>
          </a:solidFill>
          <a:latin typeface="+mn-lt"/>
        </a:defRPr>
      </a:lvl3pPr>
      <a:lvl4pPr marL="719964" indent="-240060" algn="l" defTabSz="1218036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x-none" sz="1800" baseline="0">
          <a:solidFill>
            <a:schemeClr val="tx1"/>
          </a:solidFill>
          <a:latin typeface="+mn-lt"/>
        </a:defRPr>
      </a:lvl4pPr>
      <a:lvl5pPr marL="959952" indent="-240060" algn="l" defTabSz="1218036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x-none" sz="1800" baseline="0">
          <a:solidFill>
            <a:schemeClr val="tx1"/>
          </a:solidFill>
          <a:latin typeface="+mn-lt"/>
        </a:defRPr>
      </a:lvl5pPr>
      <a:lvl6pPr marL="1020038" indent="-177092" algn="l" defTabSz="121803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6pPr>
      <a:lvl7pPr marL="1020038" indent="-177092" algn="l" defTabSz="121803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7pPr>
      <a:lvl8pPr marL="1020038" indent="-177092" algn="l" defTabSz="121803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8pPr>
      <a:lvl9pPr marL="1020038" indent="-177092" algn="l" defTabSz="121803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1pPr>
      <a:lvl2pPr marL="621975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2pPr>
      <a:lvl3pPr marL="1243950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3pPr>
      <a:lvl4pPr marL="1865924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4pPr>
      <a:lvl5pPr marL="2487900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5pPr>
      <a:lvl6pPr marL="3109877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6pPr>
      <a:lvl7pPr marL="3731848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7pPr>
      <a:lvl8pPr marL="4353823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8pPr>
      <a:lvl9pPr marL="4975798" algn="l" defTabSz="1243950" rtl="0" eaLnBrk="1" latinLnBrk="0" hangingPunct="1">
        <a:defRPr lang="x-none" sz="2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57">
          <p15:clr>
            <a:srgbClr val="F26B43"/>
          </p15:clr>
        </p15:guide>
        <p15:guide id="2" pos="2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6934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174" imgH="190" progId="TCLayout.ActiveDocument.1">
                  <p:embed/>
                </p:oleObj>
              </mc:Choice>
              <mc:Fallback>
                <p:oleObj name="think-cell Slide" r:id="rId5" imgW="174" imgH="19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de-DE" sz="4800" b="1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2897" y="3054353"/>
            <a:ext cx="3972151" cy="840871"/>
          </a:xfrm>
        </p:spPr>
        <p:txBody>
          <a:bodyPr/>
          <a:lstStyle/>
          <a:p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November 2020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2897" y="948373"/>
            <a:ext cx="7810244" cy="1768140"/>
          </a:xfrm>
        </p:spPr>
        <p:txBody>
          <a:bodyPr/>
          <a:lstStyle/>
          <a:p>
            <a:r>
              <a:rPr lang="de-DE" sz="4800" cap="all" dirty="0"/>
              <a:t>MIS </a:t>
            </a:r>
            <a:r>
              <a:rPr lang="de-DE" sz="4800" cap="all" dirty="0" err="1"/>
              <a:t>Midcorp</a:t>
            </a:r>
            <a:br>
              <a:rPr lang="de-DE" sz="4800" cap="all" dirty="0"/>
            </a:br>
            <a:r>
              <a:rPr lang="de-DE" sz="4800" cap="all" dirty="0" err="1"/>
              <a:t>project</a:t>
            </a:r>
            <a:endParaRPr lang="en-US" sz="4800" cap="all" dirty="0"/>
          </a:p>
        </p:txBody>
      </p:sp>
    </p:spTree>
    <p:extLst>
      <p:ext uri="{BB962C8B-B14F-4D97-AF65-F5344CB8AC3E}">
        <p14:creationId xmlns:p14="http://schemas.microsoft.com/office/powerpoint/2010/main" val="229490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>
          <a:solidFill>
            <a:srgbClr val="AFCED9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201FF1-C63B-412E-ABF0-3D0E918900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31"/>
          <p:cNvSpPr txBox="1">
            <a:spLocks/>
          </p:cNvSpPr>
          <p:nvPr/>
        </p:nvSpPr>
        <p:spPr>
          <a:xfrm>
            <a:off x="514350" y="260350"/>
            <a:ext cx="5580063" cy="155575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 Condensed" panose="020B0506020203020204" pitchFamily="34" charset="0"/>
              <a:ea typeface="+mn-ea"/>
              <a:cs typeface="+mn-cs"/>
            </a:endParaRPr>
          </a:p>
        </p:txBody>
      </p:sp>
      <p:sp>
        <p:nvSpPr>
          <p:cNvPr id="20" name="Title 8"/>
          <p:cNvSpPr>
            <a:spLocks noGrp="1"/>
          </p:cNvSpPr>
          <p:nvPr>
            <p:ph type="title"/>
          </p:nvPr>
        </p:nvSpPr>
        <p:spPr>
          <a:xfrm>
            <a:off x="507935" y="515937"/>
            <a:ext cx="8141756" cy="514351"/>
          </a:xfrm>
        </p:spPr>
        <p:txBody>
          <a:bodyPr vert="horz" wrap="square" lIns="0" tIns="36000" rIns="0" bIns="0" rtlCol="0" anchor="t">
            <a:noAutofit/>
          </a:bodyPr>
          <a:lstStyle/>
          <a:p>
            <a:r>
              <a:rPr lang="en-US" dirty="0">
                <a:latin typeface="Allianz Neo Condensed Bold" panose="020B0806020203020204" pitchFamily="34" charset="0"/>
              </a:rPr>
              <a:t>Annual process for plan data </a:t>
            </a:r>
          </a:p>
        </p:txBody>
      </p:sp>
      <p:sp>
        <p:nvSpPr>
          <p:cNvPr id="2" name="Rectangle 1"/>
          <p:cNvSpPr/>
          <p:nvPr/>
        </p:nvSpPr>
        <p:spPr>
          <a:xfrm>
            <a:off x="982637" y="1339900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82638" y="2415609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82637" y="3491318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982639" y="4567027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82636" y="5642737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1339900"/>
            <a:ext cx="982636" cy="1027417"/>
          </a:xfrm>
          <a:prstGeom prst="rect">
            <a:avLst/>
          </a:prstGeom>
          <a:solidFill>
            <a:srgbClr val="95A9C7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2415609"/>
            <a:ext cx="982636" cy="1027417"/>
          </a:xfrm>
          <a:prstGeom prst="rect">
            <a:avLst/>
          </a:prstGeom>
          <a:solidFill>
            <a:srgbClr val="90B6AF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0" y="3491318"/>
            <a:ext cx="982636" cy="1027417"/>
          </a:xfrm>
          <a:prstGeom prst="rect">
            <a:avLst/>
          </a:prstGeom>
          <a:solidFill>
            <a:srgbClr val="D39A7B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0" y="4567027"/>
            <a:ext cx="982636" cy="1027417"/>
          </a:xfrm>
          <a:prstGeom prst="rect">
            <a:avLst/>
          </a:prstGeom>
          <a:solidFill>
            <a:srgbClr val="DCC412">
              <a:alpha val="81961"/>
            </a:srgb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0" y="5642737"/>
            <a:ext cx="982636" cy="1027417"/>
          </a:xfrm>
          <a:prstGeom prst="rect">
            <a:avLst/>
          </a:prstGeom>
          <a:solidFill>
            <a:srgbClr val="AD96BC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-21511" y="1685311"/>
            <a:ext cx="434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OE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21511" y="2447376"/>
            <a:ext cx="1077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MIS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Midcorp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Business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Workstream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(AZ Re)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21511" y="3538641"/>
            <a:ext cx="12459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MIS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MidCorp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Technical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Workstream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(H4/AZ Tech)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21511" y="4614350"/>
            <a:ext cx="100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H2 (GAPC &amp; GAR)</a:t>
            </a:r>
          </a:p>
        </p:txBody>
      </p:sp>
      <p:sp>
        <p:nvSpPr>
          <p:cNvPr id="5" name="Rectangle 4"/>
          <p:cNvSpPr/>
          <p:nvPr/>
        </p:nvSpPr>
        <p:spPr>
          <a:xfrm>
            <a:off x="-21511" y="5833280"/>
            <a:ext cx="778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Global P&amp;C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8407" y="1407695"/>
            <a:ext cx="223848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First version of the planned numbers uploaded by OEs prior the PD into the Solvency II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LoB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 Reporting in SAP (coordinated by GAPC) </a:t>
            </a:r>
          </a:p>
        </p:txBody>
      </p: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2134768" y="2238692"/>
            <a:ext cx="32883" cy="24218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8407" y="4660516"/>
            <a:ext cx="223848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High level check by H2 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(whether the uploaded sum of portfolios across P&amp;C match the overall OE plan on all P&amp;L positions)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7" y="967658"/>
            <a:ext cx="1644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chemeClr val="tx2"/>
                </a:solidFill>
                <a:latin typeface="Allianz Neo Condensed Bold" panose="020B0806020203020204" pitchFamily="34" charset="0"/>
              </a:rPr>
              <a:t>Beginning Q3 (?)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46239" y="2523367"/>
            <a:ext cx="1309499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Quality check by AZ Re: Mid Corp flag is defined per portfolio </a:t>
            </a:r>
          </a:p>
        </p:txBody>
      </p:sp>
      <p:cxnSp>
        <p:nvCxnSpPr>
          <p:cNvPr id="38" name="Elbow Connector 37"/>
          <p:cNvCxnSpPr>
            <a:stCxn id="32" idx="3"/>
            <a:endCxn id="36" idx="2"/>
          </p:cNvCxnSpPr>
          <p:nvPr/>
        </p:nvCxnSpPr>
        <p:spPr>
          <a:xfrm flipV="1">
            <a:off x="3286894" y="3354364"/>
            <a:ext cx="714095" cy="172165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341938" y="4660516"/>
            <a:ext cx="115212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MC flag is included in the OE data the SAP system</a:t>
            </a:r>
          </a:p>
        </p:txBody>
      </p:sp>
      <p:cxnSp>
        <p:nvCxnSpPr>
          <p:cNvPr id="42" name="Elbow Connector 41"/>
          <p:cNvCxnSpPr>
            <a:stCxn id="36" idx="3"/>
            <a:endCxn id="41" idx="0"/>
          </p:cNvCxnSpPr>
          <p:nvPr/>
        </p:nvCxnSpPr>
        <p:spPr>
          <a:xfrm>
            <a:off x="4655738" y="2938866"/>
            <a:ext cx="262263" cy="172165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048552" y="2024527"/>
            <a:ext cx="271228" cy="338554"/>
            <a:chOff x="2030412" y="3243537"/>
            <a:chExt cx="271228" cy="338554"/>
          </a:xfrm>
        </p:grpSpPr>
        <p:sp>
          <p:nvSpPr>
            <p:cNvPr id="46" name="Flowchart: Connector 45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0412" y="3243537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79773" y="5255890"/>
            <a:ext cx="271228" cy="338554"/>
            <a:chOff x="2027917" y="3253669"/>
            <a:chExt cx="271228" cy="338554"/>
          </a:xfrm>
        </p:grpSpPr>
        <p:sp>
          <p:nvSpPr>
            <p:cNvPr id="50" name="Flowchart: Connector 49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27917" y="325366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57440" y="3107847"/>
            <a:ext cx="271228" cy="338554"/>
            <a:chOff x="2030412" y="3243537"/>
            <a:chExt cx="271228" cy="338554"/>
          </a:xfrm>
        </p:grpSpPr>
        <p:sp>
          <p:nvSpPr>
            <p:cNvPr id="53" name="Flowchart: Connector 52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0412" y="3243537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4483729" y="967658"/>
            <a:ext cx="1644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chemeClr val="tx2"/>
                </a:solidFill>
                <a:latin typeface="Allianz Neo Condensed Bold" panose="020B0806020203020204" pitchFamily="34" charset="0"/>
              </a:rPr>
              <a:t>November</a:t>
            </a:r>
          </a:p>
        </p:txBody>
      </p:sp>
      <p:sp>
        <p:nvSpPr>
          <p:cNvPr id="59" name="Chevron 58"/>
          <p:cNvSpPr/>
          <p:nvPr/>
        </p:nvSpPr>
        <p:spPr>
          <a:xfrm>
            <a:off x="1566106" y="1100967"/>
            <a:ext cx="3233084" cy="7193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4965947" y="1456676"/>
            <a:ext cx="177733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OE uploads the final planned data into the Solvency II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LoB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 Reporting in SAP (coordinated by GAPC) </a:t>
            </a:r>
          </a:p>
        </p:txBody>
      </p:sp>
      <p:cxnSp>
        <p:nvCxnSpPr>
          <p:cNvPr id="63" name="Elbow Connector 62"/>
          <p:cNvCxnSpPr/>
          <p:nvPr/>
        </p:nvCxnSpPr>
        <p:spPr>
          <a:xfrm rot="5400000" flipH="1" flipV="1">
            <a:off x="4145170" y="3374307"/>
            <a:ext cx="2372841" cy="1995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277413" y="5255890"/>
            <a:ext cx="271228" cy="338554"/>
            <a:chOff x="2025610" y="3243470"/>
            <a:chExt cx="271228" cy="338554"/>
          </a:xfrm>
        </p:grpSpPr>
        <p:sp>
          <p:nvSpPr>
            <p:cNvPr id="70" name="Flowchart: Connector 69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25610" y="324347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6066" y="2024527"/>
            <a:ext cx="271228" cy="338554"/>
            <a:chOff x="2025610" y="3234010"/>
            <a:chExt cx="271228" cy="338554"/>
          </a:xfrm>
        </p:grpSpPr>
        <p:sp>
          <p:nvSpPr>
            <p:cNvPr id="73" name="Flowchart: Connector 72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25610" y="323401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5927402" y="4660515"/>
            <a:ext cx="218402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High level check by H2 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(whether the uploaded sum of portfolios across P&amp;C match the overall OE plan on all P&amp;L positions)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967414" y="5238676"/>
            <a:ext cx="271228" cy="338554"/>
            <a:chOff x="2017208" y="3234215"/>
            <a:chExt cx="271228" cy="338554"/>
          </a:xfrm>
        </p:grpSpPr>
        <p:sp>
          <p:nvSpPr>
            <p:cNvPr id="77" name="Flowchart: Connector 76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17208" y="323421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Elbow Connector 78"/>
          <p:cNvCxnSpPr>
            <a:stCxn id="60" idx="2"/>
            <a:endCxn id="75" idx="0"/>
          </p:cNvCxnSpPr>
          <p:nvPr/>
        </p:nvCxnSpPr>
        <p:spPr>
          <a:xfrm rot="16200000" flipH="1">
            <a:off x="5250593" y="2891692"/>
            <a:ext cx="2372842" cy="11648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5" idx="3"/>
          </p:cNvCxnSpPr>
          <p:nvPr/>
        </p:nvCxnSpPr>
        <p:spPr>
          <a:xfrm flipV="1">
            <a:off x="8111430" y="4215189"/>
            <a:ext cx="256483" cy="86082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910847" y="3768024"/>
            <a:ext cx="9141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H2 transfers data to GDP 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659437" y="4006852"/>
            <a:ext cx="271228" cy="338554"/>
            <a:chOff x="2017208" y="3234215"/>
            <a:chExt cx="271228" cy="338554"/>
          </a:xfrm>
        </p:grpSpPr>
        <p:sp>
          <p:nvSpPr>
            <p:cNvPr id="88" name="Flowchart: Connector 87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017208" y="323421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Chevron 91"/>
          <p:cNvSpPr/>
          <p:nvPr/>
        </p:nvSpPr>
        <p:spPr>
          <a:xfrm>
            <a:off x="5772637" y="1095596"/>
            <a:ext cx="5219114" cy="8267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10745344" y="967658"/>
            <a:ext cx="1644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chemeClr val="tx2"/>
                </a:solidFill>
                <a:latin typeface="Allianz Neo Condensed Bold" panose="020B0806020203020204" pitchFamily="34" charset="0"/>
              </a:rPr>
              <a:t>End Q4 (?)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049694" y="2529979"/>
            <a:ext cx="1933944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Manual quantifying the final Core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Midcorp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 plan by extracting MC Core portfolios based on distribution channel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9712410" y="3115625"/>
            <a:ext cx="271228" cy="338554"/>
            <a:chOff x="2017208" y="3234215"/>
            <a:chExt cx="271228" cy="338554"/>
          </a:xfrm>
        </p:grpSpPr>
        <p:sp>
          <p:nvSpPr>
            <p:cNvPr id="97" name="Flowchart: Connector 96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017208" y="323421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Elbow Connector 98"/>
          <p:cNvCxnSpPr>
            <a:stCxn id="91" idx="0"/>
            <a:endCxn id="95" idx="2"/>
          </p:cNvCxnSpPr>
          <p:nvPr/>
        </p:nvCxnSpPr>
        <p:spPr>
          <a:xfrm rot="5400000" flipH="1" flipV="1">
            <a:off x="8488765" y="3240124"/>
            <a:ext cx="407048" cy="6487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0629958" y="2529979"/>
            <a:ext cx="122588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Data transferred to the reporting layer of the micro strategy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11646582" y="3111976"/>
            <a:ext cx="271228" cy="338554"/>
            <a:chOff x="2017208" y="3234215"/>
            <a:chExt cx="271228" cy="338554"/>
          </a:xfrm>
        </p:grpSpPr>
        <p:sp>
          <p:nvSpPr>
            <p:cNvPr id="109" name="Flowchart: Connector 108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17208" y="323421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endCxn id="104" idx="1"/>
          </p:cNvCxnSpPr>
          <p:nvPr/>
        </p:nvCxnSpPr>
        <p:spPr>
          <a:xfrm>
            <a:off x="9981355" y="2945477"/>
            <a:ext cx="64860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0265063" y="5883425"/>
            <a:ext cx="467416" cy="246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llianz Neo Condensed Bold" panose="020B0806020203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61076" y="6212306"/>
            <a:ext cx="467416" cy="246809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llianz Neo Condensed Bold" panose="020B0806020203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745344" y="5876024"/>
            <a:ext cx="25202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Automated step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0745344" y="6204905"/>
            <a:ext cx="25202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Manual step</a:t>
            </a:r>
          </a:p>
        </p:txBody>
      </p:sp>
      <p:sp>
        <p:nvSpPr>
          <p:cNvPr id="80" name="Pentagon 79"/>
          <p:cNvSpPr/>
          <p:nvPr/>
        </p:nvSpPr>
        <p:spPr>
          <a:xfrm>
            <a:off x="1120485" y="5935307"/>
            <a:ext cx="8065377" cy="276999"/>
          </a:xfrm>
          <a:prstGeom prst="homePlate">
            <a:avLst>
              <a:gd name="adj" fmla="val 5775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Ongoing discussion with OEs identifying the plan data</a:t>
            </a:r>
          </a:p>
        </p:txBody>
      </p:sp>
    </p:spTree>
    <p:extLst>
      <p:ext uri="{BB962C8B-B14F-4D97-AF65-F5344CB8AC3E}">
        <p14:creationId xmlns:p14="http://schemas.microsoft.com/office/powerpoint/2010/main" val="389398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>
          <a:solidFill>
            <a:srgbClr val="AFCED9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201FF1-C63B-412E-ABF0-3D0E918900A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31"/>
          <p:cNvSpPr txBox="1">
            <a:spLocks/>
          </p:cNvSpPr>
          <p:nvPr/>
        </p:nvSpPr>
        <p:spPr>
          <a:xfrm>
            <a:off x="514350" y="260350"/>
            <a:ext cx="5580063" cy="155575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 Condensed" panose="020B0506020203020204" pitchFamily="34" charset="0"/>
              <a:ea typeface="+mn-ea"/>
              <a:cs typeface="+mn-cs"/>
            </a:endParaRPr>
          </a:p>
        </p:txBody>
      </p:sp>
      <p:sp>
        <p:nvSpPr>
          <p:cNvPr id="20" name="Title 8"/>
          <p:cNvSpPr>
            <a:spLocks noGrp="1"/>
          </p:cNvSpPr>
          <p:nvPr>
            <p:ph type="title"/>
          </p:nvPr>
        </p:nvSpPr>
        <p:spPr>
          <a:xfrm>
            <a:off x="507935" y="515937"/>
            <a:ext cx="8141756" cy="514351"/>
          </a:xfrm>
        </p:spPr>
        <p:txBody>
          <a:bodyPr vert="horz" wrap="square" lIns="0" tIns="36000" rIns="0" bIns="0" rtlCol="0" anchor="t">
            <a:noAutofit/>
          </a:bodyPr>
          <a:lstStyle/>
          <a:p>
            <a:r>
              <a:rPr lang="en-US" dirty="0">
                <a:latin typeface="Allianz Neo Condensed Bold" panose="020B0806020203020204" pitchFamily="34" charset="0"/>
              </a:rPr>
              <a:t>process for actual data per reporting cycle  </a:t>
            </a:r>
          </a:p>
        </p:txBody>
      </p:sp>
      <p:sp>
        <p:nvSpPr>
          <p:cNvPr id="2" name="Rectangle 1"/>
          <p:cNvSpPr/>
          <p:nvPr/>
        </p:nvSpPr>
        <p:spPr>
          <a:xfrm>
            <a:off x="982637" y="1339900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82638" y="2415609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982637" y="3491318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982639" y="4567027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82636" y="5642737"/>
            <a:ext cx="11207775" cy="1027417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1339900"/>
            <a:ext cx="982636" cy="1027417"/>
          </a:xfrm>
          <a:prstGeom prst="rect">
            <a:avLst/>
          </a:prstGeom>
          <a:solidFill>
            <a:srgbClr val="95A9C7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2415609"/>
            <a:ext cx="982636" cy="1027417"/>
          </a:xfrm>
          <a:prstGeom prst="rect">
            <a:avLst/>
          </a:prstGeom>
          <a:solidFill>
            <a:srgbClr val="90B6AF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0" y="3491318"/>
            <a:ext cx="982636" cy="1027417"/>
          </a:xfrm>
          <a:prstGeom prst="rect">
            <a:avLst/>
          </a:prstGeom>
          <a:solidFill>
            <a:srgbClr val="D39A7B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0" y="4567027"/>
            <a:ext cx="982636" cy="1027417"/>
          </a:xfrm>
          <a:prstGeom prst="rect">
            <a:avLst/>
          </a:prstGeom>
          <a:solidFill>
            <a:srgbClr val="DCC412">
              <a:alpha val="81961"/>
            </a:srgb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0" y="5642737"/>
            <a:ext cx="982636" cy="1027417"/>
          </a:xfrm>
          <a:prstGeom prst="rect">
            <a:avLst/>
          </a:prstGeom>
          <a:solidFill>
            <a:srgbClr val="AD96BC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-21511" y="1685311"/>
            <a:ext cx="434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OE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21511" y="2447376"/>
            <a:ext cx="1077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MIS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Midcorp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Business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Workstream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(AZ Re)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21511" y="3538641"/>
            <a:ext cx="12459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MIS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MidCorp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Technical </a:t>
            </a:r>
            <a:r>
              <a:rPr lang="en-US" sz="1400" dirty="0" err="1">
                <a:solidFill>
                  <a:schemeClr val="bg1"/>
                </a:solidFill>
                <a:latin typeface="Allianz Neo Condensed Bold" panose="020B0806020203020204" pitchFamily="34" charset="0"/>
              </a:rPr>
              <a:t>Workstream</a:t>
            </a:r>
            <a:r>
              <a:rPr lang="en-US" sz="14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 (H4/AZ Tech)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21511" y="4614350"/>
            <a:ext cx="100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H2 (GAPC &amp; GAR)</a:t>
            </a:r>
          </a:p>
        </p:txBody>
      </p:sp>
      <p:sp>
        <p:nvSpPr>
          <p:cNvPr id="5" name="Rectangle 4"/>
          <p:cNvSpPr/>
          <p:nvPr/>
        </p:nvSpPr>
        <p:spPr>
          <a:xfrm>
            <a:off x="-21511" y="5833280"/>
            <a:ext cx="778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llianz Neo Condensed Bold" panose="020B0806020203020204" pitchFamily="34" charset="0"/>
              </a:rPr>
              <a:t>Global P&amp;C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8407" y="1407695"/>
            <a:ext cx="20001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OE uploads the actual data for Q1into the Solvency II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LoB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 Reporting in SAP (coordinated by GAPC) </a:t>
            </a:r>
          </a:p>
        </p:txBody>
      </p: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2147676" y="2287672"/>
            <a:ext cx="18612" cy="23728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8407" y="4660516"/>
            <a:ext cx="223576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High level check by H2 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(whether the uploaded sum of portfolios across P&amp;C match the overall OE plan on all P&amp;L positions)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7" y="967658"/>
            <a:ext cx="1644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chemeClr val="tx2"/>
                </a:solidFill>
                <a:latin typeface="Allianz Neo Condensed Bold" panose="020B0806020203020204" pitchFamily="34" charset="0"/>
              </a:rPr>
              <a:t>End of Q1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27691" y="2513818"/>
            <a:ext cx="1897190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Quality check on the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MidCorp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 flag by AZ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Re (e.g. check if portfolios in scope have not been slightly renamed</a:t>
            </a:r>
          </a:p>
        </p:txBody>
      </p:sp>
      <p:cxnSp>
        <p:nvCxnSpPr>
          <p:cNvPr id="38" name="Elbow Connector 37"/>
          <p:cNvCxnSpPr>
            <a:stCxn id="32" idx="3"/>
            <a:endCxn id="36" idx="2"/>
          </p:cNvCxnSpPr>
          <p:nvPr/>
        </p:nvCxnSpPr>
        <p:spPr>
          <a:xfrm flipV="1">
            <a:off x="3286894" y="3354364"/>
            <a:ext cx="714095" cy="172165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3"/>
            <a:endCxn id="91" idx="0"/>
          </p:cNvCxnSpPr>
          <p:nvPr/>
        </p:nvCxnSpPr>
        <p:spPr>
          <a:xfrm>
            <a:off x="4524881" y="2929317"/>
            <a:ext cx="443215" cy="82420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901506" y="2000276"/>
            <a:ext cx="271228" cy="338554"/>
            <a:chOff x="2030412" y="3243537"/>
            <a:chExt cx="271228" cy="338554"/>
          </a:xfrm>
        </p:grpSpPr>
        <p:sp>
          <p:nvSpPr>
            <p:cNvPr id="46" name="Flowchart: Connector 45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0412" y="3243537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49561" y="5242164"/>
            <a:ext cx="271228" cy="338554"/>
            <a:chOff x="2027917" y="3253669"/>
            <a:chExt cx="271228" cy="338554"/>
          </a:xfrm>
        </p:grpSpPr>
        <p:sp>
          <p:nvSpPr>
            <p:cNvPr id="50" name="Flowchart: Connector 49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27917" y="325366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29585" y="3107847"/>
            <a:ext cx="271228" cy="338554"/>
            <a:chOff x="2030412" y="3243537"/>
            <a:chExt cx="271228" cy="338554"/>
          </a:xfrm>
        </p:grpSpPr>
        <p:sp>
          <p:nvSpPr>
            <p:cNvPr id="53" name="Flowchart: Connector 52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0412" y="3243537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hevron 58"/>
          <p:cNvSpPr/>
          <p:nvPr/>
        </p:nvSpPr>
        <p:spPr>
          <a:xfrm>
            <a:off x="1566106" y="1100966"/>
            <a:ext cx="9179238" cy="9256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4511030" y="3753524"/>
            <a:ext cx="9141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H2 transfers data to GDP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050309" y="2490010"/>
            <a:ext cx="1933944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Manual quantifying the final Core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Midcorp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 plan by extracting MC Core portfolios based on distribution channel </a:t>
            </a:r>
          </a:p>
        </p:txBody>
      </p:sp>
      <p:cxnSp>
        <p:nvCxnSpPr>
          <p:cNvPr id="99" name="Elbow Connector 98"/>
          <p:cNvCxnSpPr>
            <a:stCxn id="91" idx="3"/>
            <a:endCxn id="95" idx="2"/>
          </p:cNvCxnSpPr>
          <p:nvPr/>
        </p:nvCxnSpPr>
        <p:spPr>
          <a:xfrm flipV="1">
            <a:off x="5425162" y="3321007"/>
            <a:ext cx="592119" cy="66335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0265063" y="5883425"/>
            <a:ext cx="467416" cy="246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llianz Neo Condensed Bold" panose="020B0806020203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61076" y="6212306"/>
            <a:ext cx="467416" cy="246809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llianz Neo Condensed Bold" panose="020B0806020203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745344" y="5876024"/>
            <a:ext cx="25202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Automated step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0745344" y="6204905"/>
            <a:ext cx="25202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" panose="020B0506020203020204" pitchFamily="34" charset="0"/>
              </a:rPr>
              <a:t>Manual step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233804" y="4006852"/>
            <a:ext cx="271228" cy="338554"/>
            <a:chOff x="2025610" y="3243470"/>
            <a:chExt cx="271228" cy="338554"/>
          </a:xfrm>
        </p:grpSpPr>
        <p:sp>
          <p:nvSpPr>
            <p:cNvPr id="70" name="Flowchart: Connector 69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25610" y="324347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821261" y="3123243"/>
            <a:ext cx="271228" cy="338554"/>
            <a:chOff x="2025610" y="3234010"/>
            <a:chExt cx="271228" cy="338554"/>
          </a:xfrm>
        </p:grpSpPr>
        <p:sp>
          <p:nvSpPr>
            <p:cNvPr id="73" name="Flowchart: Connector 72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25610" y="323401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0" name="Elbow Connector 89"/>
          <p:cNvCxnSpPr>
            <a:stCxn id="100" idx="3"/>
            <a:endCxn id="111" idx="0"/>
          </p:cNvCxnSpPr>
          <p:nvPr/>
        </p:nvCxnSpPr>
        <p:spPr>
          <a:xfrm>
            <a:off x="8437464" y="1778402"/>
            <a:ext cx="860067" cy="69152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211577" y="1362903"/>
            <a:ext cx="1225887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Manual inquiry to the OEs from AZ Re for the forecast data 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71160" y="1979735"/>
            <a:ext cx="272318" cy="338554"/>
            <a:chOff x="2036295" y="3260752"/>
            <a:chExt cx="272318" cy="338554"/>
          </a:xfrm>
        </p:grpSpPr>
        <p:sp>
          <p:nvSpPr>
            <p:cNvPr id="102" name="Flowchart: Connector 101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037385" y="3260752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8831510" y="2469924"/>
            <a:ext cx="932041" cy="830997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Data added to the reporting layer</a:t>
            </a:r>
          </a:p>
        </p:txBody>
      </p:sp>
      <p:cxnSp>
        <p:nvCxnSpPr>
          <p:cNvPr id="112" name="Elbow Connector 111"/>
          <p:cNvCxnSpPr>
            <a:stCxn id="95" idx="3"/>
            <a:endCxn id="100" idx="1"/>
          </p:cNvCxnSpPr>
          <p:nvPr/>
        </p:nvCxnSpPr>
        <p:spPr>
          <a:xfrm flipV="1">
            <a:off x="6984253" y="1778402"/>
            <a:ext cx="227324" cy="11271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0186026" y="2469924"/>
            <a:ext cx="9599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lianz Neo Condensed Bold" panose="020B0806020203020204" pitchFamily="34" charset="0"/>
              </a:rPr>
              <a:t>Micro strategy Dashboard created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536918" y="3081127"/>
            <a:ext cx="271228" cy="338554"/>
            <a:chOff x="2017208" y="3234215"/>
            <a:chExt cx="271228" cy="338554"/>
          </a:xfrm>
        </p:grpSpPr>
        <p:sp>
          <p:nvSpPr>
            <p:cNvPr id="121" name="Flowchart: Connector 120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17208" y="323421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7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997250" y="3098157"/>
            <a:ext cx="271228" cy="338554"/>
            <a:chOff x="2017208" y="3234215"/>
            <a:chExt cx="271228" cy="338554"/>
          </a:xfrm>
        </p:grpSpPr>
        <p:sp>
          <p:nvSpPr>
            <p:cNvPr id="124" name="Flowchart: Connector 123"/>
            <p:cNvSpPr/>
            <p:nvPr/>
          </p:nvSpPr>
          <p:spPr>
            <a:xfrm>
              <a:off x="2036295" y="3287885"/>
              <a:ext cx="249858" cy="249858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US" sz="14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017208" y="323421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llianz Neo Condensed Bold" panose="020B0806020203020204" pitchFamily="34" charset="0"/>
                </a:rPr>
                <a:t>8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10494784" y="948570"/>
            <a:ext cx="1644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chemeClr val="tx2"/>
                </a:solidFill>
                <a:latin typeface="Allianz Neo Condensed Bold" panose="020B0806020203020204" pitchFamily="34" charset="0"/>
              </a:rPr>
              <a:t>???</a:t>
            </a:r>
          </a:p>
        </p:txBody>
      </p:sp>
      <p:cxnSp>
        <p:nvCxnSpPr>
          <p:cNvPr id="80" name="Straight Arrow Connector 79"/>
          <p:cNvCxnSpPr>
            <a:stCxn id="111" idx="3"/>
            <a:endCxn id="119" idx="1"/>
          </p:cNvCxnSpPr>
          <p:nvPr/>
        </p:nvCxnSpPr>
        <p:spPr>
          <a:xfrm>
            <a:off x="9763551" y="2885423"/>
            <a:ext cx="42247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2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5F4F-BE6B-46F3-9E36-D2B39406A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F2A61-264C-4226-9DB9-A213AC6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D267D5-04C5-4C2A-8BDE-8AF69131D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Technical integration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6C10-273B-4B0B-8332-B4871B5C5E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63" y="6494463"/>
            <a:ext cx="514350" cy="365125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2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2AE608-7FB1-44A8-8ED5-A25C562BEE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0F1971-3282-47DC-81F3-A0F3F9C2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Data platform is providing all required functionalities for MIS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B9F7A4-E245-44D9-A4BE-566A07596B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A0EFFC-1A30-4A99-8150-06FB3BB6FEFC}"/>
              </a:ext>
            </a:extLst>
          </p:cNvPr>
          <p:cNvSpPr/>
          <p:nvPr/>
        </p:nvSpPr>
        <p:spPr>
          <a:xfrm>
            <a:off x="3403537" y="4093469"/>
            <a:ext cx="1069640" cy="909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Reference Data Management Tool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533AC-17F6-409E-8E2E-1C88B6C040DF}"/>
              </a:ext>
            </a:extLst>
          </p:cNvPr>
          <p:cNvSpPr/>
          <p:nvPr/>
        </p:nvSpPr>
        <p:spPr>
          <a:xfrm>
            <a:off x="4590682" y="2656504"/>
            <a:ext cx="2903504" cy="730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GDP Provisioning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A1184-80D4-4B35-A4A2-2EE52AC76CC2}"/>
              </a:ext>
            </a:extLst>
          </p:cNvPr>
          <p:cNvSpPr/>
          <p:nvPr/>
        </p:nvSpPr>
        <p:spPr>
          <a:xfrm>
            <a:off x="4590682" y="2113080"/>
            <a:ext cx="2903504" cy="507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End User </a:t>
            </a:r>
            <a:br>
              <a:rPr lang="en-US" sz="1200" b="1" dirty="0">
                <a:solidFill>
                  <a:srgbClr val="49648C"/>
                </a:solidFill>
                <a:latin typeface="Arial"/>
              </a:rPr>
            </a:br>
            <a:r>
              <a:rPr lang="en-US" sz="1200" b="1" dirty="0">
                <a:solidFill>
                  <a:srgbClr val="49648C"/>
                </a:solidFill>
                <a:latin typeface="Arial"/>
              </a:rPr>
              <a:t>Consumption</a:t>
            </a:r>
          </a:p>
        </p:txBody>
      </p:sp>
      <p:sp>
        <p:nvSpPr>
          <p:cNvPr id="12" name="Rounded Rectangle 56">
            <a:extLst>
              <a:ext uri="{FF2B5EF4-FFF2-40B4-BE49-F238E27FC236}">
                <a16:creationId xmlns:a16="http://schemas.microsoft.com/office/drawing/2014/main" id="{73CF3062-57F2-43E8-BC49-84E5E4CB7515}"/>
              </a:ext>
            </a:extLst>
          </p:cNvPr>
          <p:cNvSpPr/>
          <p:nvPr/>
        </p:nvSpPr>
        <p:spPr>
          <a:xfrm>
            <a:off x="4741596" y="2982627"/>
            <a:ext cx="2589921" cy="32392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Virtualization for consumption – </a:t>
            </a:r>
            <a:r>
              <a:rPr lang="en-US" sz="900" b="1" i="1" dirty="0">
                <a:solidFill>
                  <a:schemeClr val="bg1"/>
                </a:solidFill>
                <a:latin typeface="Arial"/>
              </a:rPr>
              <a:t>Nov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702BE4-1353-487B-9FBF-9E20C2442B7E}"/>
              </a:ext>
            </a:extLst>
          </p:cNvPr>
          <p:cNvSpPr/>
          <p:nvPr/>
        </p:nvSpPr>
        <p:spPr>
          <a:xfrm>
            <a:off x="4590683" y="3428890"/>
            <a:ext cx="2903504" cy="2878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GDP Data Layer </a:t>
            </a:r>
            <a:r>
              <a:rPr lang="en-US" sz="1200" dirty="0">
                <a:solidFill>
                  <a:srgbClr val="49648C"/>
                </a:solidFill>
                <a:latin typeface="Arial"/>
              </a:rPr>
              <a:t>(</a:t>
            </a:r>
            <a:r>
              <a:rPr lang="en-US" sz="900" dirty="0">
                <a:solidFill>
                  <a:srgbClr val="49648C"/>
                </a:solidFill>
                <a:latin typeface="Arial"/>
              </a:rPr>
              <a:t>only relevant zones shown</a:t>
            </a:r>
            <a:r>
              <a:rPr lang="en-US" sz="1200" dirty="0">
                <a:solidFill>
                  <a:srgbClr val="49648C"/>
                </a:solidFill>
                <a:latin typeface="Arial"/>
              </a:rPr>
              <a:t>)</a:t>
            </a: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DBA2522C-B29A-40FF-B70E-C2E870C9603D}"/>
              </a:ext>
            </a:extLst>
          </p:cNvPr>
          <p:cNvSpPr/>
          <p:nvPr/>
        </p:nvSpPr>
        <p:spPr>
          <a:xfrm>
            <a:off x="4735716" y="5561276"/>
            <a:ext cx="989453" cy="61732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rgbClr val="FFFFFF"/>
                </a:solidFill>
                <a:latin typeface="Arial"/>
              </a:rPr>
              <a:t>Raw</a:t>
            </a:r>
          </a:p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1:1 with Source</a:t>
            </a:r>
          </a:p>
        </p:txBody>
      </p:sp>
      <p:sp>
        <p:nvSpPr>
          <p:cNvPr id="15" name="Rounded Rectangle 45">
            <a:extLst>
              <a:ext uri="{FF2B5EF4-FFF2-40B4-BE49-F238E27FC236}">
                <a16:creationId xmlns:a16="http://schemas.microsoft.com/office/drawing/2014/main" id="{EC79F76B-9788-469D-BF9A-CBA240DB2392}"/>
              </a:ext>
            </a:extLst>
          </p:cNvPr>
          <p:cNvSpPr/>
          <p:nvPr/>
        </p:nvSpPr>
        <p:spPr>
          <a:xfrm>
            <a:off x="6337523" y="5561276"/>
            <a:ext cx="989453" cy="61732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rgbClr val="FFFFFF"/>
                </a:solidFill>
                <a:latin typeface="Arial"/>
              </a:rPr>
              <a:t>Archive</a:t>
            </a:r>
          </a:p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Long Term Storage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F9303A-DED3-4E77-B3E2-D9502EFAFB9B}"/>
              </a:ext>
            </a:extLst>
          </p:cNvPr>
          <p:cNvCxnSpPr/>
          <p:nvPr/>
        </p:nvCxnSpPr>
        <p:spPr>
          <a:xfrm>
            <a:off x="5725169" y="5869939"/>
            <a:ext cx="66729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19">
            <a:extLst>
              <a:ext uri="{FF2B5EF4-FFF2-40B4-BE49-F238E27FC236}">
                <a16:creationId xmlns:a16="http://schemas.microsoft.com/office/drawing/2014/main" id="{8DC4A1EA-61A7-415C-8945-B996E901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335" y="5771451"/>
            <a:ext cx="281439" cy="1969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lIns="35987" tIns="35987" rIns="35987" bIns="35987" anchor="ctr"/>
          <a:lstStyle/>
          <a:p>
            <a:pPr defTabSz="914126">
              <a:defRPr/>
            </a:pPr>
            <a:endParaRPr lang="en-US" sz="1050" kern="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85C93-22BB-4918-8EAB-3892E0C13A47}"/>
              </a:ext>
            </a:extLst>
          </p:cNvPr>
          <p:cNvGrpSpPr/>
          <p:nvPr/>
        </p:nvGrpSpPr>
        <p:grpSpPr>
          <a:xfrm flipH="1">
            <a:off x="5973063" y="5904921"/>
            <a:ext cx="94082" cy="136962"/>
            <a:chOff x="864017" y="1951590"/>
            <a:chExt cx="245872" cy="281940"/>
          </a:xfrm>
        </p:grpSpPr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748FA878-20FD-4CEF-BB54-C6B3DD22B944}"/>
                </a:ext>
              </a:extLst>
            </p:cNvPr>
            <p:cNvSpPr/>
            <p:nvPr/>
          </p:nvSpPr>
          <p:spPr>
            <a:xfrm>
              <a:off x="975269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48638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242379EA-FC08-44D9-86C8-F62B51832CA3}"/>
                </a:ext>
              </a:extLst>
            </p:cNvPr>
            <p:cNvSpPr/>
            <p:nvPr/>
          </p:nvSpPr>
          <p:spPr>
            <a:xfrm>
              <a:off x="864017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D7DFE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366901-454B-4724-8AFE-FE953C3E684E}"/>
              </a:ext>
            </a:extLst>
          </p:cNvPr>
          <p:cNvGrpSpPr/>
          <p:nvPr/>
        </p:nvGrpSpPr>
        <p:grpSpPr>
          <a:xfrm>
            <a:off x="5949145" y="5710217"/>
            <a:ext cx="126772" cy="134795"/>
            <a:chOff x="864017" y="1951590"/>
            <a:chExt cx="245872" cy="281940"/>
          </a:xfrm>
        </p:grpSpPr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B74F39D1-4FCC-453D-8F06-996BB45328D3}"/>
                </a:ext>
              </a:extLst>
            </p:cNvPr>
            <p:cNvSpPr/>
            <p:nvPr/>
          </p:nvSpPr>
          <p:spPr>
            <a:xfrm>
              <a:off x="975269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48638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94B279B9-A73E-4251-AB94-79283AE881D9}"/>
                </a:ext>
              </a:extLst>
            </p:cNvPr>
            <p:cNvSpPr/>
            <p:nvPr/>
          </p:nvSpPr>
          <p:spPr>
            <a:xfrm>
              <a:off x="864017" y="1951590"/>
              <a:ext cx="134620" cy="281940"/>
            </a:xfrm>
            <a:custGeom>
              <a:avLst/>
              <a:gdLst/>
              <a:ahLst/>
              <a:cxnLst/>
              <a:rect l="l" t="t" r="r" b="b"/>
              <a:pathLst>
                <a:path w="134620" h="281939">
                  <a:moveTo>
                    <a:pt x="0" y="0"/>
                  </a:moveTo>
                  <a:lnTo>
                    <a:pt x="134112" y="140969"/>
                  </a:lnTo>
                  <a:lnTo>
                    <a:pt x="0" y="281939"/>
                  </a:lnTo>
                </a:path>
              </a:pathLst>
            </a:custGeom>
            <a:ln w="38100">
              <a:solidFill>
                <a:srgbClr val="D7DFEB"/>
              </a:solidFill>
            </a:ln>
          </p:spPr>
          <p:txBody>
            <a:bodyPr wrap="square" lIns="0" tIns="0" rIns="0" bIns="0" rtlCol="0"/>
            <a:lstStyle/>
            <a:p>
              <a:pPr defTabSz="1218926"/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DB3737-1CB1-4472-8BD7-F79E718A13C7}"/>
              </a:ext>
            </a:extLst>
          </p:cNvPr>
          <p:cNvCxnSpPr/>
          <p:nvPr/>
        </p:nvCxnSpPr>
        <p:spPr>
          <a:xfrm flipH="1" flipV="1">
            <a:off x="6034853" y="5423241"/>
            <a:ext cx="2939" cy="33574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FBEF80-0A01-4895-ABC6-A789A4FFB3BA}"/>
              </a:ext>
            </a:extLst>
          </p:cNvPr>
          <p:cNvCxnSpPr>
            <a:cxnSpLocks/>
          </p:cNvCxnSpPr>
          <p:nvPr/>
        </p:nvCxnSpPr>
        <p:spPr>
          <a:xfrm flipV="1">
            <a:off x="6793498" y="2536391"/>
            <a:ext cx="0" cy="44623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47">
            <a:extLst>
              <a:ext uri="{FF2B5EF4-FFF2-40B4-BE49-F238E27FC236}">
                <a16:creationId xmlns:a16="http://schemas.microsoft.com/office/drawing/2014/main" id="{B744F95E-73B4-4957-9AC6-F8E2952DD106}"/>
              </a:ext>
            </a:extLst>
          </p:cNvPr>
          <p:cNvSpPr/>
          <p:nvPr/>
        </p:nvSpPr>
        <p:spPr>
          <a:xfrm>
            <a:off x="5957717" y="2193458"/>
            <a:ext cx="1439292" cy="317802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FC2023-BA5A-4CB4-A9B9-D8C4878556BB}"/>
              </a:ext>
            </a:extLst>
          </p:cNvPr>
          <p:cNvSpPr txBox="1"/>
          <p:nvPr/>
        </p:nvSpPr>
        <p:spPr>
          <a:xfrm>
            <a:off x="4739153" y="5114225"/>
            <a:ext cx="2591400" cy="324672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218926"/>
            <a:r>
              <a:rPr lang="en-US" sz="900" dirty="0">
                <a:solidFill>
                  <a:schemeClr val="bg1"/>
                </a:solidFill>
                <a:latin typeface="Arial"/>
              </a:rPr>
              <a:t>IDQ (transformation rule engine) – </a:t>
            </a:r>
            <a:r>
              <a:rPr lang="en-US" sz="900" b="1" i="1" dirty="0">
                <a:solidFill>
                  <a:schemeClr val="bg1"/>
                </a:solidFill>
                <a:latin typeface="Arial"/>
              </a:rPr>
              <a:t>Nov 2020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560939-0AB7-4DF8-8776-EA32646A2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92" b="31224"/>
          <a:stretch/>
        </p:blipFill>
        <p:spPr>
          <a:xfrm>
            <a:off x="6210402" y="2253265"/>
            <a:ext cx="982950" cy="198188"/>
          </a:xfrm>
          <a:prstGeom prst="rect">
            <a:avLst/>
          </a:prstGeom>
        </p:spPr>
      </p:pic>
      <p:sp>
        <p:nvSpPr>
          <p:cNvPr id="29" name="Rounded Rectangle 47">
            <a:extLst>
              <a:ext uri="{FF2B5EF4-FFF2-40B4-BE49-F238E27FC236}">
                <a16:creationId xmlns:a16="http://schemas.microsoft.com/office/drawing/2014/main" id="{AD71AD00-C1DE-4EF8-B2A7-1ECE0D4EC128}"/>
              </a:ext>
            </a:extLst>
          </p:cNvPr>
          <p:cNvSpPr/>
          <p:nvPr/>
        </p:nvSpPr>
        <p:spPr>
          <a:xfrm>
            <a:off x="4740927" y="3846982"/>
            <a:ext cx="2591259" cy="518252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D961AC-12C1-45DE-8BC7-0B39D9B51B90}"/>
              </a:ext>
            </a:extLst>
          </p:cNvPr>
          <p:cNvSpPr/>
          <p:nvPr/>
        </p:nvSpPr>
        <p:spPr>
          <a:xfrm>
            <a:off x="4800145" y="3915457"/>
            <a:ext cx="864140" cy="23077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Consumption</a:t>
            </a:r>
          </a:p>
        </p:txBody>
      </p:sp>
      <p:sp>
        <p:nvSpPr>
          <p:cNvPr id="31" name="Rounded Rectangle 46">
            <a:extLst>
              <a:ext uri="{FF2B5EF4-FFF2-40B4-BE49-F238E27FC236}">
                <a16:creationId xmlns:a16="http://schemas.microsoft.com/office/drawing/2014/main" id="{D2A51B12-AFDC-405C-B972-3165E09A8561}"/>
              </a:ext>
            </a:extLst>
          </p:cNvPr>
          <p:cNvSpPr/>
          <p:nvPr/>
        </p:nvSpPr>
        <p:spPr>
          <a:xfrm>
            <a:off x="4735716" y="4480603"/>
            <a:ext cx="2591259" cy="518252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05A869-E36C-4AA5-8335-75EE4DBD456E}"/>
              </a:ext>
            </a:extLst>
          </p:cNvPr>
          <p:cNvSpPr/>
          <p:nvPr/>
        </p:nvSpPr>
        <p:spPr>
          <a:xfrm>
            <a:off x="4794934" y="4554622"/>
            <a:ext cx="1620582" cy="230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MidCorp Harmonized model</a:t>
            </a:r>
          </a:p>
        </p:txBody>
      </p:sp>
      <p:cxnSp>
        <p:nvCxnSpPr>
          <p:cNvPr id="33" name="Elbow Connector 12">
            <a:extLst>
              <a:ext uri="{FF2B5EF4-FFF2-40B4-BE49-F238E27FC236}">
                <a16:creationId xmlns:a16="http://schemas.microsoft.com/office/drawing/2014/main" id="{28386428-BBB4-4348-9786-8C10B6BDC581}"/>
              </a:ext>
            </a:extLst>
          </p:cNvPr>
          <p:cNvCxnSpPr>
            <a:cxnSpLocks/>
            <a:stCxn id="29" idx="3"/>
            <a:endCxn id="26" idx="3"/>
          </p:cNvCxnSpPr>
          <p:nvPr/>
        </p:nvCxnSpPr>
        <p:spPr>
          <a:xfrm flipV="1">
            <a:off x="7332186" y="2352359"/>
            <a:ext cx="64823" cy="1753749"/>
          </a:xfrm>
          <a:prstGeom prst="bentConnector3">
            <a:avLst>
              <a:gd name="adj1" fmla="val 452571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5D05E2AA-B53A-490B-A93E-0DC7EAC8448A}"/>
              </a:ext>
            </a:extLst>
          </p:cNvPr>
          <p:cNvCxnSpPr>
            <a:stCxn id="36" idx="3"/>
            <a:endCxn id="9" idx="0"/>
          </p:cNvCxnSpPr>
          <p:nvPr/>
        </p:nvCxnSpPr>
        <p:spPr>
          <a:xfrm>
            <a:off x="3286032" y="3304532"/>
            <a:ext cx="652326" cy="78893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64">
            <a:extLst>
              <a:ext uri="{FF2B5EF4-FFF2-40B4-BE49-F238E27FC236}">
                <a16:creationId xmlns:a16="http://schemas.microsoft.com/office/drawing/2014/main" id="{8BB5835B-0D98-4AF2-B884-8BA1FFE90329}"/>
              </a:ext>
            </a:extLst>
          </p:cNvPr>
          <p:cNvCxnSpPr>
            <a:stCxn id="9" idx="2"/>
            <a:endCxn id="27" idx="1"/>
          </p:cNvCxnSpPr>
          <p:nvPr/>
        </p:nvCxnSpPr>
        <p:spPr>
          <a:xfrm rot="16200000" flipH="1">
            <a:off x="4201870" y="4739279"/>
            <a:ext cx="273769" cy="80079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5EA389B-A398-4461-9D48-72943600AF2C}"/>
              </a:ext>
            </a:extLst>
          </p:cNvPr>
          <p:cNvSpPr/>
          <p:nvPr/>
        </p:nvSpPr>
        <p:spPr>
          <a:xfrm>
            <a:off x="766614" y="2113080"/>
            <a:ext cx="2519417" cy="23829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Data Governance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3D21E7-EF6C-4F86-8B3B-FF59FEFAC164}"/>
              </a:ext>
            </a:extLst>
          </p:cNvPr>
          <p:cNvSpPr/>
          <p:nvPr/>
        </p:nvSpPr>
        <p:spPr>
          <a:xfrm>
            <a:off x="766614" y="4779192"/>
            <a:ext cx="2519417" cy="1527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1200" b="1" dirty="0">
                <a:solidFill>
                  <a:srgbClr val="49648C"/>
                </a:solidFill>
                <a:latin typeface="Arial"/>
              </a:rPr>
              <a:t>Ingestion service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83C08C-46E3-451B-9EC2-D023DA20BCA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V="1">
            <a:off x="2026323" y="4495984"/>
            <a:ext cx="0" cy="28320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07BCEC-B4DD-4876-A00A-2D7177FCB40D}"/>
              </a:ext>
            </a:extLst>
          </p:cNvPr>
          <p:cNvSpPr txBox="1"/>
          <p:nvPr/>
        </p:nvSpPr>
        <p:spPr>
          <a:xfrm>
            <a:off x="2011124" y="4536449"/>
            <a:ext cx="842244" cy="283840"/>
          </a:xfrm>
          <a:prstGeom prst="rect">
            <a:avLst/>
          </a:prstGeom>
        </p:spPr>
        <p:txBody>
          <a:bodyPr vert="horz" wrap="square" lIns="71983" tIns="71983" rIns="71983" bIns="71983" rtlCol="0">
            <a:spAutoFit/>
          </a:bodyPr>
          <a:lstStyle/>
          <a:p>
            <a:pPr defTabSz="1218926"/>
            <a:r>
              <a:rPr lang="en-US" sz="900" dirty="0">
                <a:solidFill>
                  <a:srgbClr val="000000"/>
                </a:solidFill>
                <a:latin typeface="Arial"/>
              </a:rPr>
              <a:t>Reads</a:t>
            </a:r>
          </a:p>
        </p:txBody>
      </p:sp>
      <p:sp>
        <p:nvSpPr>
          <p:cNvPr id="40" name="Rounded Rectangle 47">
            <a:extLst>
              <a:ext uri="{FF2B5EF4-FFF2-40B4-BE49-F238E27FC236}">
                <a16:creationId xmlns:a16="http://schemas.microsoft.com/office/drawing/2014/main" id="{622CF2A3-2C40-45B5-8244-BEA756A329AC}"/>
              </a:ext>
            </a:extLst>
          </p:cNvPr>
          <p:cNvSpPr/>
          <p:nvPr/>
        </p:nvSpPr>
        <p:spPr>
          <a:xfrm>
            <a:off x="828161" y="5354015"/>
            <a:ext cx="744986" cy="38868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Source connector</a:t>
            </a:r>
          </a:p>
        </p:txBody>
      </p:sp>
      <p:sp>
        <p:nvSpPr>
          <p:cNvPr id="41" name="Rounded Rectangle 47">
            <a:extLst>
              <a:ext uri="{FF2B5EF4-FFF2-40B4-BE49-F238E27FC236}">
                <a16:creationId xmlns:a16="http://schemas.microsoft.com/office/drawing/2014/main" id="{421037F5-3BA3-422A-865E-9FF4C2D361A8}"/>
              </a:ext>
            </a:extLst>
          </p:cNvPr>
          <p:cNvSpPr/>
          <p:nvPr/>
        </p:nvSpPr>
        <p:spPr>
          <a:xfrm>
            <a:off x="1630577" y="5354015"/>
            <a:ext cx="744986" cy="38868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Data Stream</a:t>
            </a:r>
          </a:p>
        </p:txBody>
      </p:sp>
      <p:sp>
        <p:nvSpPr>
          <p:cNvPr id="42" name="Rounded Rectangle 47">
            <a:extLst>
              <a:ext uri="{FF2B5EF4-FFF2-40B4-BE49-F238E27FC236}">
                <a16:creationId xmlns:a16="http://schemas.microsoft.com/office/drawing/2014/main" id="{3A68A7EC-067C-41FC-965F-47842EEC62AB}"/>
              </a:ext>
            </a:extLst>
          </p:cNvPr>
          <p:cNvSpPr/>
          <p:nvPr/>
        </p:nvSpPr>
        <p:spPr>
          <a:xfrm>
            <a:off x="2432994" y="5354015"/>
            <a:ext cx="744986" cy="388689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Sink Connector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1BBC993C-2CF2-413E-9ED1-F743C369D404}"/>
              </a:ext>
            </a:extLst>
          </p:cNvPr>
          <p:cNvSpPr/>
          <p:nvPr/>
        </p:nvSpPr>
        <p:spPr>
          <a:xfrm>
            <a:off x="818718" y="5852395"/>
            <a:ext cx="2375450" cy="323925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5992" tIns="107961" rIns="35992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chemeClr val="bg1"/>
                </a:solidFill>
                <a:latin typeface="Arial"/>
              </a:rPr>
              <a:t>Automatic ingestion (with Pilot OEs)</a:t>
            </a:r>
            <a:endParaRPr lang="en-US" sz="900" b="1" i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B7B953-EB52-45D1-897C-D15C92A1E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667" r="97778">
                        <a14:foregroundMark x1="17333" y1="47813" x2="17333" y2="47813"/>
                        <a14:foregroundMark x1="34556" y1="45313" x2="34556" y2="45313"/>
                        <a14:foregroundMark x1="34444" y1="38750" x2="34444" y2="38750"/>
                        <a14:foregroundMark x1="35000" y1="53438" x2="35000" y2="53438"/>
                        <a14:foregroundMark x1="35111" y1="34688" x2="35111" y2="34688"/>
                        <a14:foregroundMark x1="37444" y1="43125" x2="37444" y2="43125"/>
                        <a14:foregroundMark x1="37667" y1="54063" x2="37667" y2="54063"/>
                        <a14:foregroundMark x1="41778" y1="53438" x2="41778" y2="53438"/>
                        <a14:foregroundMark x1="41556" y1="43125" x2="41556" y2="43125"/>
                        <a14:foregroundMark x1="44333" y1="39063" x2="44333" y2="39063"/>
                        <a14:foregroundMark x1="44444" y1="46875" x2="44444" y2="46875"/>
                        <a14:foregroundMark x1="44556" y1="55625" x2="44556" y2="55625"/>
                        <a14:foregroundMark x1="46444" y1="33125" x2="46444" y2="33125"/>
                        <a14:foregroundMark x1="51111" y1="40938" x2="51111" y2="40938"/>
                        <a14:foregroundMark x1="52889" y1="49375" x2="52889" y2="49375"/>
                        <a14:foregroundMark x1="50778" y1="55313" x2="50778" y2="55313"/>
                        <a14:foregroundMark x1="47889" y1="51875" x2="47889" y2="51875"/>
                        <a14:foregroundMark x1="48222" y1="42813" x2="48222" y2="42813"/>
                        <a14:foregroundMark x1="54889" y1="42188" x2="54889" y2="42188"/>
                        <a14:foregroundMark x1="55000" y1="48438" x2="55000" y2="48438"/>
                        <a14:foregroundMark x1="55000" y1="54688" x2="55000" y2="54688"/>
                        <a14:foregroundMark x1="59222" y1="42188" x2="59222" y2="42188"/>
                        <a14:foregroundMark x1="59444" y1="54375" x2="59444" y2="54375"/>
                        <a14:foregroundMark x1="62111" y1="40313" x2="62111" y2="40313"/>
                        <a14:foregroundMark x1="63444" y1="46563" x2="63444" y2="46563"/>
                        <a14:foregroundMark x1="66778" y1="41563" x2="66778" y2="41563"/>
                        <a14:foregroundMark x1="67444" y1="54375" x2="67444" y2="54375"/>
                        <a14:foregroundMark x1="70111" y1="40938" x2="70111" y2="40938"/>
                        <a14:foregroundMark x1="73889" y1="44063" x2="73889" y2="44063"/>
                        <a14:foregroundMark x1="73889" y1="55937" x2="73889" y2="55937"/>
                        <a14:foregroundMark x1="73778" y1="49688" x2="73778" y2="49688"/>
                        <a14:foregroundMark x1="71667" y1="47813" x2="71667" y2="47813"/>
                        <a14:foregroundMark x1="69444" y1="52500" x2="69444" y2="52500"/>
                        <a14:foregroundMark x1="71000" y1="56250" x2="71000" y2="56250"/>
                        <a14:foregroundMark x1="59222" y1="47500" x2="59222" y2="47500"/>
                        <a14:foregroundMark x1="76556" y1="37813" x2="76556" y2="37813"/>
                        <a14:foregroundMark x1="76556" y1="45313" x2="76556" y2="45313"/>
                        <a14:foregroundMark x1="76556" y1="50938" x2="76556" y2="50938"/>
                        <a14:foregroundMark x1="78333" y1="57500" x2="78333" y2="57500"/>
                        <a14:foregroundMark x1="80667" y1="42813" x2="80667" y2="42813"/>
                        <a14:foregroundMark x1="80667" y1="52812" x2="80667" y2="52812"/>
                        <a14:foregroundMark x1="80778" y1="35000" x2="80778" y2="35000"/>
                        <a14:foregroundMark x1="86333" y1="40313" x2="86333" y2="40313"/>
                        <a14:foregroundMark x1="83667" y1="42188" x2="83667" y2="42188"/>
                        <a14:foregroundMark x1="82556" y1="48438" x2="82556" y2="48438"/>
                        <a14:foregroundMark x1="83778" y1="55313" x2="83778" y2="55313"/>
                        <a14:foregroundMark x1="86444" y1="55000" x2="86444" y2="55000"/>
                        <a14:foregroundMark x1="76556" y1="40938" x2="76556" y2="40938"/>
                        <a14:foregroundMark x1="89556" y1="40938" x2="89556" y2="40938"/>
                        <a14:foregroundMark x1="92889" y1="41563" x2="92889" y2="41563"/>
                        <a14:foregroundMark x1="93333" y1="50000" x2="93333" y2="50000"/>
                        <a14:foregroundMark x1="93222" y1="55937" x2="93222" y2="55937"/>
                        <a14:foregroundMark x1="90000" y1="55625" x2="90000" y2="55625"/>
                        <a14:foregroundMark x1="91111" y1="47188" x2="91111" y2="47188"/>
                        <a14:foregroundMark x1="22594" y1="38824" x2="22594" y2="38824"/>
                        <a14:foregroundMark x1="11297" y1="44706" x2="11297" y2="44706"/>
                        <a14:foregroundMark x1="17155" y1="65882" x2="17155" y2="65882"/>
                        <a14:foregroundMark x1="19247" y1="48235" x2="19247" y2="48235"/>
                        <a14:foregroundMark x1="22176" y1="48235" x2="22176" y2="48235"/>
                        <a14:backgroundMark x1="17556" y1="34375" x2="17556" y2="32813"/>
                        <a14:backgroundMark x1="14444" y1="72188" x2="14444" y2="7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82" y="2470047"/>
            <a:ext cx="995024" cy="35378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03BA2B5-A3D3-4098-95AE-4F254B7A7F17}"/>
              </a:ext>
            </a:extLst>
          </p:cNvPr>
          <p:cNvSpPr/>
          <p:nvPr/>
        </p:nvSpPr>
        <p:spPr>
          <a:xfrm>
            <a:off x="973874" y="2859420"/>
            <a:ext cx="971721" cy="58303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>
              <a:spcBef>
                <a:spcPts val="100"/>
              </a:spcBef>
              <a:spcAft>
                <a:spcPts val="100"/>
              </a:spcAft>
            </a:pPr>
            <a:r>
              <a:rPr lang="en-US" sz="900" dirty="0">
                <a:solidFill>
                  <a:srgbClr val="FFFFFF"/>
                </a:solidFill>
                <a:latin typeface="Arial"/>
              </a:rPr>
              <a:t>Glossary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2D9888-8106-4FCB-B6FA-FC6CB7411502}"/>
              </a:ext>
            </a:extLst>
          </p:cNvPr>
          <p:cNvSpPr/>
          <p:nvPr/>
        </p:nvSpPr>
        <p:spPr>
          <a:xfrm>
            <a:off x="2107052" y="2872139"/>
            <a:ext cx="971721" cy="58303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Catalog/ Dictionary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4717E2-26D3-4DD3-AD38-3A02017FEBAE}"/>
              </a:ext>
            </a:extLst>
          </p:cNvPr>
          <p:cNvSpPr/>
          <p:nvPr/>
        </p:nvSpPr>
        <p:spPr>
          <a:xfrm>
            <a:off x="973874" y="3599716"/>
            <a:ext cx="971721" cy="58303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Business terms to Technical</a:t>
            </a:r>
          </a:p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Mapping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1DDAD5-57AD-4F0A-B819-2D2769A8F944}"/>
              </a:ext>
            </a:extLst>
          </p:cNvPr>
          <p:cNvSpPr/>
          <p:nvPr/>
        </p:nvSpPr>
        <p:spPr>
          <a:xfrm>
            <a:off x="2107052" y="3588326"/>
            <a:ext cx="971721" cy="58303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1983" tIns="71983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26"/>
            <a:r>
              <a:rPr lang="en-US" sz="900" dirty="0">
                <a:solidFill>
                  <a:srgbClr val="FFFFFF"/>
                </a:solidFill>
                <a:latin typeface="Arial"/>
              </a:rPr>
              <a:t>Schema to Schema Mappings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A2E3B4-3FF2-4636-A1C2-60D2DF9CC57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86032" y="5869939"/>
            <a:ext cx="144968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5BA2C6-78E7-4377-B3FC-55D5EC790C03}"/>
              </a:ext>
            </a:extLst>
          </p:cNvPr>
          <p:cNvCxnSpPr>
            <a:cxnSpLocks/>
            <a:stCxn id="27" idx="0"/>
            <a:endCxn id="31" idx="2"/>
          </p:cNvCxnSpPr>
          <p:nvPr/>
        </p:nvCxnSpPr>
        <p:spPr>
          <a:xfrm flipH="1" flipV="1">
            <a:off x="6031346" y="4998855"/>
            <a:ext cx="3507" cy="1153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736EE4-9167-45BC-8E5F-1DAADA335B29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6031346" y="4365234"/>
            <a:ext cx="5211" cy="1153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C9959B-9D2D-4815-A039-F88CF8186663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6036557" y="3306553"/>
            <a:ext cx="0" cy="54043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A6602E2-7357-4078-96DF-A8893C96735B}"/>
              </a:ext>
            </a:extLst>
          </p:cNvPr>
          <p:cNvCxnSpPr/>
          <p:nvPr/>
        </p:nvCxnSpPr>
        <p:spPr>
          <a:xfrm flipV="1">
            <a:off x="2205" y="1859680"/>
            <a:ext cx="1218759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D0CE2E-4C03-448C-B6A8-B414DB76B67D}"/>
              </a:ext>
            </a:extLst>
          </p:cNvPr>
          <p:cNvSpPr txBox="1"/>
          <p:nvPr/>
        </p:nvSpPr>
        <p:spPr>
          <a:xfrm>
            <a:off x="437127" y="1556860"/>
            <a:ext cx="5389957" cy="360766"/>
          </a:xfrm>
          <a:prstGeom prst="rect">
            <a:avLst/>
          </a:prstGeom>
        </p:spPr>
        <p:txBody>
          <a:bodyPr vert="horz" wrap="square" lIns="71983" tIns="71983" rIns="71983" bIns="71983" rtlCol="0">
            <a:spAutoFit/>
          </a:bodyPr>
          <a:lstStyle/>
          <a:p>
            <a:pPr defTabSz="1218926"/>
            <a:r>
              <a:rPr lang="en-US" sz="1400" b="1" dirty="0">
                <a:solidFill>
                  <a:srgbClr val="49648C"/>
                </a:solidFill>
                <a:latin typeface="Arial"/>
              </a:rPr>
              <a:t>MIS MidCorp target architecture (simplified view)</a:t>
            </a:r>
          </a:p>
        </p:txBody>
      </p:sp>
    </p:spTree>
    <p:extLst>
      <p:ext uri="{BB962C8B-B14F-4D97-AF65-F5344CB8AC3E}">
        <p14:creationId xmlns:p14="http://schemas.microsoft.com/office/powerpoint/2010/main" val="116197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4A038-82BF-4D03-A03A-FFF8DB8015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BA848-C592-4371-A236-F5B04BF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804"/>
            <a:fld id="{61201FF1-C63B-412E-ABF0-3D0E918900AC}" type="slidenum">
              <a:rPr lang="en-US">
                <a:solidFill>
                  <a:srgbClr val="000000"/>
                </a:solidFill>
                <a:latin typeface="Arial"/>
              </a:rPr>
              <a:pPr defTabSz="1218804"/>
              <a:t>14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E37974-248D-40C5-A0CF-E798E621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Initial assessment of Scenarios for integration of financial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C18DA-23F7-484A-902A-DBCF008D8E15}"/>
              </a:ext>
            </a:extLst>
          </p:cNvPr>
          <p:cNvSpPr/>
          <p:nvPr/>
        </p:nvSpPr>
        <p:spPr>
          <a:xfrm>
            <a:off x="2420043" y="2158752"/>
            <a:ext cx="3492000" cy="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804">
              <a:spcBef>
                <a:spcPts val="100"/>
              </a:spcBef>
              <a:spcAft>
                <a:spcPts val="100"/>
              </a:spcAft>
            </a:pPr>
            <a:r>
              <a:rPr lang="en-US" sz="1000" b="1" dirty="0">
                <a:solidFill>
                  <a:srgbClr val="FFFFFF"/>
                </a:solidFill>
                <a:latin typeface="Arial"/>
              </a:rPr>
              <a:t>Excel extract &amp; upload on GDP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B13BB-A90B-4C8F-9364-57812D7B05A6}"/>
              </a:ext>
            </a:extLst>
          </p:cNvPr>
          <p:cNvSpPr/>
          <p:nvPr/>
        </p:nvSpPr>
        <p:spPr>
          <a:xfrm>
            <a:off x="5993761" y="2158752"/>
            <a:ext cx="3492000" cy="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804">
              <a:spcBef>
                <a:spcPts val="100"/>
              </a:spcBef>
              <a:spcAft>
                <a:spcPts val="100"/>
              </a:spcAft>
            </a:pPr>
            <a:r>
              <a:rPr lang="en-US" sz="1000" b="1" dirty="0">
                <a:solidFill>
                  <a:srgbClr val="FFFFFF"/>
                </a:solidFill>
                <a:latin typeface="Arial"/>
              </a:rPr>
              <a:t>Technical integration with GDP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BC2F41-5126-4B2B-8F79-2BC677DB0185}"/>
              </a:ext>
            </a:extLst>
          </p:cNvPr>
          <p:cNvSpPr>
            <a:spLocks noChangeAspect="1"/>
          </p:cNvSpPr>
          <p:nvPr/>
        </p:nvSpPr>
        <p:spPr>
          <a:xfrm>
            <a:off x="4054058" y="1942942"/>
            <a:ext cx="22397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804">
              <a:spcBef>
                <a:spcPts val="100"/>
              </a:spcBef>
              <a:spcAft>
                <a:spcPts val="100"/>
              </a:spcAft>
            </a:pPr>
            <a:r>
              <a:rPr lang="en-US" sz="1200" b="1">
                <a:solidFill>
                  <a:srgbClr val="49648C"/>
                </a:solidFill>
                <a:latin typeface="Arial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DE6118-0AE3-434C-8006-0FC01BE1DF29}"/>
              </a:ext>
            </a:extLst>
          </p:cNvPr>
          <p:cNvSpPr>
            <a:spLocks noChangeAspect="1"/>
          </p:cNvSpPr>
          <p:nvPr/>
        </p:nvSpPr>
        <p:spPr>
          <a:xfrm>
            <a:off x="7624686" y="1942942"/>
            <a:ext cx="22397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804">
              <a:spcBef>
                <a:spcPts val="100"/>
              </a:spcBef>
              <a:spcAft>
                <a:spcPts val="100"/>
              </a:spcAft>
            </a:pPr>
            <a:r>
              <a:rPr lang="en-US" sz="1200" b="1">
                <a:solidFill>
                  <a:srgbClr val="49648C"/>
                </a:solidFill>
                <a:latin typeface="Arial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0FCC5E-C20E-46D3-B02B-9CCB87FA42B1}"/>
              </a:ext>
            </a:extLst>
          </p:cNvPr>
          <p:cNvSpPr/>
          <p:nvPr/>
        </p:nvSpPr>
        <p:spPr>
          <a:xfrm>
            <a:off x="2420043" y="3918973"/>
            <a:ext cx="3492000" cy="19121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DC29C1-EBB8-4048-B13A-78F5FD0A919D}"/>
              </a:ext>
            </a:extLst>
          </p:cNvPr>
          <p:cNvSpPr/>
          <p:nvPr/>
        </p:nvSpPr>
        <p:spPr>
          <a:xfrm>
            <a:off x="5993762" y="3918648"/>
            <a:ext cx="3492000" cy="19121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BF4BB6F9-30E0-4C35-BF25-7C4A074A0B85}"/>
              </a:ext>
            </a:extLst>
          </p:cNvPr>
          <p:cNvSpPr/>
          <p:nvPr/>
        </p:nvSpPr>
        <p:spPr>
          <a:xfrm rot="5400000">
            <a:off x="8694506" y="-912059"/>
            <a:ext cx="286981" cy="2236615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218804"/>
            <a:r>
              <a:rPr lang="en-US" sz="800">
                <a:solidFill>
                  <a:srgbClr val="000000"/>
                </a:solidFill>
                <a:latin typeface="Arial"/>
              </a:rPr>
              <a:t>Based on assessment conducted with AZ technology. Alignment with H2 pending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93A46-C4C0-4A50-8EC3-33AFD5A07967}"/>
              </a:ext>
            </a:extLst>
          </p:cNvPr>
          <p:cNvSpPr txBox="1"/>
          <p:nvPr/>
        </p:nvSpPr>
        <p:spPr>
          <a:xfrm>
            <a:off x="2420042" y="3918648"/>
            <a:ext cx="3485819" cy="914795"/>
          </a:xfrm>
          <a:prstGeom prst="rect">
            <a:avLst/>
          </a:prstGeom>
        </p:spPr>
        <p:txBody>
          <a:bodyPr vert="horz" wrap="square" lIns="71974" tIns="71974" rIns="71974" bIns="71974" rtlCol="0">
            <a:spAutoFit/>
          </a:bodyPr>
          <a:lstStyle/>
          <a:p>
            <a:pPr marL="171399" indent="-171399" defTabSz="1218804">
              <a:spcBef>
                <a:spcPts val="6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File manually extracted and uploaded in GDP</a:t>
            </a:r>
          </a:p>
          <a:p>
            <a:pPr marL="171399" indent="-171399" defTabSz="1218804">
              <a:spcBef>
                <a:spcPts val="6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Several steps of the process can be configured on the GDP for better traceability </a:t>
            </a:r>
          </a:p>
          <a:p>
            <a:pPr marL="171399" indent="-171399" defTabSz="1218804">
              <a:spcBef>
                <a:spcPts val="6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SAP licenses required for each MIS </a:t>
            </a:r>
            <a:r>
              <a:rPr lang="en-US" sz="1000" dirty="0" err="1">
                <a:solidFill>
                  <a:srgbClr val="000000"/>
                </a:solidFill>
                <a:latin typeface="Arial"/>
              </a:rPr>
              <a:t>MidCorp</a:t>
            </a:r>
            <a:r>
              <a:rPr lang="en-US" sz="1000" dirty="0">
                <a:solidFill>
                  <a:srgbClr val="000000"/>
                </a:solidFill>
                <a:latin typeface="Arial"/>
              </a:rPr>
              <a:t>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D907A-4129-4CE2-A281-19973D8361A8}"/>
              </a:ext>
            </a:extLst>
          </p:cNvPr>
          <p:cNvSpPr/>
          <p:nvPr/>
        </p:nvSpPr>
        <p:spPr>
          <a:xfrm>
            <a:off x="509956" y="2510961"/>
            <a:ext cx="1735689" cy="395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35987" tIns="35987" rIns="35987" bIns="359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r>
              <a:rPr lang="en-US" sz="1000" b="1" dirty="0">
                <a:solidFill>
                  <a:srgbClr val="FFFFFF"/>
                </a:solidFill>
                <a:latin typeface="Arial"/>
              </a:rPr>
              <a:t>User access to financial information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36C64C-FF24-4DA8-A86D-29115113C064}"/>
              </a:ext>
            </a:extLst>
          </p:cNvPr>
          <p:cNvSpPr/>
          <p:nvPr/>
        </p:nvSpPr>
        <p:spPr>
          <a:xfrm>
            <a:off x="509954" y="2978594"/>
            <a:ext cx="1735688" cy="395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35987" tIns="35987" rIns="35987" bIns="359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r>
              <a:rPr lang="en-US" sz="1000" b="1" dirty="0">
                <a:solidFill>
                  <a:srgbClr val="FFFFFF"/>
                </a:solidFill>
                <a:latin typeface="Arial"/>
              </a:rPr>
              <a:t>Automation of 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D92ABA-45DD-4363-848D-683FF588A17A}"/>
              </a:ext>
            </a:extLst>
          </p:cNvPr>
          <p:cNvSpPr/>
          <p:nvPr/>
        </p:nvSpPr>
        <p:spPr>
          <a:xfrm>
            <a:off x="509953" y="3446228"/>
            <a:ext cx="1735688" cy="395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35987" tIns="35987" rIns="35987" bIns="359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r>
              <a:rPr lang="en-US" sz="1000" b="1">
                <a:solidFill>
                  <a:srgbClr val="FFFFFF"/>
                </a:solidFill>
                <a:latin typeface="Arial"/>
              </a:rPr>
              <a:t>Bridge operational &amp; financial data</a:t>
            </a:r>
          </a:p>
        </p:txBody>
      </p:sp>
      <p:sp>
        <p:nvSpPr>
          <p:cNvPr id="24" name="Freeform 132">
            <a:extLst>
              <a:ext uri="{FF2B5EF4-FFF2-40B4-BE49-F238E27FC236}">
                <a16:creationId xmlns:a16="http://schemas.microsoft.com/office/drawing/2014/main" id="{2BDFF04F-C235-4B68-BA74-E131888CC147}"/>
              </a:ext>
            </a:extLst>
          </p:cNvPr>
          <p:cNvSpPr>
            <a:spLocks noEditPoints="1"/>
          </p:cNvSpPr>
          <p:nvPr/>
        </p:nvSpPr>
        <p:spPr bwMode="auto">
          <a:xfrm>
            <a:off x="4028388" y="3007621"/>
            <a:ext cx="275311" cy="275311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49 w 98"/>
              <a:gd name="T11" fmla="*/ 13 h 98"/>
              <a:gd name="T12" fmla="*/ 68 w 98"/>
              <a:gd name="T13" fmla="*/ 19 h 98"/>
              <a:gd name="T14" fmla="*/ 19 w 98"/>
              <a:gd name="T15" fmla="*/ 68 h 98"/>
              <a:gd name="T16" fmla="*/ 13 w 98"/>
              <a:gd name="T17" fmla="*/ 49 h 98"/>
              <a:gd name="T18" fmla="*/ 49 w 98"/>
              <a:gd name="T19" fmla="*/ 13 h 98"/>
              <a:gd name="T20" fmla="*/ 49 w 98"/>
              <a:gd name="T21" fmla="*/ 85 h 98"/>
              <a:gd name="T22" fmla="*/ 30 w 98"/>
              <a:gd name="T23" fmla="*/ 79 h 98"/>
              <a:gd name="T24" fmla="*/ 79 w 98"/>
              <a:gd name="T25" fmla="*/ 30 h 98"/>
              <a:gd name="T26" fmla="*/ 85 w 98"/>
              <a:gd name="T27" fmla="*/ 49 h 98"/>
              <a:gd name="T28" fmla="*/ 49 w 98"/>
              <a:gd name="T29" fmla="*/ 8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49" y="13"/>
                </a:moveTo>
                <a:cubicBezTo>
                  <a:pt x="56" y="13"/>
                  <a:pt x="63" y="15"/>
                  <a:pt x="68" y="19"/>
                </a:cubicBezTo>
                <a:cubicBezTo>
                  <a:pt x="19" y="68"/>
                  <a:pt x="19" y="68"/>
                  <a:pt x="19" y="68"/>
                </a:cubicBezTo>
                <a:cubicBezTo>
                  <a:pt x="15" y="63"/>
                  <a:pt x="13" y="56"/>
                  <a:pt x="13" y="49"/>
                </a:cubicBezTo>
                <a:cubicBezTo>
                  <a:pt x="13" y="29"/>
                  <a:pt x="29" y="13"/>
                  <a:pt x="49" y="13"/>
                </a:cubicBezTo>
                <a:close/>
                <a:moveTo>
                  <a:pt x="49" y="85"/>
                </a:moveTo>
                <a:cubicBezTo>
                  <a:pt x="42" y="85"/>
                  <a:pt x="35" y="83"/>
                  <a:pt x="30" y="79"/>
                </a:cubicBezTo>
                <a:cubicBezTo>
                  <a:pt x="79" y="30"/>
                  <a:pt x="79" y="30"/>
                  <a:pt x="79" y="30"/>
                </a:cubicBezTo>
                <a:cubicBezTo>
                  <a:pt x="83" y="35"/>
                  <a:pt x="85" y="42"/>
                  <a:pt x="85" y="49"/>
                </a:cubicBezTo>
                <a:cubicBezTo>
                  <a:pt x="85" y="69"/>
                  <a:pt x="69" y="85"/>
                  <a:pt x="49" y="85"/>
                </a:cubicBezTo>
                <a:close/>
              </a:path>
            </a:pathLst>
          </a:custGeom>
          <a:solidFill>
            <a:srgbClr val="B71E3F"/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Freeform 133">
            <a:extLst>
              <a:ext uri="{FF2B5EF4-FFF2-40B4-BE49-F238E27FC236}">
                <a16:creationId xmlns:a16="http://schemas.microsoft.com/office/drawing/2014/main" id="{BDFE58E1-C039-4DE7-B299-8E2CCB7FE9D2}"/>
              </a:ext>
            </a:extLst>
          </p:cNvPr>
          <p:cNvSpPr>
            <a:spLocks noEditPoints="1"/>
          </p:cNvSpPr>
          <p:nvPr/>
        </p:nvSpPr>
        <p:spPr bwMode="auto">
          <a:xfrm>
            <a:off x="4028981" y="2571234"/>
            <a:ext cx="274125" cy="275310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49 w 98"/>
              <a:gd name="T11" fmla="*/ 85 h 98"/>
              <a:gd name="T12" fmla="*/ 13 w 98"/>
              <a:gd name="T13" fmla="*/ 49 h 98"/>
              <a:gd name="T14" fmla="*/ 49 w 98"/>
              <a:gd name="T15" fmla="*/ 13 h 98"/>
              <a:gd name="T16" fmla="*/ 85 w 98"/>
              <a:gd name="T17" fmla="*/ 49 h 98"/>
              <a:gd name="T18" fmla="*/ 49 w 98"/>
              <a:gd name="T19" fmla="*/ 85 h 98"/>
              <a:gd name="T20" fmla="*/ 73 w 98"/>
              <a:gd name="T21" fmla="*/ 41 h 98"/>
              <a:gd name="T22" fmla="*/ 43 w 98"/>
              <a:gd name="T23" fmla="*/ 71 h 98"/>
              <a:gd name="T24" fmla="*/ 41 w 98"/>
              <a:gd name="T25" fmla="*/ 71 h 98"/>
              <a:gd name="T26" fmla="*/ 33 w 98"/>
              <a:gd name="T27" fmla="*/ 62 h 98"/>
              <a:gd name="T28" fmla="*/ 31 w 98"/>
              <a:gd name="T29" fmla="*/ 61 h 98"/>
              <a:gd name="T30" fmla="*/ 25 w 98"/>
              <a:gd name="T31" fmla="*/ 54 h 98"/>
              <a:gd name="T32" fmla="*/ 25 w 98"/>
              <a:gd name="T33" fmla="*/ 52 h 98"/>
              <a:gd name="T34" fmla="*/ 33 w 98"/>
              <a:gd name="T35" fmla="*/ 44 h 98"/>
              <a:gd name="T36" fmla="*/ 35 w 98"/>
              <a:gd name="T37" fmla="*/ 44 h 98"/>
              <a:gd name="T38" fmla="*/ 41 w 98"/>
              <a:gd name="T39" fmla="*/ 50 h 98"/>
              <a:gd name="T40" fmla="*/ 43 w 98"/>
              <a:gd name="T41" fmla="*/ 50 h 98"/>
              <a:gd name="T42" fmla="*/ 63 w 98"/>
              <a:gd name="T43" fmla="*/ 31 h 98"/>
              <a:gd name="T44" fmla="*/ 65 w 98"/>
              <a:gd name="T45" fmla="*/ 31 h 98"/>
              <a:gd name="T46" fmla="*/ 73 w 98"/>
              <a:gd name="T47" fmla="*/ 39 h 98"/>
              <a:gd name="T48" fmla="*/ 73 w 98"/>
              <a:gd name="T49" fmla="*/ 4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49" y="85"/>
                </a:moveTo>
                <a:cubicBezTo>
                  <a:pt x="29" y="85"/>
                  <a:pt x="13" y="69"/>
                  <a:pt x="13" y="49"/>
                </a:cubicBezTo>
                <a:cubicBezTo>
                  <a:pt x="13" y="29"/>
                  <a:pt x="29" y="13"/>
                  <a:pt x="49" y="13"/>
                </a:cubicBezTo>
                <a:cubicBezTo>
                  <a:pt x="69" y="13"/>
                  <a:pt x="85" y="29"/>
                  <a:pt x="85" y="49"/>
                </a:cubicBezTo>
                <a:cubicBezTo>
                  <a:pt x="85" y="69"/>
                  <a:pt x="69" y="85"/>
                  <a:pt x="49" y="85"/>
                </a:cubicBezTo>
                <a:close/>
                <a:moveTo>
                  <a:pt x="73" y="41"/>
                </a:moveTo>
                <a:cubicBezTo>
                  <a:pt x="43" y="71"/>
                  <a:pt x="43" y="71"/>
                  <a:pt x="43" y="71"/>
                </a:cubicBezTo>
                <a:cubicBezTo>
                  <a:pt x="43" y="72"/>
                  <a:pt x="42" y="72"/>
                  <a:pt x="41" y="71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62"/>
                  <a:pt x="31" y="61"/>
                  <a:pt x="31" y="61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4"/>
                  <a:pt x="24" y="53"/>
                  <a:pt x="25" y="52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3"/>
                  <a:pt x="35" y="43"/>
                  <a:pt x="35" y="44"/>
                </a:cubicBezTo>
                <a:cubicBezTo>
                  <a:pt x="41" y="50"/>
                  <a:pt x="41" y="50"/>
                  <a:pt x="41" y="50"/>
                </a:cubicBezTo>
                <a:cubicBezTo>
                  <a:pt x="42" y="51"/>
                  <a:pt x="43" y="51"/>
                  <a:pt x="43" y="5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0"/>
                  <a:pt x="64" y="30"/>
                  <a:pt x="65" y="31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40"/>
                  <a:pt x="74" y="40"/>
                  <a:pt x="73" y="4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Freeform 133">
            <a:extLst>
              <a:ext uri="{FF2B5EF4-FFF2-40B4-BE49-F238E27FC236}">
                <a16:creationId xmlns:a16="http://schemas.microsoft.com/office/drawing/2014/main" id="{B198922F-B8B7-4BE2-97F2-3EDC35814853}"/>
              </a:ext>
            </a:extLst>
          </p:cNvPr>
          <p:cNvSpPr>
            <a:spLocks noEditPoints="1"/>
          </p:cNvSpPr>
          <p:nvPr/>
        </p:nvSpPr>
        <p:spPr bwMode="auto">
          <a:xfrm>
            <a:off x="7599609" y="2571234"/>
            <a:ext cx="274125" cy="275310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49 w 98"/>
              <a:gd name="T11" fmla="*/ 85 h 98"/>
              <a:gd name="T12" fmla="*/ 13 w 98"/>
              <a:gd name="T13" fmla="*/ 49 h 98"/>
              <a:gd name="T14" fmla="*/ 49 w 98"/>
              <a:gd name="T15" fmla="*/ 13 h 98"/>
              <a:gd name="T16" fmla="*/ 85 w 98"/>
              <a:gd name="T17" fmla="*/ 49 h 98"/>
              <a:gd name="T18" fmla="*/ 49 w 98"/>
              <a:gd name="T19" fmla="*/ 85 h 98"/>
              <a:gd name="T20" fmla="*/ 73 w 98"/>
              <a:gd name="T21" fmla="*/ 41 h 98"/>
              <a:gd name="T22" fmla="*/ 43 w 98"/>
              <a:gd name="T23" fmla="*/ 71 h 98"/>
              <a:gd name="T24" fmla="*/ 41 w 98"/>
              <a:gd name="T25" fmla="*/ 71 h 98"/>
              <a:gd name="T26" fmla="*/ 33 w 98"/>
              <a:gd name="T27" fmla="*/ 62 h 98"/>
              <a:gd name="T28" fmla="*/ 31 w 98"/>
              <a:gd name="T29" fmla="*/ 61 h 98"/>
              <a:gd name="T30" fmla="*/ 25 w 98"/>
              <a:gd name="T31" fmla="*/ 54 h 98"/>
              <a:gd name="T32" fmla="*/ 25 w 98"/>
              <a:gd name="T33" fmla="*/ 52 h 98"/>
              <a:gd name="T34" fmla="*/ 33 w 98"/>
              <a:gd name="T35" fmla="*/ 44 h 98"/>
              <a:gd name="T36" fmla="*/ 35 w 98"/>
              <a:gd name="T37" fmla="*/ 44 h 98"/>
              <a:gd name="T38" fmla="*/ 41 w 98"/>
              <a:gd name="T39" fmla="*/ 50 h 98"/>
              <a:gd name="T40" fmla="*/ 43 w 98"/>
              <a:gd name="T41" fmla="*/ 50 h 98"/>
              <a:gd name="T42" fmla="*/ 63 w 98"/>
              <a:gd name="T43" fmla="*/ 31 h 98"/>
              <a:gd name="T44" fmla="*/ 65 w 98"/>
              <a:gd name="T45" fmla="*/ 31 h 98"/>
              <a:gd name="T46" fmla="*/ 73 w 98"/>
              <a:gd name="T47" fmla="*/ 39 h 98"/>
              <a:gd name="T48" fmla="*/ 73 w 98"/>
              <a:gd name="T49" fmla="*/ 4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49" y="85"/>
                </a:moveTo>
                <a:cubicBezTo>
                  <a:pt x="29" y="85"/>
                  <a:pt x="13" y="69"/>
                  <a:pt x="13" y="49"/>
                </a:cubicBezTo>
                <a:cubicBezTo>
                  <a:pt x="13" y="29"/>
                  <a:pt x="29" y="13"/>
                  <a:pt x="49" y="13"/>
                </a:cubicBezTo>
                <a:cubicBezTo>
                  <a:pt x="69" y="13"/>
                  <a:pt x="85" y="29"/>
                  <a:pt x="85" y="49"/>
                </a:cubicBezTo>
                <a:cubicBezTo>
                  <a:pt x="85" y="69"/>
                  <a:pt x="69" y="85"/>
                  <a:pt x="49" y="85"/>
                </a:cubicBezTo>
                <a:close/>
                <a:moveTo>
                  <a:pt x="73" y="41"/>
                </a:moveTo>
                <a:cubicBezTo>
                  <a:pt x="43" y="71"/>
                  <a:pt x="43" y="71"/>
                  <a:pt x="43" y="71"/>
                </a:cubicBezTo>
                <a:cubicBezTo>
                  <a:pt x="43" y="72"/>
                  <a:pt x="42" y="72"/>
                  <a:pt x="41" y="71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62"/>
                  <a:pt x="31" y="61"/>
                  <a:pt x="31" y="61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4"/>
                  <a:pt x="24" y="53"/>
                  <a:pt x="25" y="52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3"/>
                  <a:pt x="35" y="43"/>
                  <a:pt x="35" y="44"/>
                </a:cubicBezTo>
                <a:cubicBezTo>
                  <a:pt x="41" y="50"/>
                  <a:pt x="41" y="50"/>
                  <a:pt x="41" y="50"/>
                </a:cubicBezTo>
                <a:cubicBezTo>
                  <a:pt x="42" y="51"/>
                  <a:pt x="43" y="51"/>
                  <a:pt x="43" y="5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0"/>
                  <a:pt x="64" y="30"/>
                  <a:pt x="65" y="31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40"/>
                  <a:pt x="74" y="40"/>
                  <a:pt x="73" y="4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Freeform 133">
            <a:extLst>
              <a:ext uri="{FF2B5EF4-FFF2-40B4-BE49-F238E27FC236}">
                <a16:creationId xmlns:a16="http://schemas.microsoft.com/office/drawing/2014/main" id="{9788A137-0AB3-4666-8419-E7501C5ABE77}"/>
              </a:ext>
            </a:extLst>
          </p:cNvPr>
          <p:cNvSpPr>
            <a:spLocks noEditPoints="1"/>
          </p:cNvSpPr>
          <p:nvPr/>
        </p:nvSpPr>
        <p:spPr bwMode="auto">
          <a:xfrm>
            <a:off x="7599609" y="3464729"/>
            <a:ext cx="274125" cy="275310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49 w 98"/>
              <a:gd name="T11" fmla="*/ 85 h 98"/>
              <a:gd name="T12" fmla="*/ 13 w 98"/>
              <a:gd name="T13" fmla="*/ 49 h 98"/>
              <a:gd name="T14" fmla="*/ 49 w 98"/>
              <a:gd name="T15" fmla="*/ 13 h 98"/>
              <a:gd name="T16" fmla="*/ 85 w 98"/>
              <a:gd name="T17" fmla="*/ 49 h 98"/>
              <a:gd name="T18" fmla="*/ 49 w 98"/>
              <a:gd name="T19" fmla="*/ 85 h 98"/>
              <a:gd name="T20" fmla="*/ 73 w 98"/>
              <a:gd name="T21" fmla="*/ 41 h 98"/>
              <a:gd name="T22" fmla="*/ 43 w 98"/>
              <a:gd name="T23" fmla="*/ 71 h 98"/>
              <a:gd name="T24" fmla="*/ 41 w 98"/>
              <a:gd name="T25" fmla="*/ 71 h 98"/>
              <a:gd name="T26" fmla="*/ 33 w 98"/>
              <a:gd name="T27" fmla="*/ 62 h 98"/>
              <a:gd name="T28" fmla="*/ 31 w 98"/>
              <a:gd name="T29" fmla="*/ 61 h 98"/>
              <a:gd name="T30" fmla="*/ 25 w 98"/>
              <a:gd name="T31" fmla="*/ 54 h 98"/>
              <a:gd name="T32" fmla="*/ 25 w 98"/>
              <a:gd name="T33" fmla="*/ 52 h 98"/>
              <a:gd name="T34" fmla="*/ 33 w 98"/>
              <a:gd name="T35" fmla="*/ 44 h 98"/>
              <a:gd name="T36" fmla="*/ 35 w 98"/>
              <a:gd name="T37" fmla="*/ 44 h 98"/>
              <a:gd name="T38" fmla="*/ 41 w 98"/>
              <a:gd name="T39" fmla="*/ 50 h 98"/>
              <a:gd name="T40" fmla="*/ 43 w 98"/>
              <a:gd name="T41" fmla="*/ 50 h 98"/>
              <a:gd name="T42" fmla="*/ 63 w 98"/>
              <a:gd name="T43" fmla="*/ 31 h 98"/>
              <a:gd name="T44" fmla="*/ 65 w 98"/>
              <a:gd name="T45" fmla="*/ 31 h 98"/>
              <a:gd name="T46" fmla="*/ 73 w 98"/>
              <a:gd name="T47" fmla="*/ 39 h 98"/>
              <a:gd name="T48" fmla="*/ 73 w 98"/>
              <a:gd name="T49" fmla="*/ 4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49" y="85"/>
                </a:moveTo>
                <a:cubicBezTo>
                  <a:pt x="29" y="85"/>
                  <a:pt x="13" y="69"/>
                  <a:pt x="13" y="49"/>
                </a:cubicBezTo>
                <a:cubicBezTo>
                  <a:pt x="13" y="29"/>
                  <a:pt x="29" y="13"/>
                  <a:pt x="49" y="13"/>
                </a:cubicBezTo>
                <a:cubicBezTo>
                  <a:pt x="69" y="13"/>
                  <a:pt x="85" y="29"/>
                  <a:pt x="85" y="49"/>
                </a:cubicBezTo>
                <a:cubicBezTo>
                  <a:pt x="85" y="69"/>
                  <a:pt x="69" y="85"/>
                  <a:pt x="49" y="85"/>
                </a:cubicBezTo>
                <a:close/>
                <a:moveTo>
                  <a:pt x="73" y="41"/>
                </a:moveTo>
                <a:cubicBezTo>
                  <a:pt x="43" y="71"/>
                  <a:pt x="43" y="71"/>
                  <a:pt x="43" y="71"/>
                </a:cubicBezTo>
                <a:cubicBezTo>
                  <a:pt x="43" y="72"/>
                  <a:pt x="42" y="72"/>
                  <a:pt x="41" y="71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62"/>
                  <a:pt x="31" y="61"/>
                  <a:pt x="31" y="61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4"/>
                  <a:pt x="24" y="53"/>
                  <a:pt x="25" y="52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3"/>
                  <a:pt x="35" y="43"/>
                  <a:pt x="35" y="44"/>
                </a:cubicBezTo>
                <a:cubicBezTo>
                  <a:pt x="41" y="50"/>
                  <a:pt x="41" y="50"/>
                  <a:pt x="41" y="50"/>
                </a:cubicBezTo>
                <a:cubicBezTo>
                  <a:pt x="42" y="51"/>
                  <a:pt x="43" y="51"/>
                  <a:pt x="43" y="5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0"/>
                  <a:pt x="64" y="30"/>
                  <a:pt x="65" y="31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40"/>
                  <a:pt x="74" y="40"/>
                  <a:pt x="73" y="4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Freeform 193">
            <a:extLst>
              <a:ext uri="{FF2B5EF4-FFF2-40B4-BE49-F238E27FC236}">
                <a16:creationId xmlns:a16="http://schemas.microsoft.com/office/drawing/2014/main" id="{D9D3AC76-63D4-4FA2-AB38-047608C4513A}"/>
              </a:ext>
            </a:extLst>
          </p:cNvPr>
          <p:cNvSpPr>
            <a:spLocks noEditPoints="1"/>
          </p:cNvSpPr>
          <p:nvPr/>
        </p:nvSpPr>
        <p:spPr bwMode="auto">
          <a:xfrm>
            <a:off x="7610717" y="3030185"/>
            <a:ext cx="251909" cy="251909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10 w 98"/>
              <a:gd name="T11" fmla="*/ 49 h 98"/>
              <a:gd name="T12" fmla="*/ 45 w 98"/>
              <a:gd name="T13" fmla="*/ 10 h 98"/>
              <a:gd name="T14" fmla="*/ 45 w 98"/>
              <a:gd name="T15" fmla="*/ 88 h 98"/>
              <a:gd name="T16" fmla="*/ 10 w 98"/>
              <a:gd name="T17" fmla="*/ 4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10" y="49"/>
                </a:moveTo>
                <a:cubicBezTo>
                  <a:pt x="10" y="29"/>
                  <a:pt x="25" y="12"/>
                  <a:pt x="45" y="10"/>
                </a:cubicBezTo>
                <a:cubicBezTo>
                  <a:pt x="45" y="88"/>
                  <a:pt x="45" y="88"/>
                  <a:pt x="45" y="88"/>
                </a:cubicBezTo>
                <a:cubicBezTo>
                  <a:pt x="25" y="86"/>
                  <a:pt x="10" y="69"/>
                  <a:pt x="10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E196E4-0BD0-47C5-A106-C5B64E99BE31}"/>
              </a:ext>
            </a:extLst>
          </p:cNvPr>
          <p:cNvSpPr txBox="1"/>
          <p:nvPr/>
        </p:nvSpPr>
        <p:spPr>
          <a:xfrm>
            <a:off x="5993762" y="3876792"/>
            <a:ext cx="3485819" cy="1915069"/>
          </a:xfrm>
          <a:prstGeom prst="rect">
            <a:avLst/>
          </a:prstGeom>
        </p:spPr>
        <p:txBody>
          <a:bodyPr vert="horz" wrap="square" lIns="71974" tIns="71974" rIns="71974" bIns="71974" rtlCol="0">
            <a:spAutoFit/>
          </a:bodyPr>
          <a:lstStyle/>
          <a:p>
            <a:pPr marL="171399" indent="-171399" defTabSz="1218804">
              <a:spcBef>
                <a:spcPts val="6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Establish integration between SAP and GDP</a:t>
            </a:r>
          </a:p>
          <a:p>
            <a:pPr marL="171399" indent="-171399" defTabSz="1218804">
              <a:spcBef>
                <a:spcPts val="6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Several steps of the process can be configured on the GDP for better traceability</a:t>
            </a:r>
          </a:p>
          <a:p>
            <a:pPr marL="171399" indent="-171399" defTabSz="1218804">
              <a:spcBef>
                <a:spcPts val="6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SAP licenses required:</a:t>
            </a:r>
          </a:p>
          <a:p>
            <a:pPr marL="360255" lvl="1" indent="-184095" defTabSz="1218804"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Single user approach: </a:t>
            </a:r>
            <a:br>
              <a:rPr lang="en-US" sz="1000" dirty="0">
                <a:solidFill>
                  <a:srgbClr val="000000"/>
                </a:solidFill>
                <a:latin typeface="Arial"/>
              </a:rPr>
            </a:br>
            <a:r>
              <a:rPr lang="en-US" sz="1000" dirty="0">
                <a:solidFill>
                  <a:srgbClr val="000000"/>
                </a:solidFill>
                <a:latin typeface="Arial"/>
              </a:rPr>
              <a:t>~200€ per user p.a. </a:t>
            </a:r>
          </a:p>
          <a:p>
            <a:pPr marL="360255" lvl="1" indent="-184095" defTabSz="1218804">
              <a:buFontTx/>
              <a:buChar char="-"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Integration approach</a:t>
            </a:r>
            <a:r>
              <a:rPr lang="en-US" sz="1000" b="1" dirty="0">
                <a:solidFill>
                  <a:srgbClr val="000000"/>
                </a:solidFill>
                <a:latin typeface="Arial"/>
              </a:rPr>
              <a:t> </a:t>
            </a:r>
            <a:br>
              <a:rPr lang="en-US" sz="1000" dirty="0">
                <a:solidFill>
                  <a:srgbClr val="000000"/>
                </a:solidFill>
                <a:latin typeface="Arial"/>
              </a:rPr>
            </a:br>
            <a:r>
              <a:rPr lang="en-US" sz="1000" dirty="0">
                <a:solidFill>
                  <a:srgbClr val="000000"/>
                </a:solidFill>
                <a:latin typeface="Arial"/>
              </a:rPr>
              <a:t>(1 license for integration with the GDP): </a:t>
            </a:r>
            <a:br>
              <a:rPr lang="en-US" sz="1000" dirty="0">
                <a:solidFill>
                  <a:srgbClr val="000000"/>
                </a:solidFill>
                <a:latin typeface="Arial"/>
              </a:rPr>
            </a:br>
            <a:r>
              <a:rPr lang="en-US" sz="1000" dirty="0">
                <a:solidFill>
                  <a:srgbClr val="000000"/>
                </a:solidFill>
                <a:latin typeface="Arial"/>
              </a:rPr>
              <a:t>~200k€ + 35k€ p.a. </a:t>
            </a:r>
          </a:p>
          <a:p>
            <a:pPr marL="176213" lvl="1" indent="-176213" defTabSz="1218804">
              <a:spcBef>
                <a:spcPts val="6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</a:rPr>
              <a:t>Details for integration to be analyzed</a:t>
            </a:r>
          </a:p>
        </p:txBody>
      </p:sp>
      <p:sp>
        <p:nvSpPr>
          <p:cNvPr id="54" name="Freeform 133">
            <a:extLst>
              <a:ext uri="{FF2B5EF4-FFF2-40B4-BE49-F238E27FC236}">
                <a16:creationId xmlns:a16="http://schemas.microsoft.com/office/drawing/2014/main" id="{8CDCEFEB-8024-40CC-A4D5-88721D30802C}"/>
              </a:ext>
            </a:extLst>
          </p:cNvPr>
          <p:cNvSpPr>
            <a:spLocks noEditPoints="1"/>
          </p:cNvSpPr>
          <p:nvPr/>
        </p:nvSpPr>
        <p:spPr bwMode="auto">
          <a:xfrm>
            <a:off x="4028981" y="3464729"/>
            <a:ext cx="274125" cy="275310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49 w 98"/>
              <a:gd name="T11" fmla="*/ 85 h 98"/>
              <a:gd name="T12" fmla="*/ 13 w 98"/>
              <a:gd name="T13" fmla="*/ 49 h 98"/>
              <a:gd name="T14" fmla="*/ 49 w 98"/>
              <a:gd name="T15" fmla="*/ 13 h 98"/>
              <a:gd name="T16" fmla="*/ 85 w 98"/>
              <a:gd name="T17" fmla="*/ 49 h 98"/>
              <a:gd name="T18" fmla="*/ 49 w 98"/>
              <a:gd name="T19" fmla="*/ 85 h 98"/>
              <a:gd name="T20" fmla="*/ 73 w 98"/>
              <a:gd name="T21" fmla="*/ 41 h 98"/>
              <a:gd name="T22" fmla="*/ 43 w 98"/>
              <a:gd name="T23" fmla="*/ 71 h 98"/>
              <a:gd name="T24" fmla="*/ 41 w 98"/>
              <a:gd name="T25" fmla="*/ 71 h 98"/>
              <a:gd name="T26" fmla="*/ 33 w 98"/>
              <a:gd name="T27" fmla="*/ 62 h 98"/>
              <a:gd name="T28" fmla="*/ 31 w 98"/>
              <a:gd name="T29" fmla="*/ 61 h 98"/>
              <a:gd name="T30" fmla="*/ 25 w 98"/>
              <a:gd name="T31" fmla="*/ 54 h 98"/>
              <a:gd name="T32" fmla="*/ 25 w 98"/>
              <a:gd name="T33" fmla="*/ 52 h 98"/>
              <a:gd name="T34" fmla="*/ 33 w 98"/>
              <a:gd name="T35" fmla="*/ 44 h 98"/>
              <a:gd name="T36" fmla="*/ 35 w 98"/>
              <a:gd name="T37" fmla="*/ 44 h 98"/>
              <a:gd name="T38" fmla="*/ 41 w 98"/>
              <a:gd name="T39" fmla="*/ 50 h 98"/>
              <a:gd name="T40" fmla="*/ 43 w 98"/>
              <a:gd name="T41" fmla="*/ 50 h 98"/>
              <a:gd name="T42" fmla="*/ 63 w 98"/>
              <a:gd name="T43" fmla="*/ 31 h 98"/>
              <a:gd name="T44" fmla="*/ 65 w 98"/>
              <a:gd name="T45" fmla="*/ 31 h 98"/>
              <a:gd name="T46" fmla="*/ 73 w 98"/>
              <a:gd name="T47" fmla="*/ 39 h 98"/>
              <a:gd name="T48" fmla="*/ 73 w 98"/>
              <a:gd name="T49" fmla="*/ 4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49" y="85"/>
                </a:moveTo>
                <a:cubicBezTo>
                  <a:pt x="29" y="85"/>
                  <a:pt x="13" y="69"/>
                  <a:pt x="13" y="49"/>
                </a:cubicBezTo>
                <a:cubicBezTo>
                  <a:pt x="13" y="29"/>
                  <a:pt x="29" y="13"/>
                  <a:pt x="49" y="13"/>
                </a:cubicBezTo>
                <a:cubicBezTo>
                  <a:pt x="69" y="13"/>
                  <a:pt x="85" y="29"/>
                  <a:pt x="85" y="49"/>
                </a:cubicBezTo>
                <a:cubicBezTo>
                  <a:pt x="85" y="69"/>
                  <a:pt x="69" y="85"/>
                  <a:pt x="49" y="85"/>
                </a:cubicBezTo>
                <a:close/>
                <a:moveTo>
                  <a:pt x="73" y="41"/>
                </a:moveTo>
                <a:cubicBezTo>
                  <a:pt x="43" y="71"/>
                  <a:pt x="43" y="71"/>
                  <a:pt x="43" y="71"/>
                </a:cubicBezTo>
                <a:cubicBezTo>
                  <a:pt x="43" y="72"/>
                  <a:pt x="42" y="72"/>
                  <a:pt x="41" y="71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62"/>
                  <a:pt x="31" y="61"/>
                  <a:pt x="31" y="61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4"/>
                  <a:pt x="24" y="53"/>
                  <a:pt x="25" y="52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3"/>
                  <a:pt x="35" y="43"/>
                  <a:pt x="35" y="44"/>
                </a:cubicBezTo>
                <a:cubicBezTo>
                  <a:pt x="41" y="50"/>
                  <a:pt x="41" y="50"/>
                  <a:pt x="41" y="50"/>
                </a:cubicBezTo>
                <a:cubicBezTo>
                  <a:pt x="42" y="51"/>
                  <a:pt x="43" y="51"/>
                  <a:pt x="43" y="5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0"/>
                  <a:pt x="64" y="30"/>
                  <a:pt x="65" y="31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40"/>
                  <a:pt x="74" y="40"/>
                  <a:pt x="73" y="4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36127-2E9C-4937-A554-62D85880CA1C}"/>
              </a:ext>
            </a:extLst>
          </p:cNvPr>
          <p:cNvCxnSpPr/>
          <p:nvPr/>
        </p:nvCxnSpPr>
        <p:spPr>
          <a:xfrm flipV="1">
            <a:off x="2328692" y="2941937"/>
            <a:ext cx="71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7EAB6D-B071-425E-9A41-682CFA1CD7D7}"/>
              </a:ext>
            </a:extLst>
          </p:cNvPr>
          <p:cNvCxnSpPr/>
          <p:nvPr/>
        </p:nvCxnSpPr>
        <p:spPr>
          <a:xfrm flipV="1">
            <a:off x="2328692" y="3410339"/>
            <a:ext cx="71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33">
            <a:extLst>
              <a:ext uri="{FF2B5EF4-FFF2-40B4-BE49-F238E27FC236}">
                <a16:creationId xmlns:a16="http://schemas.microsoft.com/office/drawing/2014/main" id="{5C3BF301-7319-44DC-8ABE-8B68193DFB37}"/>
              </a:ext>
            </a:extLst>
          </p:cNvPr>
          <p:cNvSpPr>
            <a:spLocks noEditPoints="1"/>
          </p:cNvSpPr>
          <p:nvPr/>
        </p:nvSpPr>
        <p:spPr bwMode="auto">
          <a:xfrm>
            <a:off x="5719638" y="6538904"/>
            <a:ext cx="274125" cy="275310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49 w 98"/>
              <a:gd name="T11" fmla="*/ 85 h 98"/>
              <a:gd name="T12" fmla="*/ 13 w 98"/>
              <a:gd name="T13" fmla="*/ 49 h 98"/>
              <a:gd name="T14" fmla="*/ 49 w 98"/>
              <a:gd name="T15" fmla="*/ 13 h 98"/>
              <a:gd name="T16" fmla="*/ 85 w 98"/>
              <a:gd name="T17" fmla="*/ 49 h 98"/>
              <a:gd name="T18" fmla="*/ 49 w 98"/>
              <a:gd name="T19" fmla="*/ 85 h 98"/>
              <a:gd name="T20" fmla="*/ 73 w 98"/>
              <a:gd name="T21" fmla="*/ 41 h 98"/>
              <a:gd name="T22" fmla="*/ 43 w 98"/>
              <a:gd name="T23" fmla="*/ 71 h 98"/>
              <a:gd name="T24" fmla="*/ 41 w 98"/>
              <a:gd name="T25" fmla="*/ 71 h 98"/>
              <a:gd name="T26" fmla="*/ 33 w 98"/>
              <a:gd name="T27" fmla="*/ 62 h 98"/>
              <a:gd name="T28" fmla="*/ 31 w 98"/>
              <a:gd name="T29" fmla="*/ 61 h 98"/>
              <a:gd name="T30" fmla="*/ 25 w 98"/>
              <a:gd name="T31" fmla="*/ 54 h 98"/>
              <a:gd name="T32" fmla="*/ 25 w 98"/>
              <a:gd name="T33" fmla="*/ 52 h 98"/>
              <a:gd name="T34" fmla="*/ 33 w 98"/>
              <a:gd name="T35" fmla="*/ 44 h 98"/>
              <a:gd name="T36" fmla="*/ 35 w 98"/>
              <a:gd name="T37" fmla="*/ 44 h 98"/>
              <a:gd name="T38" fmla="*/ 41 w 98"/>
              <a:gd name="T39" fmla="*/ 50 h 98"/>
              <a:gd name="T40" fmla="*/ 43 w 98"/>
              <a:gd name="T41" fmla="*/ 50 h 98"/>
              <a:gd name="T42" fmla="*/ 63 w 98"/>
              <a:gd name="T43" fmla="*/ 31 h 98"/>
              <a:gd name="T44" fmla="*/ 65 w 98"/>
              <a:gd name="T45" fmla="*/ 31 h 98"/>
              <a:gd name="T46" fmla="*/ 73 w 98"/>
              <a:gd name="T47" fmla="*/ 39 h 98"/>
              <a:gd name="T48" fmla="*/ 73 w 98"/>
              <a:gd name="T49" fmla="*/ 4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49" y="85"/>
                </a:moveTo>
                <a:cubicBezTo>
                  <a:pt x="29" y="85"/>
                  <a:pt x="13" y="69"/>
                  <a:pt x="13" y="49"/>
                </a:cubicBezTo>
                <a:cubicBezTo>
                  <a:pt x="13" y="29"/>
                  <a:pt x="29" y="13"/>
                  <a:pt x="49" y="13"/>
                </a:cubicBezTo>
                <a:cubicBezTo>
                  <a:pt x="69" y="13"/>
                  <a:pt x="85" y="29"/>
                  <a:pt x="85" y="49"/>
                </a:cubicBezTo>
                <a:cubicBezTo>
                  <a:pt x="85" y="69"/>
                  <a:pt x="69" y="85"/>
                  <a:pt x="49" y="85"/>
                </a:cubicBezTo>
                <a:close/>
                <a:moveTo>
                  <a:pt x="73" y="41"/>
                </a:moveTo>
                <a:cubicBezTo>
                  <a:pt x="43" y="71"/>
                  <a:pt x="43" y="71"/>
                  <a:pt x="43" y="71"/>
                </a:cubicBezTo>
                <a:cubicBezTo>
                  <a:pt x="43" y="72"/>
                  <a:pt x="42" y="72"/>
                  <a:pt x="41" y="71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62"/>
                  <a:pt x="31" y="61"/>
                  <a:pt x="31" y="61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4"/>
                  <a:pt x="24" y="53"/>
                  <a:pt x="25" y="52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3"/>
                  <a:pt x="35" y="43"/>
                  <a:pt x="35" y="44"/>
                </a:cubicBezTo>
                <a:cubicBezTo>
                  <a:pt x="41" y="50"/>
                  <a:pt x="41" y="50"/>
                  <a:pt x="41" y="50"/>
                </a:cubicBezTo>
                <a:cubicBezTo>
                  <a:pt x="42" y="51"/>
                  <a:pt x="43" y="51"/>
                  <a:pt x="43" y="5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0"/>
                  <a:pt x="64" y="30"/>
                  <a:pt x="65" y="31"/>
                </a:cubicBezTo>
                <a:cubicBezTo>
                  <a:pt x="73" y="39"/>
                  <a:pt x="73" y="39"/>
                  <a:pt x="73" y="39"/>
                </a:cubicBezTo>
                <a:cubicBezTo>
                  <a:pt x="74" y="40"/>
                  <a:pt x="74" y="40"/>
                  <a:pt x="73" y="4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357AC-1AF5-4812-8F99-50AEFDC2A243}"/>
              </a:ext>
            </a:extLst>
          </p:cNvPr>
          <p:cNvSpPr txBox="1"/>
          <p:nvPr/>
        </p:nvSpPr>
        <p:spPr>
          <a:xfrm>
            <a:off x="6023198" y="6519448"/>
            <a:ext cx="1440160" cy="29929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000" dirty="0"/>
              <a:t>Possible / enabled</a:t>
            </a:r>
            <a:endParaRPr lang="en-DE" sz="1000" dirty="0"/>
          </a:p>
        </p:txBody>
      </p:sp>
      <p:sp>
        <p:nvSpPr>
          <p:cNvPr id="51" name="Freeform 193">
            <a:extLst>
              <a:ext uri="{FF2B5EF4-FFF2-40B4-BE49-F238E27FC236}">
                <a16:creationId xmlns:a16="http://schemas.microsoft.com/office/drawing/2014/main" id="{E89B21DF-DBBC-46AF-812C-98BBB4B45290}"/>
              </a:ext>
            </a:extLst>
          </p:cNvPr>
          <p:cNvSpPr>
            <a:spLocks noEditPoints="1"/>
          </p:cNvSpPr>
          <p:nvPr/>
        </p:nvSpPr>
        <p:spPr bwMode="auto">
          <a:xfrm>
            <a:off x="7636809" y="6538904"/>
            <a:ext cx="251909" cy="251909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10 w 98"/>
              <a:gd name="T11" fmla="*/ 49 h 98"/>
              <a:gd name="T12" fmla="*/ 45 w 98"/>
              <a:gd name="T13" fmla="*/ 10 h 98"/>
              <a:gd name="T14" fmla="*/ 45 w 98"/>
              <a:gd name="T15" fmla="*/ 88 h 98"/>
              <a:gd name="T16" fmla="*/ 10 w 98"/>
              <a:gd name="T17" fmla="*/ 4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10" y="49"/>
                </a:moveTo>
                <a:cubicBezTo>
                  <a:pt x="10" y="29"/>
                  <a:pt x="25" y="12"/>
                  <a:pt x="45" y="10"/>
                </a:cubicBezTo>
                <a:cubicBezTo>
                  <a:pt x="45" y="88"/>
                  <a:pt x="45" y="88"/>
                  <a:pt x="45" y="88"/>
                </a:cubicBezTo>
                <a:cubicBezTo>
                  <a:pt x="25" y="86"/>
                  <a:pt x="10" y="69"/>
                  <a:pt x="10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53C62-4820-4E49-8372-0C15CE906C18}"/>
              </a:ext>
            </a:extLst>
          </p:cNvPr>
          <p:cNvSpPr txBox="1"/>
          <p:nvPr/>
        </p:nvSpPr>
        <p:spPr>
          <a:xfrm>
            <a:off x="7899357" y="6519448"/>
            <a:ext cx="2012273" cy="29929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000" dirty="0"/>
              <a:t>Partially possible / enabled</a:t>
            </a:r>
            <a:endParaRPr lang="en-DE" sz="1000" dirty="0"/>
          </a:p>
        </p:txBody>
      </p:sp>
      <p:sp>
        <p:nvSpPr>
          <p:cNvPr id="59" name="Freeform 132">
            <a:extLst>
              <a:ext uri="{FF2B5EF4-FFF2-40B4-BE49-F238E27FC236}">
                <a16:creationId xmlns:a16="http://schemas.microsoft.com/office/drawing/2014/main" id="{74F19F56-9944-40B9-8C4E-2D261929EFA8}"/>
              </a:ext>
            </a:extLst>
          </p:cNvPr>
          <p:cNvSpPr>
            <a:spLocks noEditPoints="1"/>
          </p:cNvSpPr>
          <p:nvPr/>
        </p:nvSpPr>
        <p:spPr bwMode="auto">
          <a:xfrm>
            <a:off x="9680992" y="6538904"/>
            <a:ext cx="275311" cy="275311"/>
          </a:xfrm>
          <a:custGeom>
            <a:avLst/>
            <a:gdLst>
              <a:gd name="T0" fmla="*/ 49 w 98"/>
              <a:gd name="T1" fmla="*/ 0 h 98"/>
              <a:gd name="T2" fmla="*/ 0 w 98"/>
              <a:gd name="T3" fmla="*/ 49 h 98"/>
              <a:gd name="T4" fmla="*/ 49 w 98"/>
              <a:gd name="T5" fmla="*/ 98 h 98"/>
              <a:gd name="T6" fmla="*/ 98 w 98"/>
              <a:gd name="T7" fmla="*/ 49 h 98"/>
              <a:gd name="T8" fmla="*/ 49 w 98"/>
              <a:gd name="T9" fmla="*/ 0 h 98"/>
              <a:gd name="T10" fmla="*/ 49 w 98"/>
              <a:gd name="T11" fmla="*/ 13 h 98"/>
              <a:gd name="T12" fmla="*/ 68 w 98"/>
              <a:gd name="T13" fmla="*/ 19 h 98"/>
              <a:gd name="T14" fmla="*/ 19 w 98"/>
              <a:gd name="T15" fmla="*/ 68 h 98"/>
              <a:gd name="T16" fmla="*/ 13 w 98"/>
              <a:gd name="T17" fmla="*/ 49 h 98"/>
              <a:gd name="T18" fmla="*/ 49 w 98"/>
              <a:gd name="T19" fmla="*/ 13 h 98"/>
              <a:gd name="T20" fmla="*/ 49 w 98"/>
              <a:gd name="T21" fmla="*/ 85 h 98"/>
              <a:gd name="T22" fmla="*/ 30 w 98"/>
              <a:gd name="T23" fmla="*/ 79 h 98"/>
              <a:gd name="T24" fmla="*/ 79 w 98"/>
              <a:gd name="T25" fmla="*/ 30 h 98"/>
              <a:gd name="T26" fmla="*/ 85 w 98"/>
              <a:gd name="T27" fmla="*/ 49 h 98"/>
              <a:gd name="T28" fmla="*/ 49 w 98"/>
              <a:gd name="T29" fmla="*/ 8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8"/>
                  <a:pt x="49" y="98"/>
                </a:cubicBezTo>
                <a:cubicBezTo>
                  <a:pt x="76" y="98"/>
                  <a:pt x="98" y="76"/>
                  <a:pt x="98" y="49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49" y="13"/>
                </a:moveTo>
                <a:cubicBezTo>
                  <a:pt x="56" y="13"/>
                  <a:pt x="63" y="15"/>
                  <a:pt x="68" y="19"/>
                </a:cubicBezTo>
                <a:cubicBezTo>
                  <a:pt x="19" y="68"/>
                  <a:pt x="19" y="68"/>
                  <a:pt x="19" y="68"/>
                </a:cubicBezTo>
                <a:cubicBezTo>
                  <a:pt x="15" y="63"/>
                  <a:pt x="13" y="56"/>
                  <a:pt x="13" y="49"/>
                </a:cubicBezTo>
                <a:cubicBezTo>
                  <a:pt x="13" y="29"/>
                  <a:pt x="29" y="13"/>
                  <a:pt x="49" y="13"/>
                </a:cubicBezTo>
                <a:close/>
                <a:moveTo>
                  <a:pt x="49" y="85"/>
                </a:moveTo>
                <a:cubicBezTo>
                  <a:pt x="42" y="85"/>
                  <a:pt x="35" y="83"/>
                  <a:pt x="30" y="79"/>
                </a:cubicBezTo>
                <a:cubicBezTo>
                  <a:pt x="79" y="30"/>
                  <a:pt x="79" y="30"/>
                  <a:pt x="79" y="30"/>
                </a:cubicBezTo>
                <a:cubicBezTo>
                  <a:pt x="83" y="35"/>
                  <a:pt x="85" y="42"/>
                  <a:pt x="85" y="49"/>
                </a:cubicBezTo>
                <a:cubicBezTo>
                  <a:pt x="85" y="69"/>
                  <a:pt x="69" y="85"/>
                  <a:pt x="49" y="85"/>
                </a:cubicBezTo>
                <a:close/>
              </a:path>
            </a:pathLst>
          </a:custGeom>
          <a:solidFill>
            <a:srgbClr val="B71E3F"/>
          </a:solidFill>
          <a:ln>
            <a:noFill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B4CB0A-9CEC-4F66-B68D-DA2102673B13}"/>
              </a:ext>
            </a:extLst>
          </p:cNvPr>
          <p:cNvSpPr txBox="1"/>
          <p:nvPr/>
        </p:nvSpPr>
        <p:spPr>
          <a:xfrm>
            <a:off x="9982431" y="6529176"/>
            <a:ext cx="2012273" cy="29929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1000" dirty="0"/>
              <a:t>Not possible / enabled</a:t>
            </a:r>
            <a:endParaRPr lang="en-DE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557AA5-CA9E-4CA7-BF10-4575FF921779}"/>
              </a:ext>
            </a:extLst>
          </p:cNvPr>
          <p:cNvSpPr txBox="1"/>
          <p:nvPr/>
        </p:nvSpPr>
        <p:spPr>
          <a:xfrm>
            <a:off x="624576" y="6617268"/>
            <a:ext cx="2799078" cy="268517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en-US" sz="800" dirty="0"/>
              <a:t>* Feasibility to be further analyzed</a:t>
            </a:r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160290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CA622A-3274-44BD-A02F-C5A24F222F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D267D5-04C5-4C2A-8BDE-8AF69131D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BACK-UP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6C10-273B-4B0B-8332-B4871B5C5E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63" y="6494463"/>
            <a:ext cx="514350" cy="365125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4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C6B46-5DD9-4D74-BE26-52CAFEAD0B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220F3-159F-489E-8BD4-33309D4C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/>
          </a:p>
          <a:p>
            <a:r>
              <a:rPr lang="en-GB" sz="2000" dirty="0"/>
              <a:t>01. </a:t>
            </a:r>
            <a:r>
              <a:rPr lang="en-US" sz="2000" dirty="0">
                <a:latin typeface="Arial" panose="020B0604020202020204" pitchFamily="34" charset="0"/>
              </a:rPr>
              <a:t>Project background and objectives</a:t>
            </a:r>
          </a:p>
          <a:p>
            <a:r>
              <a:rPr lang="en-GB" sz="2000" dirty="0"/>
              <a:t>02. Data Scope for integration </a:t>
            </a:r>
          </a:p>
          <a:p>
            <a:r>
              <a:rPr lang="en-GB" sz="2000" dirty="0"/>
              <a:t>03. </a:t>
            </a:r>
            <a:r>
              <a:rPr lang="en-US" sz="2000" dirty="0">
                <a:latin typeface="Arial" panose="020B0604020202020204" pitchFamily="34" charset="0"/>
              </a:rPr>
              <a:t>Target process alignment</a:t>
            </a:r>
          </a:p>
          <a:p>
            <a:r>
              <a:rPr lang="en-US" sz="2000" dirty="0">
                <a:latin typeface="Arial" panose="020B0604020202020204" pitchFamily="34" charset="0"/>
              </a:rPr>
              <a:t>04. Technical integration</a:t>
            </a:r>
          </a:p>
          <a:p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5FA970-4A9A-4CE5-9597-CF8AB75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34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5F4F-BE6B-46F3-9E36-D2B39406A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F2A61-264C-4226-9DB9-A213AC6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D267D5-04C5-4C2A-8BDE-8AF69131D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Project background and objectives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6C10-273B-4B0B-8332-B4871B5C5E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63" y="6494463"/>
            <a:ext cx="514350" cy="365125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30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6" name="Textplatzhalter 75"/>
          <p:cNvSpPr>
            <a:spLocks noGrp="1"/>
          </p:cNvSpPr>
          <p:nvPr>
            <p:ph type="body" sz="quarter" idx="19"/>
          </p:nvPr>
        </p:nvSpPr>
        <p:spPr>
          <a:solidFill>
            <a:srgbClr val="C1EBFB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 </a:t>
            </a:r>
            <a:r>
              <a:rPr lang="de-DE" dirty="0" err="1"/>
              <a:t>Midcorp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all relevant </a:t>
            </a:r>
            <a:r>
              <a:rPr lang="de-DE" dirty="0" err="1"/>
              <a:t>midcorp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steering</a:t>
            </a:r>
            <a:endParaRPr lang="en-GB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82DEE97-EF6B-4CA9-B286-B2C205F74B7D}"/>
              </a:ext>
            </a:extLst>
          </p:cNvPr>
          <p:cNvSpPr>
            <a:spLocks/>
          </p:cNvSpPr>
          <p:nvPr/>
        </p:nvSpPr>
        <p:spPr>
          <a:xfrm flipH="1">
            <a:off x="4439022" y="3107979"/>
            <a:ext cx="2706976" cy="2041947"/>
          </a:xfrm>
          <a:prstGeom prst="homePlate">
            <a:avLst>
              <a:gd name="adj" fmla="val 12454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1484-A5D4-4020-BF01-9C7107E3C894}"/>
              </a:ext>
            </a:extLst>
          </p:cNvPr>
          <p:cNvSpPr txBox="1">
            <a:spLocks/>
          </p:cNvSpPr>
          <p:nvPr/>
        </p:nvSpPr>
        <p:spPr bwMode="gray">
          <a:xfrm>
            <a:off x="4780867" y="3148223"/>
            <a:ext cx="2255868" cy="2195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18288" rtlCol="0" anchor="b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 dirty="0" err="1">
                <a:solidFill>
                  <a:schemeClr val="bg1"/>
                </a:solidFill>
              </a:rPr>
              <a:t>MidCorp</a:t>
            </a:r>
            <a:r>
              <a:rPr lang="en-US" sz="1400" b="1" dirty="0">
                <a:solidFill>
                  <a:schemeClr val="bg1"/>
                </a:solidFill>
              </a:rPr>
              <a:t> MIS dashboards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707686-83EA-416A-BF12-77F9712C67DF}"/>
              </a:ext>
            </a:extLst>
          </p:cNvPr>
          <p:cNvCxnSpPr>
            <a:cxnSpLocks/>
          </p:cNvCxnSpPr>
          <p:nvPr/>
        </p:nvCxnSpPr>
        <p:spPr>
          <a:xfrm>
            <a:off x="4768983" y="3367810"/>
            <a:ext cx="21091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F231498-AEEA-4C02-BF2B-8F26318F58D9}"/>
              </a:ext>
            </a:extLst>
          </p:cNvPr>
          <p:cNvSpPr>
            <a:spLocks/>
          </p:cNvSpPr>
          <p:nvPr/>
        </p:nvSpPr>
        <p:spPr>
          <a:xfrm>
            <a:off x="478582" y="2757003"/>
            <a:ext cx="3324822" cy="2717832"/>
          </a:xfrm>
          <a:prstGeom prst="homePlate">
            <a:avLst>
              <a:gd name="adj" fmla="val 12454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sp>
        <p:nvSpPr>
          <p:cNvPr id="11" name="Flussdiagramm: Magnetplattenspeicher 24">
            <a:extLst>
              <a:ext uri="{FF2B5EF4-FFF2-40B4-BE49-F238E27FC236}">
                <a16:creationId xmlns:a16="http://schemas.microsoft.com/office/drawing/2014/main" id="{B00B6BE5-B330-4A35-AAFA-992FE9ED7F85}"/>
              </a:ext>
            </a:extLst>
          </p:cNvPr>
          <p:cNvSpPr/>
          <p:nvPr/>
        </p:nvSpPr>
        <p:spPr>
          <a:xfrm>
            <a:off x="2132716" y="3329286"/>
            <a:ext cx="349043" cy="429315"/>
          </a:xfrm>
          <a:prstGeom prst="flowChartMagneticDisk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15A8E56-028E-4F6E-97AA-2F44BA2E5DF0}"/>
              </a:ext>
            </a:extLst>
          </p:cNvPr>
          <p:cNvSpPr txBox="1">
            <a:spLocks/>
          </p:cNvSpPr>
          <p:nvPr/>
        </p:nvSpPr>
        <p:spPr>
          <a:xfrm>
            <a:off x="2584482" y="3266944"/>
            <a:ext cx="984022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9648C"/>
              </a:buClr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OE data source systems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05AD40-C2E9-45AB-8105-D10647DF545D}"/>
              </a:ext>
            </a:extLst>
          </p:cNvPr>
          <p:cNvGrpSpPr/>
          <p:nvPr/>
        </p:nvGrpSpPr>
        <p:grpSpPr>
          <a:xfrm>
            <a:off x="2132716" y="4037317"/>
            <a:ext cx="1079924" cy="429315"/>
            <a:chOff x="801552" y="4697586"/>
            <a:chExt cx="1709985" cy="457318"/>
          </a:xfrm>
        </p:grpSpPr>
        <p:sp>
          <p:nvSpPr>
            <p:cNvPr id="14" name="Flussdiagramm: Magnetplattenspeicher 23">
              <a:extLst>
                <a:ext uri="{FF2B5EF4-FFF2-40B4-BE49-F238E27FC236}">
                  <a16:creationId xmlns:a16="http://schemas.microsoft.com/office/drawing/2014/main" id="{82ADA574-AF11-4CE2-9CB5-8B9E38FBF02C}"/>
                </a:ext>
              </a:extLst>
            </p:cNvPr>
            <p:cNvSpPr/>
            <p:nvPr/>
          </p:nvSpPr>
          <p:spPr>
            <a:xfrm>
              <a:off x="801552" y="4697586"/>
              <a:ext cx="552686" cy="457318"/>
            </a:xfrm>
            <a:prstGeom prst="flowChartMagneticDisk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64679284-9A59-4716-BC1B-6CBA55968EDA}"/>
                </a:ext>
              </a:extLst>
            </p:cNvPr>
            <p:cNvSpPr txBox="1">
              <a:spLocks/>
            </p:cNvSpPr>
            <p:nvPr/>
          </p:nvSpPr>
          <p:spPr>
            <a:xfrm>
              <a:off x="1516892" y="4729535"/>
              <a:ext cx="994645" cy="393422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marL="0" marR="0" lvl="0" indent="0" algn="l" defTabSz="12191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49648C"/>
                </a:buClr>
                <a:buSzTx/>
                <a:buFontTx/>
                <a:buNone/>
                <a:tabLst/>
                <a:defRPr/>
              </a:pPr>
              <a:r>
                <a:rPr kumimoji="0" lang="en-GB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Financial data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E182F9-4C8F-470B-812B-C41268E243BC}"/>
              </a:ext>
            </a:extLst>
          </p:cNvPr>
          <p:cNvSpPr txBox="1">
            <a:spLocks/>
          </p:cNvSpPr>
          <p:nvPr/>
        </p:nvSpPr>
        <p:spPr bwMode="gray">
          <a:xfrm>
            <a:off x="585168" y="2882491"/>
            <a:ext cx="2627472" cy="24848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18288" rtlCol="0" anchor="b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tx2"/>
                </a:solidFill>
              </a:rPr>
              <a:t>Source data (examples)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247D39-09C7-43AA-94AA-94374AB1CA18}"/>
              </a:ext>
            </a:extLst>
          </p:cNvPr>
          <p:cNvCxnSpPr>
            <a:cxnSpLocks/>
          </p:cNvCxnSpPr>
          <p:nvPr/>
        </p:nvCxnSpPr>
        <p:spPr>
          <a:xfrm>
            <a:off x="585168" y="3130971"/>
            <a:ext cx="28806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Magnetplattenspeicher 24">
            <a:extLst>
              <a:ext uri="{FF2B5EF4-FFF2-40B4-BE49-F238E27FC236}">
                <a16:creationId xmlns:a16="http://schemas.microsoft.com/office/drawing/2014/main" id="{220BF069-B6B2-49DB-9BE4-F282A571F526}"/>
              </a:ext>
            </a:extLst>
          </p:cNvPr>
          <p:cNvSpPr/>
          <p:nvPr/>
        </p:nvSpPr>
        <p:spPr>
          <a:xfrm>
            <a:off x="3594313" y="3645037"/>
            <a:ext cx="1058022" cy="941764"/>
          </a:xfrm>
          <a:prstGeom prst="flowChartMagneticDisk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216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Global Data Platform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39A8B45E-438C-4B05-A0E0-6B14396B2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67" y="3487835"/>
            <a:ext cx="1895632" cy="1098966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09CF7D-0536-4658-80F7-ACE851F9F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40" y="3873936"/>
            <a:ext cx="1775695" cy="111213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75C20C3-46B0-4D52-B2C3-90A9E613C71C}"/>
              </a:ext>
            </a:extLst>
          </p:cNvPr>
          <p:cNvGrpSpPr/>
          <p:nvPr/>
        </p:nvGrpSpPr>
        <p:grpSpPr>
          <a:xfrm>
            <a:off x="2132716" y="4771411"/>
            <a:ext cx="1079924" cy="429315"/>
            <a:chOff x="801552" y="4697586"/>
            <a:chExt cx="1709985" cy="457318"/>
          </a:xfrm>
        </p:grpSpPr>
        <p:sp>
          <p:nvSpPr>
            <p:cNvPr id="22" name="Flussdiagramm: Magnetplattenspeicher 23">
              <a:extLst>
                <a:ext uri="{FF2B5EF4-FFF2-40B4-BE49-F238E27FC236}">
                  <a16:creationId xmlns:a16="http://schemas.microsoft.com/office/drawing/2014/main" id="{DFE549D4-4387-4099-AE35-D2625279505B}"/>
                </a:ext>
              </a:extLst>
            </p:cNvPr>
            <p:cNvSpPr/>
            <p:nvPr/>
          </p:nvSpPr>
          <p:spPr>
            <a:xfrm>
              <a:off x="801552" y="4697586"/>
              <a:ext cx="552686" cy="457318"/>
            </a:xfrm>
            <a:prstGeom prst="flowChartMagneticDisk">
              <a:avLst/>
            </a:prstGeom>
            <a:solidFill>
              <a:schemeClr val="tx2"/>
            </a:solidFill>
            <a:ln w="12700"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BF55719D-19C4-4A66-A036-EE58F9919DD1}"/>
                </a:ext>
              </a:extLst>
            </p:cNvPr>
            <p:cNvSpPr txBox="1">
              <a:spLocks/>
            </p:cNvSpPr>
            <p:nvPr/>
          </p:nvSpPr>
          <p:spPr>
            <a:xfrm>
              <a:off x="1516892" y="4827890"/>
              <a:ext cx="994645" cy="19671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marL="0" marR="0" lvl="0" indent="0" algn="l" defTabSz="121917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49648C"/>
                </a:buClr>
                <a:buSzTx/>
                <a:buFontTx/>
                <a:buNone/>
                <a:tabLst/>
                <a:defRPr/>
              </a:pPr>
              <a:r>
                <a:rPr kumimoji="0" lang="en-GB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LCE 360</a:t>
              </a:r>
            </a:p>
          </p:txBody>
        </p:sp>
      </p:grpSp>
      <p:sp>
        <p:nvSpPr>
          <p:cNvPr id="24" name="Flussdiagramm: Magnetplattenspeicher 24">
            <a:extLst>
              <a:ext uri="{FF2B5EF4-FFF2-40B4-BE49-F238E27FC236}">
                <a16:creationId xmlns:a16="http://schemas.microsoft.com/office/drawing/2014/main" id="{6B7A8E40-7C73-4815-B24F-84D1E1769116}"/>
              </a:ext>
            </a:extLst>
          </p:cNvPr>
          <p:cNvSpPr/>
          <p:nvPr/>
        </p:nvSpPr>
        <p:spPr>
          <a:xfrm>
            <a:off x="616040" y="3329286"/>
            <a:ext cx="349043" cy="42931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9E6BD9DC-D9FA-4C90-8ABE-2B77EB939FC0}"/>
              </a:ext>
            </a:extLst>
          </p:cNvPr>
          <p:cNvSpPr txBox="1">
            <a:spLocks/>
          </p:cNvSpPr>
          <p:nvPr/>
        </p:nvSpPr>
        <p:spPr>
          <a:xfrm>
            <a:off x="1067806" y="3359277"/>
            <a:ext cx="952021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9648C"/>
              </a:buClr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Underwriting WB / ITMP</a:t>
            </a:r>
          </a:p>
        </p:txBody>
      </p:sp>
      <p:sp>
        <p:nvSpPr>
          <p:cNvPr id="27" name="Flussdiagramm: Magnetplattenspeicher 23">
            <a:extLst>
              <a:ext uri="{FF2B5EF4-FFF2-40B4-BE49-F238E27FC236}">
                <a16:creationId xmlns:a16="http://schemas.microsoft.com/office/drawing/2014/main" id="{EE7C1276-B3FB-475A-B20D-92DADB4A804D}"/>
              </a:ext>
            </a:extLst>
          </p:cNvPr>
          <p:cNvSpPr/>
          <p:nvPr/>
        </p:nvSpPr>
        <p:spPr>
          <a:xfrm>
            <a:off x="616040" y="4037317"/>
            <a:ext cx="349043" cy="42931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CF1B0928-E356-4218-AC0A-D258A334EEDA}"/>
              </a:ext>
            </a:extLst>
          </p:cNvPr>
          <p:cNvSpPr txBox="1">
            <a:spLocks/>
          </p:cNvSpPr>
          <p:nvPr/>
        </p:nvSpPr>
        <p:spPr>
          <a:xfrm>
            <a:off x="1067805" y="4159642"/>
            <a:ext cx="844329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9648C"/>
              </a:buClr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Radar live</a:t>
            </a:r>
          </a:p>
        </p:txBody>
      </p:sp>
      <p:sp>
        <p:nvSpPr>
          <p:cNvPr id="30" name="Flussdiagramm: Magnetplattenspeicher 23">
            <a:extLst>
              <a:ext uri="{FF2B5EF4-FFF2-40B4-BE49-F238E27FC236}">
                <a16:creationId xmlns:a16="http://schemas.microsoft.com/office/drawing/2014/main" id="{539C599E-F507-4865-BC6B-109DFCD1C7E2}"/>
              </a:ext>
            </a:extLst>
          </p:cNvPr>
          <p:cNvSpPr/>
          <p:nvPr/>
        </p:nvSpPr>
        <p:spPr>
          <a:xfrm>
            <a:off x="616040" y="4771411"/>
            <a:ext cx="349043" cy="42931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36492B5F-6CA3-4707-8D33-536CDE433F90}"/>
              </a:ext>
            </a:extLst>
          </p:cNvPr>
          <p:cNvSpPr txBox="1">
            <a:spLocks/>
          </p:cNvSpPr>
          <p:nvPr/>
        </p:nvSpPr>
        <p:spPr>
          <a:xfrm>
            <a:off x="1067806" y="4893736"/>
            <a:ext cx="628158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9648C"/>
              </a:buClr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Nat Cat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6CF83-D03B-4FD6-9D97-9AE8D4ACFA36}"/>
              </a:ext>
            </a:extLst>
          </p:cNvPr>
          <p:cNvSpPr/>
          <p:nvPr/>
        </p:nvSpPr>
        <p:spPr>
          <a:xfrm>
            <a:off x="455138" y="214417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Simplified overview of target solution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F21F5F-C9CD-460E-97A5-3A5DCC52F132}"/>
              </a:ext>
            </a:extLst>
          </p:cNvPr>
          <p:cNvCxnSpPr/>
          <p:nvPr/>
        </p:nvCxnSpPr>
        <p:spPr>
          <a:xfrm>
            <a:off x="0" y="2493690"/>
            <a:ext cx="121904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0A119-1270-41FC-B738-041F397B5F2A}"/>
              </a:ext>
            </a:extLst>
          </p:cNvPr>
          <p:cNvSpPr/>
          <p:nvPr/>
        </p:nvSpPr>
        <p:spPr>
          <a:xfrm>
            <a:off x="7408939" y="2133650"/>
            <a:ext cx="4265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Objectives for the </a:t>
            </a:r>
            <a:r>
              <a:rPr lang="en-US" sz="1600" b="1" dirty="0" err="1">
                <a:solidFill>
                  <a:schemeClr val="tx2"/>
                </a:solidFill>
              </a:rPr>
              <a:t>MidCorp</a:t>
            </a:r>
            <a:r>
              <a:rPr lang="en-US" sz="1600" b="1" dirty="0">
                <a:solidFill>
                  <a:schemeClr val="tx2"/>
                </a:solidFill>
              </a:rPr>
              <a:t> business</a:t>
            </a:r>
          </a:p>
        </p:txBody>
      </p:sp>
      <p:sp>
        <p:nvSpPr>
          <p:cNvPr id="36" name="Flussdiagramm: Magnetplattenspeicher 24">
            <a:extLst>
              <a:ext uri="{FF2B5EF4-FFF2-40B4-BE49-F238E27FC236}">
                <a16:creationId xmlns:a16="http://schemas.microsoft.com/office/drawing/2014/main" id="{53F530A3-52E9-4CA7-961A-5732F43F7392}"/>
              </a:ext>
            </a:extLst>
          </p:cNvPr>
          <p:cNvSpPr/>
          <p:nvPr/>
        </p:nvSpPr>
        <p:spPr>
          <a:xfrm>
            <a:off x="507003" y="5578790"/>
            <a:ext cx="218074" cy="268226"/>
          </a:xfrm>
          <a:prstGeom prst="flowChartMagneticDisk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95099D6E-06B9-4CED-A094-CE7A67116696}"/>
              </a:ext>
            </a:extLst>
          </p:cNvPr>
          <p:cNvSpPr txBox="1">
            <a:spLocks/>
          </p:cNvSpPr>
          <p:nvPr/>
        </p:nvSpPr>
        <p:spPr>
          <a:xfrm>
            <a:off x="776342" y="5635959"/>
            <a:ext cx="206785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9648C"/>
              </a:buClr>
              <a:buSzTx/>
              <a:buFontTx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Prioritized data </a:t>
            </a:r>
            <a:r>
              <a:rPr kumimoji="0" lang="en-GB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</a:t>
            </a:r>
            <a:r>
              <a:rPr lang="en-GB" altLang="en-US" sz="1000" dirty="0" err="1">
                <a:solidFill>
                  <a:srgbClr val="000000"/>
                </a:solidFill>
                <a:latin typeface="+mj-lt"/>
              </a:rPr>
              <a:t>gration</a:t>
            </a:r>
            <a:endParaRPr kumimoji="0" lang="en-GB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Flussdiagramm: Magnetplattenspeicher 24">
            <a:extLst>
              <a:ext uri="{FF2B5EF4-FFF2-40B4-BE49-F238E27FC236}">
                <a16:creationId xmlns:a16="http://schemas.microsoft.com/office/drawing/2014/main" id="{0DDA3BD3-1EA8-4827-B7C2-11F8D818B00B}"/>
              </a:ext>
            </a:extLst>
          </p:cNvPr>
          <p:cNvSpPr/>
          <p:nvPr/>
        </p:nvSpPr>
        <p:spPr>
          <a:xfrm>
            <a:off x="507003" y="5897872"/>
            <a:ext cx="218074" cy="26822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880C3EB9-35DC-4F7A-8177-ECFCA83CA673}"/>
              </a:ext>
            </a:extLst>
          </p:cNvPr>
          <p:cNvSpPr txBox="1">
            <a:spLocks/>
          </p:cNvSpPr>
          <p:nvPr/>
        </p:nvSpPr>
        <p:spPr>
          <a:xfrm>
            <a:off x="776342" y="5955041"/>
            <a:ext cx="206785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9648C"/>
              </a:buClr>
              <a:buSzTx/>
              <a:buFontTx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Other data </a:t>
            </a:r>
            <a:r>
              <a:rPr kumimoji="0" lang="en-GB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</a:t>
            </a:r>
            <a:r>
              <a:rPr lang="en-GB" altLang="en-US" sz="1000" dirty="0" err="1">
                <a:solidFill>
                  <a:srgbClr val="000000"/>
                </a:solidFill>
                <a:latin typeface="+mj-lt"/>
              </a:rPr>
              <a:t>gration</a:t>
            </a:r>
            <a:r>
              <a:rPr lang="en-GB" altLang="en-US" sz="1000" dirty="0">
                <a:solidFill>
                  <a:srgbClr val="000000"/>
                </a:solidFill>
                <a:latin typeface="+mj-lt"/>
              </a:rPr>
              <a:t> in scope</a:t>
            </a:r>
            <a:endParaRPr kumimoji="0" lang="en-GB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C03C96-8B03-444D-914C-9C10AA159101}"/>
              </a:ext>
            </a:extLst>
          </p:cNvPr>
          <p:cNvGrpSpPr/>
          <p:nvPr/>
        </p:nvGrpSpPr>
        <p:grpSpPr>
          <a:xfrm>
            <a:off x="7863040" y="3021990"/>
            <a:ext cx="3007283" cy="492443"/>
            <a:chOff x="7863040" y="3021990"/>
            <a:chExt cx="3007283" cy="49244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3452A7-9BF5-40D9-90AA-9C72126DBE64}"/>
                </a:ext>
              </a:extLst>
            </p:cNvPr>
            <p:cNvSpPr>
              <a:spLocks/>
            </p:cNvSpPr>
            <p:nvPr/>
          </p:nvSpPr>
          <p:spPr>
            <a:xfrm>
              <a:off x="8131885" y="3021990"/>
              <a:ext cx="2738438" cy="4924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Improved transparency on performance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3AE40-950B-47AF-9FEB-12B5FABFBB36}"/>
                </a:ext>
              </a:extLst>
            </p:cNvPr>
            <p:cNvSpPr/>
            <p:nvPr/>
          </p:nvSpPr>
          <p:spPr>
            <a:xfrm>
              <a:off x="7863040" y="3021990"/>
              <a:ext cx="172111" cy="492443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FEEDD4-50BD-4D30-825E-0E4FD74EB64A}"/>
              </a:ext>
            </a:extLst>
          </p:cNvPr>
          <p:cNvGrpSpPr/>
          <p:nvPr/>
        </p:nvGrpSpPr>
        <p:grpSpPr>
          <a:xfrm>
            <a:off x="7854451" y="4125302"/>
            <a:ext cx="3154815" cy="492443"/>
            <a:chOff x="7854451" y="3864491"/>
            <a:chExt cx="3154815" cy="4924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7AA72E-93C0-43DD-A3AB-DC38BA757A90}"/>
                </a:ext>
              </a:extLst>
            </p:cNvPr>
            <p:cNvSpPr>
              <a:spLocks/>
            </p:cNvSpPr>
            <p:nvPr/>
          </p:nvSpPr>
          <p:spPr>
            <a:xfrm>
              <a:off x="8123296" y="3864491"/>
              <a:ext cx="2885970" cy="4924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Consistent, comparable data across the MidCorp segment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EA0AE4-F514-494D-B186-2F66099ACA39}"/>
                </a:ext>
              </a:extLst>
            </p:cNvPr>
            <p:cNvSpPr/>
            <p:nvPr/>
          </p:nvSpPr>
          <p:spPr>
            <a:xfrm>
              <a:off x="7854451" y="3864491"/>
              <a:ext cx="172111" cy="492443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FCDD9E-9A21-4A19-86DB-591AEE65B053}"/>
              </a:ext>
            </a:extLst>
          </p:cNvPr>
          <p:cNvGrpSpPr/>
          <p:nvPr/>
        </p:nvGrpSpPr>
        <p:grpSpPr>
          <a:xfrm>
            <a:off x="7854451" y="5228613"/>
            <a:ext cx="3154815" cy="492443"/>
            <a:chOff x="7854451" y="5228613"/>
            <a:chExt cx="3154815" cy="4924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CB1A30-44BD-4DA8-9EA1-992709B5EA15}"/>
                </a:ext>
              </a:extLst>
            </p:cNvPr>
            <p:cNvSpPr>
              <a:spLocks/>
            </p:cNvSpPr>
            <p:nvPr/>
          </p:nvSpPr>
          <p:spPr>
            <a:xfrm>
              <a:off x="8123296" y="5228613"/>
              <a:ext cx="2885970" cy="4924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„Group-wide utility“ for OEs to use for portfolio analytics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0F931F-5A8F-46FE-BC3E-B2C47749D00F}"/>
                </a:ext>
              </a:extLst>
            </p:cNvPr>
            <p:cNvSpPr/>
            <p:nvPr/>
          </p:nvSpPr>
          <p:spPr>
            <a:xfrm>
              <a:off x="7854451" y="5228613"/>
              <a:ext cx="172111" cy="492443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8A2ED1-E438-4DC8-8277-74914B764DB0}"/>
              </a:ext>
            </a:extLst>
          </p:cNvPr>
          <p:cNvCxnSpPr>
            <a:cxnSpLocks/>
          </p:cNvCxnSpPr>
          <p:nvPr/>
        </p:nvCxnSpPr>
        <p:spPr>
          <a:xfrm>
            <a:off x="7247334" y="2493690"/>
            <a:ext cx="0" cy="4387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376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6" name="Textplatzhalter 75"/>
          <p:cNvSpPr>
            <a:spLocks noGrp="1"/>
          </p:cNvSpPr>
          <p:nvPr>
            <p:ph type="body" sz="quarter" idx="19"/>
          </p:nvPr>
        </p:nvSpPr>
        <p:spPr>
          <a:solidFill>
            <a:srgbClr val="C1EBFB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of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MIS </a:t>
            </a:r>
            <a:r>
              <a:rPr lang="de-DE" dirty="0" err="1"/>
              <a:t>MidCorp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6D77DA-FF28-48A3-A7BE-7600FC9E8658}"/>
              </a:ext>
            </a:extLst>
          </p:cNvPr>
          <p:cNvSpPr/>
          <p:nvPr/>
        </p:nvSpPr>
        <p:spPr>
          <a:xfrm>
            <a:off x="729817" y="2853371"/>
            <a:ext cx="3384376" cy="1800558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269722-E757-408E-B8A2-F86AFED9E25E}"/>
              </a:ext>
            </a:extLst>
          </p:cNvPr>
          <p:cNvSpPr/>
          <p:nvPr/>
        </p:nvSpPr>
        <p:spPr>
          <a:xfrm>
            <a:off x="4402225" y="2853372"/>
            <a:ext cx="3384376" cy="1800558"/>
          </a:xfrm>
          <a:prstGeom prst="rect">
            <a:avLst/>
          </a:prstGeom>
          <a:solidFill>
            <a:srgbClr val="B1D1DD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B30E45-FA0B-434F-B066-C1F7214D5CD9}"/>
              </a:ext>
            </a:extLst>
          </p:cNvPr>
          <p:cNvSpPr/>
          <p:nvPr/>
        </p:nvSpPr>
        <p:spPr>
          <a:xfrm>
            <a:off x="8074633" y="2853372"/>
            <a:ext cx="3384376" cy="1800556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B26735-8709-45B8-A9A9-94AF8E602DDF}"/>
              </a:ext>
            </a:extLst>
          </p:cNvPr>
          <p:cNvSpPr/>
          <p:nvPr/>
        </p:nvSpPr>
        <p:spPr>
          <a:xfrm>
            <a:off x="1062373" y="2935117"/>
            <a:ext cx="30689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Create Micro Strategy financial dashboards 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MidCorp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business and make them available to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MidCorp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representatives for portfolio steering purposes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62FC70-F3C1-4FD3-9ADA-EF0A17FD44B8}"/>
              </a:ext>
            </a:extLst>
          </p:cNvPr>
          <p:cNvSpPr/>
          <p:nvPr/>
        </p:nvSpPr>
        <p:spPr>
          <a:xfrm>
            <a:off x="4706753" y="2935117"/>
            <a:ext cx="3079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Automate most of the manual steps in the quarterly reporting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C7C11E-6C8B-4D1B-92F4-C80299FD04AE}"/>
              </a:ext>
            </a:extLst>
          </p:cNvPr>
          <p:cNvSpPr/>
          <p:nvPr/>
        </p:nvSpPr>
        <p:spPr>
          <a:xfrm>
            <a:off x="8414985" y="2935117"/>
            <a:ext cx="30230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Combine all the necessary reporting data flow into a single platform to ultimately enable some form of bridge of operational and financial data in a dashboard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315C690-AC9F-407D-961F-8427B8298C7C}"/>
              </a:ext>
            </a:extLst>
          </p:cNvPr>
          <p:cNvSpPr/>
          <p:nvPr/>
        </p:nvSpPr>
        <p:spPr>
          <a:xfrm>
            <a:off x="4218193" y="2538126"/>
            <a:ext cx="532768" cy="532768"/>
          </a:xfrm>
          <a:prstGeom prst="flowChartConnector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900" dirty="0">
              <a:latin typeface="+mj-lt"/>
            </a:endParaRP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C20B7BF1-D29D-4E72-91C9-454EA7534AD4}"/>
              </a:ext>
            </a:extLst>
          </p:cNvPr>
          <p:cNvSpPr/>
          <p:nvPr/>
        </p:nvSpPr>
        <p:spPr>
          <a:xfrm>
            <a:off x="528799" y="2502575"/>
            <a:ext cx="532768" cy="532768"/>
          </a:xfrm>
          <a:prstGeom prst="flowChartConnector">
            <a:avLst/>
          </a:prstGeom>
          <a:solidFill>
            <a:srgbClr val="94C0D0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900" dirty="0">
              <a:latin typeface="+mj-lt"/>
            </a:endParaRP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13FAB7C-4325-4F38-BF54-622100B802BE}"/>
              </a:ext>
            </a:extLst>
          </p:cNvPr>
          <p:cNvSpPr/>
          <p:nvPr/>
        </p:nvSpPr>
        <p:spPr>
          <a:xfrm>
            <a:off x="7926425" y="2548934"/>
            <a:ext cx="532768" cy="532768"/>
          </a:xfrm>
          <a:prstGeom prst="flowChartConnector">
            <a:avLst/>
          </a:prstGeom>
          <a:solidFill>
            <a:srgbClr val="94C0D0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en-US" sz="900" dirty="0"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418FAC-FAD7-433D-88D5-F21F75E35999}"/>
              </a:ext>
            </a:extLst>
          </p:cNvPr>
          <p:cNvSpPr/>
          <p:nvPr/>
        </p:nvSpPr>
        <p:spPr>
          <a:xfrm>
            <a:off x="560183" y="2568904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FFFFFF"/>
                </a:solidFill>
                <a:latin typeface="+mj-lt"/>
              </a:rPr>
              <a:t>01</a:t>
            </a:r>
            <a:endParaRPr lang="en-US" sz="2000" dirty="0"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D3B001-B491-405A-BF9C-202DB709577C}"/>
              </a:ext>
            </a:extLst>
          </p:cNvPr>
          <p:cNvSpPr/>
          <p:nvPr/>
        </p:nvSpPr>
        <p:spPr>
          <a:xfrm>
            <a:off x="4249577" y="2604455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94C0D0"/>
                </a:solidFill>
                <a:latin typeface="+mj-lt"/>
              </a:rPr>
              <a:t>02</a:t>
            </a:r>
            <a:endParaRPr lang="en-US" sz="2000" dirty="0">
              <a:solidFill>
                <a:srgbClr val="94C0D0"/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E36D82-8668-4141-A810-C5D6272701A7}"/>
              </a:ext>
            </a:extLst>
          </p:cNvPr>
          <p:cNvSpPr/>
          <p:nvPr/>
        </p:nvSpPr>
        <p:spPr>
          <a:xfrm>
            <a:off x="7957809" y="2615263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+mj-lt"/>
              </a:rPr>
              <a:t>03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77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46E4508-9D03-4C8B-A8CE-39AA71BE58F6}"/>
              </a:ext>
            </a:extLst>
          </p:cNvPr>
          <p:cNvSpPr/>
          <p:nvPr/>
        </p:nvSpPr>
        <p:spPr>
          <a:xfrm>
            <a:off x="4875619" y="5034191"/>
            <a:ext cx="4289576" cy="697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none" lIns="467831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3AF0A4-0789-4C88-B5A1-E89090F4A1AD}"/>
              </a:ext>
            </a:extLst>
          </p:cNvPr>
          <p:cNvSpPr/>
          <p:nvPr/>
        </p:nvSpPr>
        <p:spPr>
          <a:xfrm>
            <a:off x="4875619" y="4042250"/>
            <a:ext cx="4289576" cy="5508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none" lIns="467831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F70B45-DCD0-4B17-BC15-D9784AD52D17}"/>
              </a:ext>
            </a:extLst>
          </p:cNvPr>
          <p:cNvSpPr/>
          <p:nvPr/>
        </p:nvSpPr>
        <p:spPr>
          <a:xfrm>
            <a:off x="4875619" y="3111112"/>
            <a:ext cx="4289576" cy="5508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none" lIns="467831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4A038-82BF-4D03-A03A-FFF8DB8015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BA848-C592-4371-A236-F5B04BF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804"/>
            <a:fld id="{61201FF1-C63B-412E-ABF0-3D0E918900AC}" type="slidenum">
              <a:rPr lang="en-US">
                <a:solidFill>
                  <a:srgbClr val="000000"/>
                </a:solidFill>
                <a:latin typeface="Arial"/>
              </a:rPr>
              <a:pPr defTabSz="1218804"/>
              <a:t>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E37974-248D-40C5-A0CF-E798E621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objectives and requirements of first financial data integration into MIS </a:t>
            </a:r>
            <a:r>
              <a:rPr lang="en-US" sz="2800" dirty="0" err="1"/>
              <a:t>MidCorp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6DD8F0-2593-4F69-B977-D3B524A3457C}"/>
              </a:ext>
            </a:extLst>
          </p:cNvPr>
          <p:cNvCxnSpPr/>
          <p:nvPr/>
        </p:nvCxnSpPr>
        <p:spPr>
          <a:xfrm>
            <a:off x="2204" y="2062137"/>
            <a:ext cx="1218600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1450BA-C4DE-49EF-9F38-EA82B40C1462}"/>
              </a:ext>
            </a:extLst>
          </p:cNvPr>
          <p:cNvCxnSpPr>
            <a:cxnSpLocks/>
          </p:cNvCxnSpPr>
          <p:nvPr/>
        </p:nvCxnSpPr>
        <p:spPr>
          <a:xfrm>
            <a:off x="9313879" y="2062137"/>
            <a:ext cx="0" cy="47508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B7DDB1-2D2D-484B-95F7-EA129CDF8493}"/>
              </a:ext>
            </a:extLst>
          </p:cNvPr>
          <p:cNvSpPr txBox="1"/>
          <p:nvPr/>
        </p:nvSpPr>
        <p:spPr>
          <a:xfrm>
            <a:off x="481040" y="1758975"/>
            <a:ext cx="4289576" cy="360719"/>
          </a:xfrm>
          <a:prstGeom prst="rect">
            <a:avLst/>
          </a:prstGeom>
        </p:spPr>
        <p:txBody>
          <a:bodyPr vert="horz" wrap="square" lIns="0" tIns="71974" rIns="71974" bIns="71974" rtlCol="0">
            <a:spAutoFit/>
          </a:bodyPr>
          <a:lstStyle/>
          <a:p>
            <a:pPr defTabSz="1218804"/>
            <a:r>
              <a:rPr lang="en-US" sz="1400" b="1">
                <a:solidFill>
                  <a:srgbClr val="49648C"/>
                </a:solidFill>
                <a:latin typeface="Arial"/>
              </a:rPr>
              <a:t>Requirements for integration of financial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EEFC4-CF03-4E2A-8906-8CEDF0242999}"/>
              </a:ext>
            </a:extLst>
          </p:cNvPr>
          <p:cNvSpPr/>
          <p:nvPr/>
        </p:nvSpPr>
        <p:spPr>
          <a:xfrm>
            <a:off x="481039" y="2137003"/>
            <a:ext cx="1338316" cy="37401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r>
              <a:rPr lang="en-US" sz="1200" b="1">
                <a:solidFill>
                  <a:srgbClr val="FFFFFF"/>
                </a:solidFill>
                <a:latin typeface="Arial"/>
              </a:rPr>
              <a:t>H2 requirements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04AD25-FC97-40C9-B1C1-A900F3ACD30F}"/>
              </a:ext>
            </a:extLst>
          </p:cNvPr>
          <p:cNvSpPr/>
          <p:nvPr/>
        </p:nvSpPr>
        <p:spPr>
          <a:xfrm>
            <a:off x="1819357" y="2324075"/>
            <a:ext cx="225962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MIS should not be considered as primary financial source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Reports should be pre-configured together with H2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Design a governance process that ensures that financial information is correct and signed off in the MIS tool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Consider usage of SAP analytics cloud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52454-EA0A-4C66-BF9A-AFE71EC7F4D1}"/>
              </a:ext>
            </a:extLst>
          </p:cNvPr>
          <p:cNvSpPr txBox="1"/>
          <p:nvPr/>
        </p:nvSpPr>
        <p:spPr>
          <a:xfrm>
            <a:off x="4865414" y="1758975"/>
            <a:ext cx="4289576" cy="360719"/>
          </a:xfrm>
          <a:prstGeom prst="rect">
            <a:avLst/>
          </a:prstGeom>
        </p:spPr>
        <p:txBody>
          <a:bodyPr vert="horz" wrap="square" lIns="0" tIns="71974" rIns="71974" bIns="71974" rtlCol="0">
            <a:spAutoFit/>
          </a:bodyPr>
          <a:lstStyle/>
          <a:p>
            <a:pPr defTabSz="1218804"/>
            <a:r>
              <a:rPr lang="en-US" sz="1400" b="1" dirty="0">
                <a:solidFill>
                  <a:srgbClr val="49648C"/>
                </a:solidFill>
                <a:latin typeface="Arial"/>
              </a:rPr>
              <a:t>Activities and developments so far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238388C-1F57-4E90-B2F0-52C3585910F2}"/>
              </a:ext>
            </a:extLst>
          </p:cNvPr>
          <p:cNvSpPr/>
          <p:nvPr/>
        </p:nvSpPr>
        <p:spPr>
          <a:xfrm rot="5400000">
            <a:off x="8850497" y="4314233"/>
            <a:ext cx="968076" cy="246616"/>
          </a:xfrm>
          <a:prstGeom prst="triangl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BB3606-1B7E-4AD0-829C-67FB5C1A12E7}"/>
              </a:ext>
            </a:extLst>
          </p:cNvPr>
          <p:cNvSpPr/>
          <p:nvPr/>
        </p:nvSpPr>
        <p:spPr>
          <a:xfrm>
            <a:off x="10004175" y="1301896"/>
            <a:ext cx="359494" cy="24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none" lIns="467831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Details on next presentation </a:t>
            </a:r>
            <a:br>
              <a:rPr lang="en-US" sz="1000" dirty="0">
                <a:solidFill>
                  <a:srgbClr val="000000"/>
                </a:solidFill>
                <a:latin typeface="Arial"/>
              </a:rPr>
            </a:br>
            <a:r>
              <a:rPr lang="en-US" sz="1000" dirty="0">
                <a:solidFill>
                  <a:srgbClr val="000000"/>
                </a:solidFill>
                <a:latin typeface="Arial"/>
              </a:rPr>
              <a:t>chapter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2978EFD-BEAE-4A9D-A6E7-2E8C508AC1F8}"/>
              </a:ext>
            </a:extLst>
          </p:cNvPr>
          <p:cNvSpPr/>
          <p:nvPr/>
        </p:nvSpPr>
        <p:spPr>
          <a:xfrm>
            <a:off x="4267804" y="2461369"/>
            <a:ext cx="431892" cy="2915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009FE4-2105-4AF0-A654-80BFFE9B2E81}"/>
              </a:ext>
            </a:extLst>
          </p:cNvPr>
          <p:cNvSpPr/>
          <p:nvPr/>
        </p:nvSpPr>
        <p:spPr>
          <a:xfrm>
            <a:off x="4267804" y="3209409"/>
            <a:ext cx="431892" cy="2915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C34F0EF-6B21-4079-9D5B-8D2C2452680F}"/>
              </a:ext>
            </a:extLst>
          </p:cNvPr>
          <p:cNvSpPr/>
          <p:nvPr/>
        </p:nvSpPr>
        <p:spPr>
          <a:xfrm>
            <a:off x="4267804" y="4108421"/>
            <a:ext cx="431892" cy="2915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014D82F-7A28-4A5A-AE6B-0E3EEF04134D}"/>
              </a:ext>
            </a:extLst>
          </p:cNvPr>
          <p:cNvSpPr/>
          <p:nvPr/>
        </p:nvSpPr>
        <p:spPr>
          <a:xfrm>
            <a:off x="4267804" y="5109297"/>
            <a:ext cx="431892" cy="2915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rot="0" spcFirstLastPara="0" vertOverflow="overflow" horzOverflow="overflow" vert="horz" wrap="square" lIns="107961" tIns="107961" rIns="107961" bIns="1079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804"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F9F5C-8126-4C99-87EE-D011F2822632}"/>
              </a:ext>
            </a:extLst>
          </p:cNvPr>
          <p:cNvSpPr/>
          <p:nvPr/>
        </p:nvSpPr>
        <p:spPr>
          <a:xfrm>
            <a:off x="4955998" y="2420330"/>
            <a:ext cx="4062616" cy="46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99" indent="-171399" defTabSz="1218804"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Similar to as-is situation. Is not supposed to be changed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89565E-6771-4FD1-AB57-E40148211A00}"/>
              </a:ext>
            </a:extLst>
          </p:cNvPr>
          <p:cNvSpPr/>
          <p:nvPr/>
        </p:nvSpPr>
        <p:spPr>
          <a:xfrm>
            <a:off x="4955998" y="3160023"/>
            <a:ext cx="4062616" cy="46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99" indent="-171399" defTabSz="1218804"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First assessment of data required and dashboard output developed in alignment with H2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B15FE9-933F-4096-8D3D-CEAC7C3D5398}"/>
              </a:ext>
            </a:extLst>
          </p:cNvPr>
          <p:cNvSpPr/>
          <p:nvPr/>
        </p:nvSpPr>
        <p:spPr>
          <a:xfrm>
            <a:off x="4955998" y="4050687"/>
            <a:ext cx="4062616" cy="46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99" indent="-171399" defTabSz="1218804"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Initial proposal defined for joint process governance with H2 for integration of financial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5C07EA-88C5-48A8-8EFA-E38F58177E8C}"/>
              </a:ext>
            </a:extLst>
          </p:cNvPr>
          <p:cNvSpPr/>
          <p:nvPr/>
        </p:nvSpPr>
        <p:spPr>
          <a:xfrm>
            <a:off x="4955998" y="5043214"/>
            <a:ext cx="4062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99" indent="-171399" defTabSz="1218804"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SAP analytics cloud considered, and demo conducted</a:t>
            </a:r>
          </a:p>
          <a:p>
            <a:pPr marL="171399" indent="-171399" defTabSz="1218804"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Initial scenarios developed and discussed in MIS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MidCorp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 Steering committee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57A1D4-577E-4592-B983-09A1E31D75C8}"/>
              </a:ext>
            </a:extLst>
          </p:cNvPr>
          <p:cNvSpPr/>
          <p:nvPr/>
        </p:nvSpPr>
        <p:spPr>
          <a:xfrm>
            <a:off x="8734230" y="3191735"/>
            <a:ext cx="382918" cy="3661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b="1" dirty="0">
                <a:solidFill>
                  <a:schemeClr val="tx2"/>
                </a:solidFill>
              </a:rPr>
              <a:t>2</a:t>
            </a:r>
            <a:endParaRPr lang="en-DE" sz="1400" b="1" dirty="0">
              <a:solidFill>
                <a:schemeClr val="tx2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9ACA37-BD78-444A-848F-93EA80782AD7}"/>
              </a:ext>
            </a:extLst>
          </p:cNvPr>
          <p:cNvSpPr/>
          <p:nvPr/>
        </p:nvSpPr>
        <p:spPr>
          <a:xfrm>
            <a:off x="8734230" y="4134601"/>
            <a:ext cx="382918" cy="3661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b="1" dirty="0">
                <a:solidFill>
                  <a:schemeClr val="tx2"/>
                </a:solidFill>
              </a:rPr>
              <a:t>3</a:t>
            </a:r>
            <a:endParaRPr lang="en-DE" sz="1400" b="1" dirty="0">
              <a:solidFill>
                <a:schemeClr val="tx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9EEC3D-CB35-4EF7-87D0-F9047091F087}"/>
              </a:ext>
            </a:extLst>
          </p:cNvPr>
          <p:cNvSpPr/>
          <p:nvPr/>
        </p:nvSpPr>
        <p:spPr>
          <a:xfrm>
            <a:off x="8734230" y="5179760"/>
            <a:ext cx="382918" cy="3661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b="1" dirty="0">
                <a:solidFill>
                  <a:schemeClr val="tx2"/>
                </a:solidFill>
              </a:rPr>
              <a:t>4</a:t>
            </a:r>
            <a:endParaRPr lang="en-DE" sz="1400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2600E5-E880-41F8-98F2-C36FA2BD081D}"/>
              </a:ext>
            </a:extLst>
          </p:cNvPr>
          <p:cNvSpPr txBox="1"/>
          <p:nvPr/>
        </p:nvSpPr>
        <p:spPr>
          <a:xfrm>
            <a:off x="9535602" y="1758975"/>
            <a:ext cx="2652603" cy="360797"/>
          </a:xfrm>
          <a:prstGeom prst="rect">
            <a:avLst/>
          </a:prstGeom>
        </p:spPr>
        <p:txBody>
          <a:bodyPr vert="horz" wrap="square" lIns="0" tIns="71974" rIns="71974" bIns="71974" rtlCol="0">
            <a:spAutoFit/>
          </a:bodyPr>
          <a:lstStyle/>
          <a:p>
            <a:pPr defTabSz="1218804"/>
            <a:r>
              <a:rPr lang="en-US" sz="1400" b="1" dirty="0">
                <a:solidFill>
                  <a:srgbClr val="49648C"/>
                </a:solidFill>
                <a:latin typeface="Arial"/>
              </a:rPr>
              <a:t>MIS STC To Dos &amp; guidance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8229CA-8ED0-4AC3-88FE-8A9168CDC111}"/>
              </a:ext>
            </a:extLst>
          </p:cNvPr>
          <p:cNvSpPr/>
          <p:nvPr/>
        </p:nvSpPr>
        <p:spPr>
          <a:xfrm>
            <a:off x="9535603" y="2420330"/>
            <a:ext cx="24771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Bridging of operational and financial data is a key expectation from the business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Visualization of financial data in MIS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MidCorp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 to be restricted to CUOs and above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Integration in the Global Data Platform to be further investigated </a:t>
            </a:r>
          </a:p>
        </p:txBody>
      </p:sp>
    </p:spTree>
    <p:extLst>
      <p:ext uri="{BB962C8B-B14F-4D97-AF65-F5344CB8AC3E}">
        <p14:creationId xmlns:p14="http://schemas.microsoft.com/office/powerpoint/2010/main" val="231374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5F4F-BE6B-46F3-9E36-D2B39406A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F2A61-264C-4226-9DB9-A213AC6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D267D5-04C5-4C2A-8BDE-8AF69131D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Data scope for integration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6C10-273B-4B0B-8332-B4871B5C5E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63" y="6494463"/>
            <a:ext cx="514350" cy="365125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5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4A038-82BF-4D03-A03A-FFF8DB8015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BA848-C592-4371-A236-F5B04BF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804"/>
            <a:fld id="{61201FF1-C63B-412E-ABF0-3D0E918900AC}" type="slidenum">
              <a:rPr lang="en-US">
                <a:solidFill>
                  <a:srgbClr val="000000"/>
                </a:solidFill>
                <a:latin typeface="Arial"/>
              </a:rPr>
              <a:pPr defTabSz="1218804"/>
              <a:t>8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E37974-248D-40C5-A0CF-E798E621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34" y="261939"/>
            <a:ext cx="11491928" cy="768350"/>
          </a:xfrm>
        </p:spPr>
        <p:txBody>
          <a:bodyPr/>
          <a:lstStyle/>
          <a:p>
            <a:r>
              <a:rPr lang="en-US" sz="2800" dirty="0"/>
              <a:t>Financial data integration in MIS </a:t>
            </a:r>
            <a:r>
              <a:rPr lang="en-US" sz="2800" dirty="0" err="1"/>
              <a:t>MidCorp</a:t>
            </a:r>
            <a:r>
              <a:rPr lang="en-US" sz="2800" dirty="0"/>
              <a:t> are exclusively from the Solvency 2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CC5B0-FC47-4E8B-AD41-3DE3C796DB39}"/>
              </a:ext>
            </a:extLst>
          </p:cNvPr>
          <p:cNvSpPr/>
          <p:nvPr/>
        </p:nvSpPr>
        <p:spPr>
          <a:xfrm>
            <a:off x="1126654" y="1989634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But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Unaltered information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No additional adjustments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No separate forecasting/projections</a:t>
            </a:r>
          </a:p>
          <a:p>
            <a:pPr marL="171399" indent="-171399" defTabSz="1218804">
              <a:spcBef>
                <a:spcPts val="1200"/>
              </a:spcBef>
              <a:spcAft>
                <a:spcPts val="1200"/>
              </a:spcAft>
              <a:buClr>
                <a:srgbClr val="49648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</a:rPr>
              <a:t>Potentially additional granularity over time</a:t>
            </a:r>
          </a:p>
        </p:txBody>
      </p:sp>
    </p:spTree>
    <p:extLst>
      <p:ext uri="{BB962C8B-B14F-4D97-AF65-F5344CB8AC3E}">
        <p14:creationId xmlns:p14="http://schemas.microsoft.com/office/powerpoint/2010/main" val="422564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5F4F-BE6B-46F3-9E36-D2B39406A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F2A61-264C-4226-9DB9-A213AC6B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D267D5-04C5-4C2A-8BDE-8AF69131D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Target Process alignment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6C10-273B-4B0B-8332-B4871B5C5E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6063" y="6494463"/>
            <a:ext cx="514350" cy="365125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690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Doub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KIU4tdQVyRhLr5z3Mbu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q0bgTAIfV4rn0oIT5D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1hCGjlezcw7Cof4sznh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zbfsfWNXLQxCSVxBqW7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S.QosUS9MOUmn7cC3lN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2GBNbGvjaPVPCyfmWeJ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NtY552wUVZLl604jug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095ed63-03f5-4fdd-8331-e9c7af6b4c6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095ed63-03f5-4fdd-8331-e9c7af6b4c6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uKaqiIo_96hxReBUis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GRHarpFrd4ioix55kb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AZ_SE_Global_Master_June_2017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DE_FT2096_16x9_YD_CF1">
  <a:themeElements>
    <a:clrScheme name="Custom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1EBFB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49648C"/>
        </a:dk2>
        <a:lt2>
          <a:srgbClr val="D4CDCD"/>
        </a:lt2>
        <a:accent1>
          <a:srgbClr val="96DCFA"/>
        </a:accent1>
        <a:accent2>
          <a:srgbClr val="CCDD61"/>
        </a:accent2>
        <a:accent3>
          <a:srgbClr val="EECCD5"/>
        </a:accent3>
        <a:accent4>
          <a:srgbClr val="FDD25C"/>
        </a:accent4>
        <a:accent5>
          <a:srgbClr val="FF934F"/>
        </a:accent5>
        <a:accent6>
          <a:srgbClr val="C0DDBD"/>
        </a:accent6>
        <a:hlink>
          <a:srgbClr val="003781"/>
        </a:hlink>
        <a:folHlink>
          <a:srgbClr val="5A39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  <a:extLst>
    <a:ext uri="{05A4C25C-085E-4340-85A3-A5531E510DB2}">
      <thm15:themeFamily xmlns:thm15="http://schemas.microsoft.com/office/thememl/2012/main" name="DE_FT2096_16x9_YD_CF1.potx" id="{B93A75B3-FD17-47F6-809F-E1003305B1C1}" vid="{63626F14-F36D-47D3-93CC-FC9FEF7F1FF0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AB6B79375F34E9D381270D1F5E622" ma:contentTypeVersion="18" ma:contentTypeDescription="Create a new document." ma:contentTypeScope="" ma:versionID="3cd396bf59f1103a26134e8238af104d">
  <xsd:schema xmlns:xsd="http://www.w3.org/2001/XMLSchema" xmlns:xs="http://www.w3.org/2001/XMLSchema" xmlns:p="http://schemas.microsoft.com/office/2006/metadata/properties" xmlns:ns1="http://schemas.microsoft.com/sharepoint/v3" xmlns:ns2="5b2f868c-8f92-4251-9c5c-5006411a5d63" xmlns:ns3="0f693eaa-2d88-41b4-a1c1-32ba42dc72ad" targetNamespace="http://schemas.microsoft.com/office/2006/metadata/properties" ma:root="true" ma:fieldsID="8eefaf743d75817a01829804821293b8" ns1:_="" ns2:_="" ns3:_="">
    <xsd:import namespace="http://schemas.microsoft.com/sharepoint/v3"/>
    <xsd:import namespace="5b2f868c-8f92-4251-9c5c-5006411a5d63"/>
    <xsd:import namespace="0f693eaa-2d88-41b4-a1c1-32ba42dc72ad"/>
    <xsd:element name="properties">
      <xsd:complexType>
        <xsd:sequence>
          <xsd:element name="documentManagement">
            <xsd:complexType>
              <xsd:all>
                <xsd:element ref="ns1:DocumentSetDescrip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8" nillable="true" ma:displayName="Description" ma:description="A description of the Document Set" ma:internalName="DocumentSetDescription">
      <xsd:simpleType>
        <xsd:restriction base="dms:Note"/>
      </xsd:simpleType>
    </xsd:element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f868c-8f92-4251-9c5c-5006411a5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93eaa-2d88-41b4-a1c1-32ba42dc72a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d801aa8-04bd-48eb-82b9-c99783f147a3}" ma:internalName="TaxCatchAll" ma:showField="CatchAllData" ma:web="0f693eaa-2d88-41b4-a1c1-32ba42dc72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etDescription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5b2f868c-8f92-4251-9c5c-5006411a5d63">
      <Terms xmlns="http://schemas.microsoft.com/office/infopath/2007/PartnerControls"/>
    </lcf76f155ced4ddcb4097134ff3c332f>
    <TaxCatchAll xmlns="0f693eaa-2d88-41b4-a1c1-32ba42dc72ad" xsi:nil="true"/>
  </documentManagement>
</p:properties>
</file>

<file path=customXml/itemProps1.xml><?xml version="1.0" encoding="utf-8"?>
<ds:datastoreItem xmlns:ds="http://schemas.openxmlformats.org/officeDocument/2006/customXml" ds:itemID="{38D2FD53-5311-4A91-AEB1-90B4989DA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81AAF-7F5A-43FF-8BD0-D9B1D171B594}"/>
</file>

<file path=customXml/itemProps3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CA6F7E4-9FC9-4D85-87A0-B5ABC287840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82f27efa-925a-4562-9c19-f4cd10271a39"/>
    <ds:schemaRef ds:uri="http://purl.org/dc/elements/1.1/"/>
    <ds:schemaRef ds:uri="http://schemas.microsoft.com/office/2006/metadata/properties"/>
    <ds:schemaRef ds:uri="http://schemas.microsoft.com/office/infopath/2007/PartnerControls"/>
    <ds:schemaRef ds:uri="1eadf040-caa6-4b1a-9781-fd861c0794c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AZ_SE_Global_Master_16_9_June_2017</Template>
  <TotalTime>0</TotalTime>
  <Words>1052</Words>
  <Application>Microsoft Office PowerPoint</Application>
  <PresentationFormat>Custom</PresentationFormat>
  <Paragraphs>188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Allianz Neo Condensed</vt:lpstr>
      <vt:lpstr>Allianz Neo Condensed Bold</vt:lpstr>
      <vt:lpstr>Arial</vt:lpstr>
      <vt:lpstr>Calibri</vt:lpstr>
      <vt:lpstr>Symbol</vt:lpstr>
      <vt:lpstr>Wingdings</vt:lpstr>
      <vt:lpstr>AZ_SE_Global_Master_June_2017</vt:lpstr>
      <vt:lpstr>DE_FT2096_16x9_YD_CF1</vt:lpstr>
      <vt:lpstr>think-cell Slide</vt:lpstr>
      <vt:lpstr>MIS Midcorp project</vt:lpstr>
      <vt:lpstr>Agenda</vt:lpstr>
      <vt:lpstr>01</vt:lpstr>
      <vt:lpstr>MIS Midcorp solution provides all relevant midcorp data for better business steering</vt:lpstr>
      <vt:lpstr>Business objectives for integration of financial data in MIS MidCorp solution</vt:lpstr>
      <vt:lpstr>objectives and requirements of first financial data integration into MIS MidCorp</vt:lpstr>
      <vt:lpstr>02</vt:lpstr>
      <vt:lpstr>Financial data integration in MIS MidCorp are exclusively from the Solvency 2 database</vt:lpstr>
      <vt:lpstr>03</vt:lpstr>
      <vt:lpstr>Annual process for plan data </vt:lpstr>
      <vt:lpstr>process for actual data per reporting cycle  </vt:lpstr>
      <vt:lpstr>04</vt:lpstr>
      <vt:lpstr>Global Data platform is providing all required functionalities for MIS</vt:lpstr>
      <vt:lpstr>Initial assessment of Scenarios for integration of financial data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2020-03-25T15:18:20Z</dcterms:created>
  <dcterms:modified xsi:type="dcterms:W3CDTF">2020-11-09T16:55:58Z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MSIP_Label_863bc15e-e7bf-41c1-bdb3-03882d8a2e2c_Enabled">
    <vt:lpwstr>true</vt:lpwstr>
  </property>
  <property fmtid="{D5CDD505-2E9C-101B-9397-08002B2CF9AE}" pid="4" name="MSIP_Label_863bc15e-e7bf-41c1-bdb3-03882d8a2e2c_SetDate">
    <vt:lpwstr>2020-03-30T12:59:39Z</vt:lpwstr>
  </property>
  <property fmtid="{D5CDD505-2E9C-101B-9397-08002B2CF9AE}" pid="5" name="MSIP_Label_863bc15e-e7bf-41c1-bdb3-03882d8a2e2c_Method">
    <vt:lpwstr>Standard</vt:lpwstr>
  </property>
  <property fmtid="{D5CDD505-2E9C-101B-9397-08002B2CF9AE}" pid="6" name="MSIP_Label_863bc15e-e7bf-41c1-bdb3-03882d8a2e2c_Name">
    <vt:lpwstr>863bc15e-e7bf-41c1-bdb3-03882d8a2e2c</vt:lpwstr>
  </property>
  <property fmtid="{D5CDD505-2E9C-101B-9397-08002B2CF9AE}" pid="7" name="MSIP_Label_863bc15e-e7bf-41c1-bdb3-03882d8a2e2c_SiteId">
    <vt:lpwstr>6e06e42d-6925-47c6-b9e7-9581c7ca302a</vt:lpwstr>
  </property>
  <property fmtid="{D5CDD505-2E9C-101B-9397-08002B2CF9AE}" pid="8" name="MSIP_Label_863bc15e-e7bf-41c1-bdb3-03882d8a2e2c_ActionId">
    <vt:lpwstr>b8574992-f1a6-4e36-96c0-0000b99258ac</vt:lpwstr>
  </property>
  <property fmtid="{D5CDD505-2E9C-101B-9397-08002B2CF9AE}" pid="9" name="MSIP_Label_863bc15e-e7bf-41c1-bdb3-03882d8a2e2c_ContentBits">
    <vt:lpwstr>0</vt:lpwstr>
  </property>
  <property fmtid="{D5CDD505-2E9C-101B-9397-08002B2CF9AE}" pid="10" name="ContentTypeId">
    <vt:lpwstr>0x0101000C5AB6B79375F34E9D381270D1F5E622</vt:lpwstr>
  </property>
</Properties>
</file>