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145705185" r:id="rId5"/>
    <p:sldId id="1123" r:id="rId6"/>
    <p:sldId id="257" r:id="rId7"/>
    <p:sldId id="2145705186" r:id="rId8"/>
    <p:sldId id="1012"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C2A8A-30FD-4BAF-A1CB-22B72C07F13D}" v="8" dt="2021-02-15T14:33:03.586"/>
    <p1510:client id="{C89FE545-651F-421D-9B82-0743B46815CE}" v="2" dt="2021-03-25T21:30:15.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9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euml, Willi (Allianz Technology, externer Mitarbeiter)" userId="S::extern.baeuml_willi@allianz.de::7fae481b-0e5a-4179-ae38-bff991ed30d7" providerId="AD" clId="Web-{C89FE545-651F-421D-9B82-0743B46815CE}"/>
    <pc:docChg chg="modSld">
      <pc:chgData name="Baeuml, Willi (Allianz Technology, externer Mitarbeiter)" userId="S::extern.baeuml_willi@allianz.de::7fae481b-0e5a-4179-ae38-bff991ed30d7" providerId="AD" clId="Web-{C89FE545-651F-421D-9B82-0743B46815CE}" dt="2021-03-25T21:30:15.916" v="1" actId="1076"/>
      <pc:docMkLst>
        <pc:docMk/>
      </pc:docMkLst>
      <pc:sldChg chg="modSp">
        <pc:chgData name="Baeuml, Willi (Allianz Technology, externer Mitarbeiter)" userId="S::extern.baeuml_willi@allianz.de::7fae481b-0e5a-4179-ae38-bff991ed30d7" providerId="AD" clId="Web-{C89FE545-651F-421D-9B82-0743B46815CE}" dt="2021-03-25T21:30:15.916" v="1" actId="1076"/>
        <pc:sldMkLst>
          <pc:docMk/>
          <pc:sldMk cId="1050303811" sldId="257"/>
        </pc:sldMkLst>
        <pc:spChg chg="mod">
          <ac:chgData name="Baeuml, Willi (Allianz Technology, externer Mitarbeiter)" userId="S::extern.baeuml_willi@allianz.de::7fae481b-0e5a-4179-ae38-bff991ed30d7" providerId="AD" clId="Web-{C89FE545-651F-421D-9B82-0743B46815CE}" dt="2021-03-25T21:30:15.916" v="1" actId="1076"/>
          <ac:spMkLst>
            <pc:docMk/>
            <pc:sldMk cId="1050303811" sldId="257"/>
            <ac:spMk id="109"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0196C-8CBD-4D30-A36E-C392709BCD0F}" type="doc">
      <dgm:prSet loTypeId="urn:microsoft.com/office/officeart/2005/8/layout/default" loCatId="list" qsTypeId="urn:microsoft.com/office/officeart/2005/8/quickstyle/simple1" qsCatId="simple" csTypeId="urn:microsoft.com/office/officeart/2005/8/colors/accent1_2" csCatId="accent1" phldr="1"/>
      <dgm:spPr/>
    </dgm:pt>
    <dgm:pt modelId="{19E6A57C-6391-4F50-90D1-21FF15CBFA58}">
      <dgm:prSet phldrT="[Text]"/>
      <dgm:spPr>
        <a:solidFill>
          <a:schemeClr val="tx2"/>
        </a:solidFill>
      </dgm:spPr>
      <dgm:t>
        <a:bodyPr/>
        <a:lstStyle/>
        <a:p>
          <a:r>
            <a:rPr lang="de-DE" dirty="0" err="1"/>
            <a:t>Underwtiring</a:t>
          </a:r>
          <a:r>
            <a:rPr lang="de-DE" dirty="0"/>
            <a:t> </a:t>
          </a:r>
          <a:r>
            <a:rPr lang="de-DE" dirty="0" err="1"/>
            <a:t>Workbench</a:t>
          </a:r>
          <a:r>
            <a:rPr lang="de-DE" dirty="0"/>
            <a:t> / MCP</a:t>
          </a:r>
          <a:endParaRPr lang="en-US" dirty="0"/>
        </a:p>
      </dgm:t>
    </dgm:pt>
    <dgm:pt modelId="{50BE7855-092A-4885-A67C-CDC86E188557}" type="parTrans" cxnId="{536B0165-AA77-4FBA-B6A2-A824B0A2CB62}">
      <dgm:prSet/>
      <dgm:spPr/>
      <dgm:t>
        <a:bodyPr/>
        <a:lstStyle/>
        <a:p>
          <a:endParaRPr lang="en-US"/>
        </a:p>
      </dgm:t>
    </dgm:pt>
    <dgm:pt modelId="{9B8A3DAE-B6CB-4457-89D2-87A34A0F7983}" type="sibTrans" cxnId="{536B0165-AA77-4FBA-B6A2-A824B0A2CB62}">
      <dgm:prSet/>
      <dgm:spPr/>
      <dgm:t>
        <a:bodyPr/>
        <a:lstStyle/>
        <a:p>
          <a:endParaRPr lang="en-US"/>
        </a:p>
      </dgm:t>
    </dgm:pt>
    <dgm:pt modelId="{DD80F988-3F67-425D-8C87-D339C437297C}">
      <dgm:prSet phldrT="[Text]"/>
      <dgm:spPr>
        <a:solidFill>
          <a:schemeClr val="tx2"/>
        </a:solidFill>
      </dgm:spPr>
      <dgm:t>
        <a:bodyPr/>
        <a:lstStyle/>
        <a:p>
          <a:r>
            <a:rPr lang="de-DE" dirty="0"/>
            <a:t>Radar </a:t>
          </a:r>
          <a:r>
            <a:rPr lang="de-DE" dirty="0" err="1"/>
            <a:t>Pricing</a:t>
          </a:r>
          <a:endParaRPr lang="en-US" dirty="0"/>
        </a:p>
      </dgm:t>
    </dgm:pt>
    <dgm:pt modelId="{C53844F8-811F-4159-94BC-71EB95429F4D}" type="parTrans" cxnId="{B0879F72-FD74-4B5E-8FB8-228D2CCCE4BC}">
      <dgm:prSet/>
      <dgm:spPr/>
      <dgm:t>
        <a:bodyPr/>
        <a:lstStyle/>
        <a:p>
          <a:endParaRPr lang="en-US"/>
        </a:p>
      </dgm:t>
    </dgm:pt>
    <dgm:pt modelId="{0FD97B90-5BAB-447A-A342-A3F5FDCE51AC}" type="sibTrans" cxnId="{B0879F72-FD74-4B5E-8FB8-228D2CCCE4BC}">
      <dgm:prSet/>
      <dgm:spPr/>
      <dgm:t>
        <a:bodyPr/>
        <a:lstStyle/>
        <a:p>
          <a:endParaRPr lang="en-US"/>
        </a:p>
      </dgm:t>
    </dgm:pt>
    <dgm:pt modelId="{8321D340-1507-41BE-A0D1-EA3F889B3A11}">
      <dgm:prSet phldrT="[Text]"/>
      <dgm:spPr>
        <a:solidFill>
          <a:schemeClr val="tx2"/>
        </a:solidFill>
      </dgm:spPr>
      <dgm:t>
        <a:bodyPr/>
        <a:lstStyle/>
        <a:p>
          <a:r>
            <a:rPr lang="de-DE" dirty="0"/>
            <a:t>LCE 360</a:t>
          </a:r>
          <a:endParaRPr lang="en-US" dirty="0"/>
        </a:p>
      </dgm:t>
    </dgm:pt>
    <dgm:pt modelId="{BCF571B0-F403-4B0A-8D98-9DA125308536}" type="parTrans" cxnId="{BE3AA9E6-66AD-442F-8FD9-6CEDA3315CF9}">
      <dgm:prSet/>
      <dgm:spPr/>
      <dgm:t>
        <a:bodyPr/>
        <a:lstStyle/>
        <a:p>
          <a:endParaRPr lang="en-US"/>
        </a:p>
      </dgm:t>
    </dgm:pt>
    <dgm:pt modelId="{C10B5C8A-15C2-4455-8410-3A4C5A40A4BB}" type="sibTrans" cxnId="{BE3AA9E6-66AD-442F-8FD9-6CEDA3315CF9}">
      <dgm:prSet/>
      <dgm:spPr/>
      <dgm:t>
        <a:bodyPr/>
        <a:lstStyle/>
        <a:p>
          <a:endParaRPr lang="en-US"/>
        </a:p>
      </dgm:t>
    </dgm:pt>
    <dgm:pt modelId="{26ECE397-407C-4AA7-AA45-8DB6FE5F74A0}">
      <dgm:prSet phldrT="[Text]"/>
      <dgm:spPr>
        <a:solidFill>
          <a:schemeClr val="tx2"/>
        </a:solidFill>
      </dgm:spPr>
      <dgm:t>
        <a:bodyPr/>
        <a:lstStyle/>
        <a:p>
          <a:r>
            <a:rPr lang="de-DE" dirty="0"/>
            <a:t>OE Core System</a:t>
          </a:r>
          <a:endParaRPr lang="en-US" dirty="0"/>
        </a:p>
      </dgm:t>
    </dgm:pt>
    <dgm:pt modelId="{0FAAAE59-A900-4D8B-9CF0-E58AC2F4FD4D}" type="parTrans" cxnId="{78B6DB17-4C86-484C-B767-6920AF9ABF29}">
      <dgm:prSet/>
      <dgm:spPr/>
      <dgm:t>
        <a:bodyPr/>
        <a:lstStyle/>
        <a:p>
          <a:endParaRPr lang="en-US"/>
        </a:p>
      </dgm:t>
    </dgm:pt>
    <dgm:pt modelId="{6DBC9521-CE2D-4C8E-94CB-4ECEFE63360D}" type="sibTrans" cxnId="{78B6DB17-4C86-484C-B767-6920AF9ABF29}">
      <dgm:prSet/>
      <dgm:spPr/>
      <dgm:t>
        <a:bodyPr/>
        <a:lstStyle/>
        <a:p>
          <a:endParaRPr lang="en-US"/>
        </a:p>
      </dgm:t>
    </dgm:pt>
    <dgm:pt modelId="{D482C102-9D59-4105-B1C7-95C243A1748E}">
      <dgm:prSet phldrT="[Text]"/>
      <dgm:spPr>
        <a:solidFill>
          <a:schemeClr val="tx2"/>
        </a:solidFill>
      </dgm:spPr>
      <dgm:t>
        <a:bodyPr/>
        <a:lstStyle/>
        <a:p>
          <a:r>
            <a:rPr lang="de-DE" dirty="0"/>
            <a:t>Solvency2 Database</a:t>
          </a:r>
          <a:endParaRPr lang="en-US" dirty="0"/>
        </a:p>
      </dgm:t>
    </dgm:pt>
    <dgm:pt modelId="{B8E77411-F1C5-464F-96DD-6D03B30CAD01}" type="parTrans" cxnId="{1CE06411-5BC5-4E3B-84A3-7AFB0A2280CB}">
      <dgm:prSet/>
      <dgm:spPr/>
      <dgm:t>
        <a:bodyPr/>
        <a:lstStyle/>
        <a:p>
          <a:endParaRPr lang="en-US"/>
        </a:p>
      </dgm:t>
    </dgm:pt>
    <dgm:pt modelId="{0449DF74-ED9C-464D-A535-011BF33A64E1}" type="sibTrans" cxnId="{1CE06411-5BC5-4E3B-84A3-7AFB0A2280CB}">
      <dgm:prSet/>
      <dgm:spPr/>
      <dgm:t>
        <a:bodyPr/>
        <a:lstStyle/>
        <a:p>
          <a:endParaRPr lang="en-US"/>
        </a:p>
      </dgm:t>
    </dgm:pt>
    <dgm:pt modelId="{AEA11443-C6BC-48D8-B126-AED51A31604D}">
      <dgm:prSet phldrT="[Text]"/>
      <dgm:spPr>
        <a:solidFill>
          <a:schemeClr val="tx2"/>
        </a:solidFill>
      </dgm:spPr>
      <dgm:t>
        <a:bodyPr/>
        <a:lstStyle/>
        <a:p>
          <a:r>
            <a:rPr lang="de-DE" dirty="0"/>
            <a:t>OE </a:t>
          </a:r>
          <a:r>
            <a:rPr lang="de-DE" dirty="0" err="1"/>
            <a:t>Finance</a:t>
          </a:r>
          <a:r>
            <a:rPr lang="de-DE" dirty="0"/>
            <a:t> System</a:t>
          </a:r>
          <a:endParaRPr lang="en-US" dirty="0"/>
        </a:p>
      </dgm:t>
    </dgm:pt>
    <dgm:pt modelId="{D73B26F2-AA1F-4437-A604-917CBBB7259C}" type="parTrans" cxnId="{557CA674-D5AD-4069-8E24-6392B475AB19}">
      <dgm:prSet/>
      <dgm:spPr/>
      <dgm:t>
        <a:bodyPr/>
        <a:lstStyle/>
        <a:p>
          <a:endParaRPr lang="en-US"/>
        </a:p>
      </dgm:t>
    </dgm:pt>
    <dgm:pt modelId="{D4E7ABE3-6105-4D9E-B444-50553C7902CA}" type="sibTrans" cxnId="{557CA674-D5AD-4069-8E24-6392B475AB19}">
      <dgm:prSet/>
      <dgm:spPr/>
      <dgm:t>
        <a:bodyPr/>
        <a:lstStyle/>
        <a:p>
          <a:endParaRPr lang="en-US"/>
        </a:p>
      </dgm:t>
    </dgm:pt>
    <dgm:pt modelId="{CA4886B5-AD36-4DAF-9E1F-3B30DF5C2258}" type="pres">
      <dgm:prSet presAssocID="{3610196C-8CBD-4D30-A36E-C392709BCD0F}" presName="diagram" presStyleCnt="0">
        <dgm:presLayoutVars>
          <dgm:dir/>
          <dgm:resizeHandles val="exact"/>
        </dgm:presLayoutVars>
      </dgm:prSet>
      <dgm:spPr/>
    </dgm:pt>
    <dgm:pt modelId="{A0A9C612-C334-4178-B35E-A160FE329F4B}" type="pres">
      <dgm:prSet presAssocID="{19E6A57C-6391-4F50-90D1-21FF15CBFA58}" presName="node" presStyleLbl="node1" presStyleIdx="0" presStyleCnt="6">
        <dgm:presLayoutVars>
          <dgm:bulletEnabled val="1"/>
        </dgm:presLayoutVars>
      </dgm:prSet>
      <dgm:spPr/>
    </dgm:pt>
    <dgm:pt modelId="{93BB6AAC-AC18-4C3A-8D64-31DB033CE454}" type="pres">
      <dgm:prSet presAssocID="{9B8A3DAE-B6CB-4457-89D2-87A34A0F7983}" presName="sibTrans" presStyleCnt="0"/>
      <dgm:spPr/>
    </dgm:pt>
    <dgm:pt modelId="{896B390E-6F35-4DB3-9318-DD8996F5162D}" type="pres">
      <dgm:prSet presAssocID="{DD80F988-3F67-425D-8C87-D339C437297C}" presName="node" presStyleLbl="node1" presStyleIdx="1" presStyleCnt="6">
        <dgm:presLayoutVars>
          <dgm:bulletEnabled val="1"/>
        </dgm:presLayoutVars>
      </dgm:prSet>
      <dgm:spPr/>
    </dgm:pt>
    <dgm:pt modelId="{79FD5CD8-3D7A-4041-9AA1-97FCC6BBDB09}" type="pres">
      <dgm:prSet presAssocID="{0FD97B90-5BAB-447A-A342-A3F5FDCE51AC}" presName="sibTrans" presStyleCnt="0"/>
      <dgm:spPr/>
    </dgm:pt>
    <dgm:pt modelId="{361ED3FA-7490-41E6-A160-8D15AEFAC738}" type="pres">
      <dgm:prSet presAssocID="{8321D340-1507-41BE-A0D1-EA3F889B3A11}" presName="node" presStyleLbl="node1" presStyleIdx="2" presStyleCnt="6">
        <dgm:presLayoutVars>
          <dgm:bulletEnabled val="1"/>
        </dgm:presLayoutVars>
      </dgm:prSet>
      <dgm:spPr/>
    </dgm:pt>
    <dgm:pt modelId="{CF08CB4A-C462-4B39-BB36-F75EDD87F237}" type="pres">
      <dgm:prSet presAssocID="{C10B5C8A-15C2-4455-8410-3A4C5A40A4BB}" presName="sibTrans" presStyleCnt="0"/>
      <dgm:spPr/>
    </dgm:pt>
    <dgm:pt modelId="{9CC6C5CD-6E57-451F-8085-BA80790D1FD3}" type="pres">
      <dgm:prSet presAssocID="{26ECE397-407C-4AA7-AA45-8DB6FE5F74A0}" presName="node" presStyleLbl="node1" presStyleIdx="3" presStyleCnt="6">
        <dgm:presLayoutVars>
          <dgm:bulletEnabled val="1"/>
        </dgm:presLayoutVars>
      </dgm:prSet>
      <dgm:spPr/>
    </dgm:pt>
    <dgm:pt modelId="{53647C6E-E063-4F0E-AFAA-A541493C518F}" type="pres">
      <dgm:prSet presAssocID="{6DBC9521-CE2D-4C8E-94CB-4ECEFE63360D}" presName="sibTrans" presStyleCnt="0"/>
      <dgm:spPr/>
    </dgm:pt>
    <dgm:pt modelId="{5DA7B076-16A6-4E45-B211-864CBC04C7B2}" type="pres">
      <dgm:prSet presAssocID="{D482C102-9D59-4105-B1C7-95C243A1748E}" presName="node" presStyleLbl="node1" presStyleIdx="4" presStyleCnt="6">
        <dgm:presLayoutVars>
          <dgm:bulletEnabled val="1"/>
        </dgm:presLayoutVars>
      </dgm:prSet>
      <dgm:spPr/>
    </dgm:pt>
    <dgm:pt modelId="{8400EC55-76D7-40AB-A2FB-5B45DFFC7377}" type="pres">
      <dgm:prSet presAssocID="{0449DF74-ED9C-464D-A535-011BF33A64E1}" presName="sibTrans" presStyleCnt="0"/>
      <dgm:spPr/>
    </dgm:pt>
    <dgm:pt modelId="{17BFBAB8-9437-4FD8-B3E7-0F25C6AF1308}" type="pres">
      <dgm:prSet presAssocID="{AEA11443-C6BC-48D8-B126-AED51A31604D}" presName="node" presStyleLbl="node1" presStyleIdx="5" presStyleCnt="6">
        <dgm:presLayoutVars>
          <dgm:bulletEnabled val="1"/>
        </dgm:presLayoutVars>
      </dgm:prSet>
      <dgm:spPr/>
    </dgm:pt>
  </dgm:ptLst>
  <dgm:cxnLst>
    <dgm:cxn modelId="{1CE06411-5BC5-4E3B-84A3-7AFB0A2280CB}" srcId="{3610196C-8CBD-4D30-A36E-C392709BCD0F}" destId="{D482C102-9D59-4105-B1C7-95C243A1748E}" srcOrd="4" destOrd="0" parTransId="{B8E77411-F1C5-464F-96DD-6D03B30CAD01}" sibTransId="{0449DF74-ED9C-464D-A535-011BF33A64E1}"/>
    <dgm:cxn modelId="{78B6DB17-4C86-484C-B767-6920AF9ABF29}" srcId="{3610196C-8CBD-4D30-A36E-C392709BCD0F}" destId="{26ECE397-407C-4AA7-AA45-8DB6FE5F74A0}" srcOrd="3" destOrd="0" parTransId="{0FAAAE59-A900-4D8B-9CF0-E58AC2F4FD4D}" sibTransId="{6DBC9521-CE2D-4C8E-94CB-4ECEFE63360D}"/>
    <dgm:cxn modelId="{6275D73F-1E6A-4862-A901-B49B101ED869}" type="presOf" srcId="{DD80F988-3F67-425D-8C87-D339C437297C}" destId="{896B390E-6F35-4DB3-9318-DD8996F5162D}" srcOrd="0" destOrd="0" presId="urn:microsoft.com/office/officeart/2005/8/layout/default"/>
    <dgm:cxn modelId="{536B0165-AA77-4FBA-B6A2-A824B0A2CB62}" srcId="{3610196C-8CBD-4D30-A36E-C392709BCD0F}" destId="{19E6A57C-6391-4F50-90D1-21FF15CBFA58}" srcOrd="0" destOrd="0" parTransId="{50BE7855-092A-4885-A67C-CDC86E188557}" sibTransId="{9B8A3DAE-B6CB-4457-89D2-87A34A0F7983}"/>
    <dgm:cxn modelId="{38D1C547-3FDA-4C48-B704-9CCACE069AF0}" type="presOf" srcId="{AEA11443-C6BC-48D8-B126-AED51A31604D}" destId="{17BFBAB8-9437-4FD8-B3E7-0F25C6AF1308}" srcOrd="0" destOrd="0" presId="urn:microsoft.com/office/officeart/2005/8/layout/default"/>
    <dgm:cxn modelId="{B060946F-7825-4144-B81F-72390423A832}" type="presOf" srcId="{19E6A57C-6391-4F50-90D1-21FF15CBFA58}" destId="{A0A9C612-C334-4178-B35E-A160FE329F4B}" srcOrd="0" destOrd="0" presId="urn:microsoft.com/office/officeart/2005/8/layout/default"/>
    <dgm:cxn modelId="{B0879F72-FD74-4B5E-8FB8-228D2CCCE4BC}" srcId="{3610196C-8CBD-4D30-A36E-C392709BCD0F}" destId="{DD80F988-3F67-425D-8C87-D339C437297C}" srcOrd="1" destOrd="0" parTransId="{C53844F8-811F-4159-94BC-71EB95429F4D}" sibTransId="{0FD97B90-5BAB-447A-A342-A3F5FDCE51AC}"/>
    <dgm:cxn modelId="{1198A673-E7BC-45FB-9136-AF5890FD683A}" type="presOf" srcId="{D482C102-9D59-4105-B1C7-95C243A1748E}" destId="{5DA7B076-16A6-4E45-B211-864CBC04C7B2}" srcOrd="0" destOrd="0" presId="urn:microsoft.com/office/officeart/2005/8/layout/default"/>
    <dgm:cxn modelId="{557CA674-D5AD-4069-8E24-6392B475AB19}" srcId="{3610196C-8CBD-4D30-A36E-C392709BCD0F}" destId="{AEA11443-C6BC-48D8-B126-AED51A31604D}" srcOrd="5" destOrd="0" parTransId="{D73B26F2-AA1F-4437-A604-917CBBB7259C}" sibTransId="{D4E7ABE3-6105-4D9E-B444-50553C7902CA}"/>
    <dgm:cxn modelId="{88C60B8E-CB5F-4A12-9E0C-590B23F8F1B3}" type="presOf" srcId="{3610196C-8CBD-4D30-A36E-C392709BCD0F}" destId="{CA4886B5-AD36-4DAF-9E1F-3B30DF5C2258}" srcOrd="0" destOrd="0" presId="urn:microsoft.com/office/officeart/2005/8/layout/default"/>
    <dgm:cxn modelId="{ECF8F092-DDA7-44AE-A552-90F8E91C3C88}" type="presOf" srcId="{8321D340-1507-41BE-A0D1-EA3F889B3A11}" destId="{361ED3FA-7490-41E6-A160-8D15AEFAC738}" srcOrd="0" destOrd="0" presId="urn:microsoft.com/office/officeart/2005/8/layout/default"/>
    <dgm:cxn modelId="{4211F5C3-BA1A-4DF4-BCF4-0378209E8B31}" type="presOf" srcId="{26ECE397-407C-4AA7-AA45-8DB6FE5F74A0}" destId="{9CC6C5CD-6E57-451F-8085-BA80790D1FD3}" srcOrd="0" destOrd="0" presId="urn:microsoft.com/office/officeart/2005/8/layout/default"/>
    <dgm:cxn modelId="{BE3AA9E6-66AD-442F-8FD9-6CEDA3315CF9}" srcId="{3610196C-8CBD-4D30-A36E-C392709BCD0F}" destId="{8321D340-1507-41BE-A0D1-EA3F889B3A11}" srcOrd="2" destOrd="0" parTransId="{BCF571B0-F403-4B0A-8D98-9DA125308536}" sibTransId="{C10B5C8A-15C2-4455-8410-3A4C5A40A4BB}"/>
    <dgm:cxn modelId="{1209F674-1E41-44A4-A9F8-4133E9EE518B}" type="presParOf" srcId="{CA4886B5-AD36-4DAF-9E1F-3B30DF5C2258}" destId="{A0A9C612-C334-4178-B35E-A160FE329F4B}" srcOrd="0" destOrd="0" presId="urn:microsoft.com/office/officeart/2005/8/layout/default"/>
    <dgm:cxn modelId="{99B6A776-48FF-4730-A91C-B9A7967C07C8}" type="presParOf" srcId="{CA4886B5-AD36-4DAF-9E1F-3B30DF5C2258}" destId="{93BB6AAC-AC18-4C3A-8D64-31DB033CE454}" srcOrd="1" destOrd="0" presId="urn:microsoft.com/office/officeart/2005/8/layout/default"/>
    <dgm:cxn modelId="{CF37A69C-D0E1-4450-8F29-58AA4D4DF9FA}" type="presParOf" srcId="{CA4886B5-AD36-4DAF-9E1F-3B30DF5C2258}" destId="{896B390E-6F35-4DB3-9318-DD8996F5162D}" srcOrd="2" destOrd="0" presId="urn:microsoft.com/office/officeart/2005/8/layout/default"/>
    <dgm:cxn modelId="{F142DEB5-CCF1-4399-B6F1-5C8CD9738419}" type="presParOf" srcId="{CA4886B5-AD36-4DAF-9E1F-3B30DF5C2258}" destId="{79FD5CD8-3D7A-4041-9AA1-97FCC6BBDB09}" srcOrd="3" destOrd="0" presId="urn:microsoft.com/office/officeart/2005/8/layout/default"/>
    <dgm:cxn modelId="{E9E4BE07-B559-44D8-A886-C7CCCF5DC03E}" type="presParOf" srcId="{CA4886B5-AD36-4DAF-9E1F-3B30DF5C2258}" destId="{361ED3FA-7490-41E6-A160-8D15AEFAC738}" srcOrd="4" destOrd="0" presId="urn:microsoft.com/office/officeart/2005/8/layout/default"/>
    <dgm:cxn modelId="{EC0634DF-75E1-44ED-84D9-11469FE19EF7}" type="presParOf" srcId="{CA4886B5-AD36-4DAF-9E1F-3B30DF5C2258}" destId="{CF08CB4A-C462-4B39-BB36-F75EDD87F237}" srcOrd="5" destOrd="0" presId="urn:microsoft.com/office/officeart/2005/8/layout/default"/>
    <dgm:cxn modelId="{4D769D77-853C-4787-99E9-ED92350B060B}" type="presParOf" srcId="{CA4886B5-AD36-4DAF-9E1F-3B30DF5C2258}" destId="{9CC6C5CD-6E57-451F-8085-BA80790D1FD3}" srcOrd="6" destOrd="0" presId="urn:microsoft.com/office/officeart/2005/8/layout/default"/>
    <dgm:cxn modelId="{DAA1A136-BCA3-4F8E-95BB-AD93A537EFA1}" type="presParOf" srcId="{CA4886B5-AD36-4DAF-9E1F-3B30DF5C2258}" destId="{53647C6E-E063-4F0E-AFAA-A541493C518F}" srcOrd="7" destOrd="0" presId="urn:microsoft.com/office/officeart/2005/8/layout/default"/>
    <dgm:cxn modelId="{8EECB999-453A-4E23-A868-B8D6853348B6}" type="presParOf" srcId="{CA4886B5-AD36-4DAF-9E1F-3B30DF5C2258}" destId="{5DA7B076-16A6-4E45-B211-864CBC04C7B2}" srcOrd="8" destOrd="0" presId="urn:microsoft.com/office/officeart/2005/8/layout/default"/>
    <dgm:cxn modelId="{8417B61E-BD0B-4F23-973A-C591AD3E0624}" type="presParOf" srcId="{CA4886B5-AD36-4DAF-9E1F-3B30DF5C2258}" destId="{8400EC55-76D7-40AB-A2FB-5B45DFFC7377}" srcOrd="9" destOrd="0" presId="urn:microsoft.com/office/officeart/2005/8/layout/default"/>
    <dgm:cxn modelId="{863B3ACA-73FD-477E-B691-8E2AB489028D}" type="presParOf" srcId="{CA4886B5-AD36-4DAF-9E1F-3B30DF5C2258}" destId="{17BFBAB8-9437-4FD8-B3E7-0F25C6AF1308}" srcOrd="1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9C612-C334-4178-B35E-A160FE329F4B}">
      <dsp:nvSpPr>
        <dsp:cNvPr id="0" name=""/>
        <dsp:cNvSpPr/>
      </dsp:nvSpPr>
      <dsp:spPr>
        <a:xfrm>
          <a:off x="307303" y="247"/>
          <a:ext cx="1231716" cy="73903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err="1"/>
            <a:t>Underwtiring</a:t>
          </a:r>
          <a:r>
            <a:rPr lang="de-DE" sz="1500" kern="1200" dirty="0"/>
            <a:t> </a:t>
          </a:r>
          <a:r>
            <a:rPr lang="de-DE" sz="1500" kern="1200" dirty="0" err="1"/>
            <a:t>Workbench</a:t>
          </a:r>
          <a:r>
            <a:rPr lang="de-DE" sz="1500" kern="1200" dirty="0"/>
            <a:t> / MCP</a:t>
          </a:r>
          <a:endParaRPr lang="en-US" sz="1500" kern="1200" dirty="0"/>
        </a:p>
      </dsp:txBody>
      <dsp:txXfrm>
        <a:off x="307303" y="247"/>
        <a:ext cx="1231716" cy="739030"/>
      </dsp:txXfrm>
    </dsp:sp>
    <dsp:sp modelId="{896B390E-6F35-4DB3-9318-DD8996F5162D}">
      <dsp:nvSpPr>
        <dsp:cNvPr id="0" name=""/>
        <dsp:cNvSpPr/>
      </dsp:nvSpPr>
      <dsp:spPr>
        <a:xfrm>
          <a:off x="1662192" y="247"/>
          <a:ext cx="1231716" cy="73903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Radar </a:t>
          </a:r>
          <a:r>
            <a:rPr lang="de-DE" sz="1500" kern="1200" dirty="0" err="1"/>
            <a:t>Pricing</a:t>
          </a:r>
          <a:endParaRPr lang="en-US" sz="1500" kern="1200" dirty="0"/>
        </a:p>
      </dsp:txBody>
      <dsp:txXfrm>
        <a:off x="1662192" y="247"/>
        <a:ext cx="1231716" cy="739030"/>
      </dsp:txXfrm>
    </dsp:sp>
    <dsp:sp modelId="{361ED3FA-7490-41E6-A160-8D15AEFAC738}">
      <dsp:nvSpPr>
        <dsp:cNvPr id="0" name=""/>
        <dsp:cNvSpPr/>
      </dsp:nvSpPr>
      <dsp:spPr>
        <a:xfrm>
          <a:off x="307303" y="862449"/>
          <a:ext cx="1231716" cy="73903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LCE 360</a:t>
          </a:r>
          <a:endParaRPr lang="en-US" sz="1500" kern="1200" dirty="0"/>
        </a:p>
      </dsp:txBody>
      <dsp:txXfrm>
        <a:off x="307303" y="862449"/>
        <a:ext cx="1231716" cy="739030"/>
      </dsp:txXfrm>
    </dsp:sp>
    <dsp:sp modelId="{9CC6C5CD-6E57-451F-8085-BA80790D1FD3}">
      <dsp:nvSpPr>
        <dsp:cNvPr id="0" name=""/>
        <dsp:cNvSpPr/>
      </dsp:nvSpPr>
      <dsp:spPr>
        <a:xfrm>
          <a:off x="1662192" y="862449"/>
          <a:ext cx="1231716" cy="73903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OE Core System</a:t>
          </a:r>
          <a:endParaRPr lang="en-US" sz="1500" kern="1200" dirty="0"/>
        </a:p>
      </dsp:txBody>
      <dsp:txXfrm>
        <a:off x="1662192" y="862449"/>
        <a:ext cx="1231716" cy="739030"/>
      </dsp:txXfrm>
    </dsp:sp>
    <dsp:sp modelId="{5DA7B076-16A6-4E45-B211-864CBC04C7B2}">
      <dsp:nvSpPr>
        <dsp:cNvPr id="0" name=""/>
        <dsp:cNvSpPr/>
      </dsp:nvSpPr>
      <dsp:spPr>
        <a:xfrm>
          <a:off x="307303" y="1724651"/>
          <a:ext cx="1231716" cy="73903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Solvency2 Database</a:t>
          </a:r>
          <a:endParaRPr lang="en-US" sz="1500" kern="1200" dirty="0"/>
        </a:p>
      </dsp:txBody>
      <dsp:txXfrm>
        <a:off x="307303" y="1724651"/>
        <a:ext cx="1231716" cy="739030"/>
      </dsp:txXfrm>
    </dsp:sp>
    <dsp:sp modelId="{17BFBAB8-9437-4FD8-B3E7-0F25C6AF1308}">
      <dsp:nvSpPr>
        <dsp:cNvPr id="0" name=""/>
        <dsp:cNvSpPr/>
      </dsp:nvSpPr>
      <dsp:spPr>
        <a:xfrm>
          <a:off x="1662192" y="1724651"/>
          <a:ext cx="1231716" cy="739030"/>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de-DE" sz="1500" kern="1200" dirty="0"/>
            <a:t>OE </a:t>
          </a:r>
          <a:r>
            <a:rPr lang="de-DE" sz="1500" kern="1200" dirty="0" err="1"/>
            <a:t>Finance</a:t>
          </a:r>
          <a:r>
            <a:rPr lang="de-DE" sz="1500" kern="1200" dirty="0"/>
            <a:t> System</a:t>
          </a:r>
          <a:endParaRPr lang="en-US" sz="1500" kern="1200" dirty="0"/>
        </a:p>
      </dsp:txBody>
      <dsp:txXfrm>
        <a:off x="1662192" y="1724651"/>
        <a:ext cx="1231716" cy="7390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66" y="5841749"/>
            <a:ext cx="2035239" cy="508810"/>
          </a:xfrm>
          <a:prstGeom prst="rect">
            <a:avLst/>
          </a:prstGeom>
        </p:spPr>
      </p:pic>
      <p:sp>
        <p:nvSpPr>
          <p:cNvPr id="5" name="Textplatzhalter 4"/>
          <p:cNvSpPr>
            <a:spLocks noGrp="1"/>
          </p:cNvSpPr>
          <p:nvPr>
            <p:ph type="body" sz="quarter" idx="13" hasCustomPrompt="1"/>
          </p:nvPr>
        </p:nvSpPr>
        <p:spPr>
          <a:xfrm>
            <a:off x="508066" y="3820229"/>
            <a:ext cx="4070286" cy="1528407"/>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5206" y="515819"/>
            <a:ext cx="5601429" cy="5834299"/>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8001" y="765321"/>
            <a:ext cx="5588793" cy="3023636"/>
          </a:xfrm>
        </p:spPr>
        <p:txBody>
          <a:bodyPr/>
          <a:lstStyle>
            <a:lvl1pPr>
              <a:defRPr lang="en-GB" sz="4399" b="1" kern="1200" cap="all" baseline="0" dirty="0">
                <a:solidFill>
                  <a:srgbClr val="003781"/>
                </a:solidFill>
                <a:latin typeface="+mn-lt"/>
                <a:ea typeface="+mn-ea"/>
                <a:cs typeface="+mn-cs"/>
              </a:defRPr>
            </a:lvl1pPr>
          </a:lstStyle>
          <a:p>
            <a:r>
              <a:rPr lang="en-US" noProof="0"/>
              <a:t>Click to edit Master title style</a:t>
            </a:r>
            <a:endParaRPr lang="en-GB" noProof="0" dirty="0"/>
          </a:p>
        </p:txBody>
      </p:sp>
      <p:sp>
        <p:nvSpPr>
          <p:cNvPr id="3" name="Rechteck 2"/>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353557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2" name="Titel 1"/>
          <p:cNvSpPr>
            <a:spLocks noGrp="1"/>
          </p:cNvSpPr>
          <p:nvPr>
            <p:ph type="title" hasCustomPrompt="1"/>
          </p:nvPr>
        </p:nvSpPr>
        <p:spPr>
          <a:xfrm>
            <a:off x="265148" y="2552109"/>
            <a:ext cx="4174452" cy="3296241"/>
          </a:xfrm>
        </p:spPr>
        <p:txBody>
          <a:bodyPr lIns="144000" tIns="216000" rIns="0" anchor="t"/>
          <a:lstStyle>
            <a:lvl1pPr>
              <a:defRPr lang="de-DE" sz="19996"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normAutofit/>
          </a:bodyPr>
          <a:lstStyle>
            <a:lvl1pPr marL="0" algn="l" defTabSz="1218926" rtl="0" eaLnBrk="1" latinLnBrk="0" hangingPunct="1">
              <a:defRPr lang="de-DE" sz="3599"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343686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2000" cy="6858000"/>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6001" y="549982"/>
            <a:ext cx="6095999" cy="6308019"/>
          </a:xfrm>
          <a:prstGeom prst="rect">
            <a:avLst/>
          </a:prstGeom>
        </p:spPr>
      </p:pic>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8926" rtl="0" eaLnBrk="1" latinLnBrk="0" hangingPunct="1">
              <a:defRPr lang="de-DE" sz="3599"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935" y="3559939"/>
            <a:ext cx="5295001" cy="2550521"/>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169792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7" y="1529996"/>
            <a:ext cx="11188638" cy="4839054"/>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753F355A-87D4-4B44-BD0D-859276A78585}" type="datetime5">
              <a:rPr lang="en-US" smtClean="0"/>
              <a:t>25-Mar-21</a:t>
            </a:fld>
            <a:endParaRPr lang="en-GB"/>
          </a:p>
        </p:txBody>
      </p:sp>
      <p:sp>
        <p:nvSpPr>
          <p:cNvPr id="3" name="Fußzeilenplatzhalter 2"/>
          <p:cNvSpPr>
            <a:spLocks noGrp="1"/>
          </p:cNvSpPr>
          <p:nvPr>
            <p:ph type="ftr" sz="quarter" idx="17"/>
          </p:nvPr>
        </p:nvSpPr>
        <p:spPr/>
        <p:txBody>
          <a:bodyPr/>
          <a:lstStyle/>
          <a:p>
            <a:r>
              <a:rPr lang="en-GB" noProof="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89932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7" y="1272881"/>
            <a:ext cx="11188638" cy="509617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8F3E2E88-CBD2-4C33-8B05-69BD40415EA6}" type="datetime5">
              <a:rPr lang="en-US" smtClean="0"/>
              <a:t>25-Mar-21</a:t>
            </a:fld>
            <a:endParaRPr lang="en-GB"/>
          </a:p>
        </p:txBody>
      </p:sp>
      <p:sp>
        <p:nvSpPr>
          <p:cNvPr id="3" name="Fußzeilenplatzhalter 2"/>
          <p:cNvSpPr>
            <a:spLocks noGrp="1"/>
          </p:cNvSpPr>
          <p:nvPr>
            <p:ph type="ftr" sz="quarter" idx="17"/>
          </p:nvPr>
        </p:nvSpPr>
        <p:spPr/>
        <p:txBody>
          <a:bodyPr/>
          <a:lstStyle/>
          <a:p>
            <a:r>
              <a:rPr lang="en-GB" noProof="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06651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a:t>Edit Master text styles</a:t>
            </a:r>
          </a:p>
        </p:txBody>
      </p:sp>
      <p:sp>
        <p:nvSpPr>
          <p:cNvPr id="4" name="Titel 3"/>
          <p:cNvSpPr>
            <a:spLocks noGrp="1"/>
          </p:cNvSpPr>
          <p:nvPr>
            <p:ph type="title" hasCustomPrompt="1"/>
          </p:nvPr>
        </p:nvSpPr>
        <p:spPr>
          <a:xfrm>
            <a:off x="510606" y="766622"/>
            <a:ext cx="3063639" cy="4462161"/>
          </a:xfrm>
        </p:spPr>
        <p:txBody>
          <a:bodyPr/>
          <a:lstStyle>
            <a:lvl1pPr>
              <a:defRPr lang="en-GB" sz="4399"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10"/>
          </p:nvPr>
        </p:nvSpPr>
        <p:spPr/>
        <p:txBody>
          <a:bodyPr/>
          <a:lstStyle/>
          <a:p>
            <a:fld id="{62086C1E-52DF-4F17-B471-B644E02A8A68}" type="datetime5">
              <a:rPr lang="en-US" smtClean="0"/>
              <a:t>25-Mar-21</a:t>
            </a:fld>
            <a:endParaRPr lang="en-GB"/>
          </a:p>
        </p:txBody>
      </p:sp>
      <p:sp>
        <p:nvSpPr>
          <p:cNvPr id="6" name="Fußzeilenplatzhalter 5"/>
          <p:cNvSpPr>
            <a:spLocks noGrp="1"/>
          </p:cNvSpPr>
          <p:nvPr>
            <p:ph type="ftr" sz="quarter" idx="11"/>
          </p:nvPr>
        </p:nvSpPr>
        <p:spPr/>
        <p:txBody>
          <a:bodyPr/>
          <a:lstStyle/>
          <a:p>
            <a:r>
              <a:rPr lang="en-GB" noProof="0"/>
              <a:t>File name | department | author </a:t>
            </a:r>
            <a:endParaRPr lang="en-GB" noProof="0" dirty="0"/>
          </a:p>
        </p:txBody>
      </p:sp>
      <p:sp>
        <p:nvSpPr>
          <p:cNvPr id="9" name="Foliennummernplatzhalter 8"/>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707401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a:t>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813" y="1272881"/>
            <a:ext cx="8133823"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01" y="768171"/>
            <a:ext cx="3054813" cy="4604595"/>
          </a:xfrm>
        </p:spPr>
        <p:txBody>
          <a:bodyPr/>
          <a:lstStyle>
            <a:lvl1pPr>
              <a:defRPr sz="4399"/>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t>25-Mar-21</a:t>
            </a:fld>
            <a:endParaRPr lang="en-GB"/>
          </a:p>
        </p:txBody>
      </p:sp>
      <p:sp>
        <p:nvSpPr>
          <p:cNvPr id="5" name="Fußzeilenplatzhalter 4"/>
          <p:cNvSpPr>
            <a:spLocks noGrp="1"/>
          </p:cNvSpPr>
          <p:nvPr>
            <p:ph type="ftr" sz="quarter" idx="17"/>
          </p:nvPr>
        </p:nvSpPr>
        <p:spPr/>
        <p:txBody>
          <a:bodyPr/>
          <a:lstStyle/>
          <a:p>
            <a:r>
              <a:rPr lang="en-GB" noProof="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34498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7"/>
            <a:ext cx="1651215" cy="5841422"/>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a:t>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813" y="1272881"/>
            <a:ext cx="3943864"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5307" y="1272881"/>
            <a:ext cx="3924511" cy="483758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8001" y="768171"/>
            <a:ext cx="3054813" cy="4532603"/>
          </a:xfrm>
        </p:spPr>
        <p:txBody>
          <a:bodyPr/>
          <a:lstStyle>
            <a:lvl1pPr>
              <a:defRPr sz="4399"/>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t>25-Mar-21</a:t>
            </a:fld>
            <a:endParaRPr lang="en-GB"/>
          </a:p>
        </p:txBody>
      </p:sp>
      <p:sp>
        <p:nvSpPr>
          <p:cNvPr id="5" name="Fußzeilenplatzhalter 4"/>
          <p:cNvSpPr>
            <a:spLocks noGrp="1"/>
          </p:cNvSpPr>
          <p:nvPr>
            <p:ph type="ftr" sz="quarter" idx="17"/>
          </p:nvPr>
        </p:nvSpPr>
        <p:spPr/>
        <p:txBody>
          <a:bodyPr/>
          <a:lstStyle/>
          <a:p>
            <a:r>
              <a:rPr lang="en-GB" noProof="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522627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507998" y="1529996"/>
            <a:ext cx="551598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5382" y="1529996"/>
            <a:ext cx="5529795" cy="4580465"/>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t>25-Mar-21</a:t>
            </a:fld>
            <a:endParaRPr lang="en-GB"/>
          </a:p>
        </p:txBody>
      </p:sp>
      <p:sp>
        <p:nvSpPr>
          <p:cNvPr id="5" name="Fußzeilenplatzhalter 4"/>
          <p:cNvSpPr>
            <a:spLocks noGrp="1"/>
          </p:cNvSpPr>
          <p:nvPr>
            <p:ph type="ftr" sz="quarter" idx="17"/>
          </p:nvPr>
        </p:nvSpPr>
        <p:spPr/>
        <p:txBody>
          <a:bodyPr/>
          <a:lstStyle/>
          <a:p>
            <a:r>
              <a:rPr lang="en-GB" noProof="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
        <p:nvSpPr>
          <p:cNvPr id="10"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1"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2"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264027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1" y="2264753"/>
            <a:ext cx="5600700" cy="358359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8001" y="1030050"/>
            <a:ext cx="4334505" cy="2277535"/>
          </a:xfrm>
        </p:spPr>
        <p:txBody>
          <a:bodyPr anchor="b"/>
          <a:lstStyle>
            <a:lvl1pPr>
              <a:defRPr sz="4399"/>
            </a:lvl1pPr>
          </a:lstStyle>
          <a:p>
            <a:r>
              <a:rPr lang="en-GB" noProof="0" dirty="0" err="1"/>
              <a:t>TitlE</a:t>
            </a:r>
            <a:endParaRPr lang="en-GB" noProof="0" dirty="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platzhalter 12"/>
          <p:cNvSpPr>
            <a:spLocks noGrp="1"/>
          </p:cNvSpPr>
          <p:nvPr>
            <p:ph type="body" sz="quarter" idx="18" hasCustomPrompt="1"/>
          </p:nvPr>
        </p:nvSpPr>
        <p:spPr>
          <a:xfrm>
            <a:off x="6096794" y="1030050"/>
            <a:ext cx="5599842" cy="4818534"/>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t>25-Mar-21</a:t>
            </a:fld>
            <a:endParaRPr lang="en-GB"/>
          </a:p>
        </p:txBody>
      </p:sp>
      <p:sp>
        <p:nvSpPr>
          <p:cNvPr id="3" name="Fußzeilenplatzhalter 2"/>
          <p:cNvSpPr>
            <a:spLocks noGrp="1"/>
          </p:cNvSpPr>
          <p:nvPr>
            <p:ph type="ftr" sz="quarter" idx="20"/>
          </p:nvPr>
        </p:nvSpPr>
        <p:spPr/>
        <p:txBody>
          <a:bodyPr/>
          <a:lstStyle/>
          <a:p>
            <a:r>
              <a:rPr lang="en-GB" noProof="0"/>
              <a:t>File name | department | author </a:t>
            </a:r>
            <a:endParaRPr lang="en-GB" noProof="0" dirty="0"/>
          </a:p>
        </p:txBody>
      </p:sp>
      <p:sp>
        <p:nvSpPr>
          <p:cNvPr id="5" name="Foliennummernplatzhalter 4"/>
          <p:cNvSpPr>
            <a:spLocks noGrp="1"/>
          </p:cNvSpPr>
          <p:nvPr>
            <p:ph type="sldNum" sz="quarter" idx="21"/>
          </p:nvPr>
        </p:nvSpPr>
        <p:spPr/>
        <p:txBody>
          <a:bodyPr/>
          <a:lstStyle/>
          <a:p>
            <a:fld id="{61201FF1-C63B-412E-ABF0-3D0E918900AC}" type="slidenum">
              <a:rPr lang="en-GB" smtClean="0"/>
              <a:pPr/>
              <a:t>‹#›</a:t>
            </a:fld>
            <a:endParaRPr lang="en-GB" dirty="0"/>
          </a:p>
        </p:txBody>
      </p:sp>
      <p:sp>
        <p:nvSpPr>
          <p:cNvPr id="48" name="Textplatzhalter 5"/>
          <p:cNvSpPr>
            <a:spLocks noGrp="1"/>
          </p:cNvSpPr>
          <p:nvPr>
            <p:ph type="body" sz="quarter" idx="23"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11600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1" y="2264753"/>
            <a:ext cx="5600700" cy="358359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3" name="Textplatzhalter 5"/>
          <p:cNvSpPr>
            <a:spLocks noGrp="1"/>
          </p:cNvSpPr>
          <p:nvPr>
            <p:ph type="body" sz="quarter" idx="24"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8001" y="1030050"/>
            <a:ext cx="4334505" cy="2277535"/>
          </a:xfrm>
        </p:spPr>
        <p:txBody>
          <a:bodyPr anchor="b"/>
          <a:lstStyle>
            <a:lvl1pPr>
              <a:defRPr sz="4399"/>
            </a:lvl1pPr>
          </a:lstStyle>
          <a:p>
            <a:r>
              <a:rPr lang="en-GB" noProof="0" dirty="0" err="1"/>
              <a:t>TitlE</a:t>
            </a:r>
            <a:endParaRPr lang="en-GB" noProof="0" dirty="0"/>
          </a:p>
        </p:txBody>
      </p:sp>
      <p:sp>
        <p:nvSpPr>
          <p:cNvPr id="6" name="Textplatzhalter 5"/>
          <p:cNvSpPr>
            <a:spLocks noGrp="1"/>
          </p:cNvSpPr>
          <p:nvPr>
            <p:ph type="body" sz="quarter" idx="17"/>
          </p:nvPr>
        </p:nvSpPr>
        <p:spPr>
          <a:xfrm>
            <a:off x="508067" y="3820228"/>
            <a:ext cx="4334439" cy="254893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Bildplatzhalter 2"/>
          <p:cNvSpPr>
            <a:spLocks noGrp="1"/>
          </p:cNvSpPr>
          <p:nvPr>
            <p:ph type="pic" sz="quarter" idx="19" hasCustomPrompt="1"/>
          </p:nvPr>
        </p:nvSpPr>
        <p:spPr>
          <a:xfrm>
            <a:off x="5845936" y="1030050"/>
            <a:ext cx="5850700" cy="5080411"/>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t>25-Mar-21</a:t>
            </a:fld>
            <a:endParaRPr lang="en-GB"/>
          </a:p>
        </p:txBody>
      </p:sp>
      <p:sp>
        <p:nvSpPr>
          <p:cNvPr id="5" name="Fußzeilenplatzhalter 4"/>
          <p:cNvSpPr>
            <a:spLocks noGrp="1"/>
          </p:cNvSpPr>
          <p:nvPr>
            <p:ph type="ftr" sz="quarter" idx="21"/>
          </p:nvPr>
        </p:nvSpPr>
        <p:spPr/>
        <p:txBody>
          <a:bodyPr/>
          <a:lstStyle/>
          <a:p>
            <a:r>
              <a:rPr lang="en-GB" noProof="0"/>
              <a:t>File name | department | author </a:t>
            </a:r>
            <a:endParaRPr lang="en-GB" noProof="0" dirty="0"/>
          </a:p>
        </p:txBody>
      </p:sp>
      <p:sp>
        <p:nvSpPr>
          <p:cNvPr id="11" name="Foliennummernplatzhalter 10"/>
          <p:cNvSpPr>
            <a:spLocks noGrp="1"/>
          </p:cNvSpPr>
          <p:nvPr>
            <p:ph type="sldNum" sz="quarter" idx="2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44302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7"/>
            <a:ext cx="4842505" cy="4573537"/>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5" name="Textplatzhalter 4"/>
          <p:cNvSpPr>
            <a:spLocks noGrp="1"/>
          </p:cNvSpPr>
          <p:nvPr>
            <p:ph type="body" sz="quarter" idx="13" hasCustomPrompt="1"/>
          </p:nvPr>
        </p:nvSpPr>
        <p:spPr>
          <a:xfrm>
            <a:off x="508066" y="3820228"/>
            <a:ext cx="4070286" cy="1528408"/>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368612" cy="3023636"/>
          </a:xfrm>
        </p:spPr>
        <p:txBody>
          <a:bodyPr/>
          <a:lstStyle>
            <a:lvl1pPr>
              <a:defRPr lang="en-GB" sz="4399" b="1" kern="1200" cap="all" dirty="0">
                <a:solidFill>
                  <a:srgbClr val="003781"/>
                </a:solidFill>
                <a:latin typeface="+mn-lt"/>
                <a:ea typeface="+mn-ea"/>
                <a:cs typeface="+mn-cs"/>
              </a:defRPr>
            </a:lvl1pPr>
          </a:lstStyle>
          <a:p>
            <a:r>
              <a:rPr lang="en-US" noProof="0"/>
              <a:t>Click to edit Master title style</a:t>
            </a:r>
            <a:endParaRPr lang="en-GB" noProof="0" dirty="0"/>
          </a:p>
        </p:txBody>
      </p:sp>
      <p:sp>
        <p:nvSpPr>
          <p:cNvPr id="6" name="Bildplatzhalter 5"/>
          <p:cNvSpPr>
            <a:spLocks noGrp="1"/>
          </p:cNvSpPr>
          <p:nvPr>
            <p:ph type="pic" sz="quarter" idx="14" hasCustomPrompt="1"/>
          </p:nvPr>
        </p:nvSpPr>
        <p:spPr>
          <a:xfrm>
            <a:off x="4842505" y="1"/>
            <a:ext cx="7349495" cy="5348636"/>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11" name="Rechteck 10"/>
          <p:cNvSpPr/>
          <p:nvPr/>
        </p:nvSpPr>
        <p:spPr>
          <a:xfrm>
            <a:off x="291970" y="6371716"/>
            <a:ext cx="1440347" cy="359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1099309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7"/>
            <a:ext cx="1651215" cy="5841422"/>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2" name="Titel 1"/>
          <p:cNvSpPr>
            <a:spLocks noGrp="1"/>
          </p:cNvSpPr>
          <p:nvPr>
            <p:ph type="title" hasCustomPrompt="1"/>
          </p:nvPr>
        </p:nvSpPr>
        <p:spPr>
          <a:xfrm>
            <a:off x="508001" y="765321"/>
            <a:ext cx="5587999" cy="2303722"/>
          </a:xfrm>
        </p:spPr>
        <p:txBody>
          <a:bodyPr/>
          <a:lstStyle>
            <a:lvl1pPr>
              <a:defRPr lang="en-GB" sz="4399"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794" y="952279"/>
            <a:ext cx="6095205" cy="5905721"/>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6" name="Textplatzhalter 9"/>
          <p:cNvSpPr>
            <a:spLocks noGrp="1"/>
          </p:cNvSpPr>
          <p:nvPr>
            <p:ph type="body" sz="quarter" idx="15" hasCustomPrompt="1"/>
          </p:nvPr>
        </p:nvSpPr>
        <p:spPr>
          <a:xfrm>
            <a:off x="508067" y="3559938"/>
            <a:ext cx="5587931" cy="228841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t>25-Mar-21</a:t>
            </a:fld>
            <a:endParaRPr lang="en-GB"/>
          </a:p>
        </p:txBody>
      </p:sp>
      <p:sp>
        <p:nvSpPr>
          <p:cNvPr id="5" name="Fußzeilenplatzhalter 4"/>
          <p:cNvSpPr>
            <a:spLocks noGrp="1"/>
          </p:cNvSpPr>
          <p:nvPr>
            <p:ph type="ftr" sz="quarter" idx="17"/>
          </p:nvPr>
        </p:nvSpPr>
        <p:spPr/>
        <p:txBody>
          <a:bodyPr/>
          <a:lstStyle/>
          <a:p>
            <a:r>
              <a:rPr lang="en-GB" noProof="0"/>
              <a:t>File name | department | author </a:t>
            </a:r>
            <a:endParaRPr lang="en-GB" noProof="0" dirty="0"/>
          </a:p>
        </p:txBody>
      </p:sp>
      <p:sp>
        <p:nvSpPr>
          <p:cNvPr id="6" name="Foliennummernplatzhalter 5"/>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51842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8" y="1529996"/>
            <a:ext cx="3576000" cy="4839054"/>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2" y="1529996"/>
            <a:ext cx="3568036"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7999" y="1529996"/>
            <a:ext cx="3568702" cy="4839054"/>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994CD679-7A10-48A8-B87F-D6FF787E24F3}" type="datetime5">
              <a:rPr lang="en-US" smtClean="0"/>
              <a:t>25-Mar-21</a:t>
            </a:fld>
            <a:endParaRPr lang="en-GB"/>
          </a:p>
        </p:txBody>
      </p:sp>
      <p:sp>
        <p:nvSpPr>
          <p:cNvPr id="3" name="Fußzeilenplatzhalter 2"/>
          <p:cNvSpPr>
            <a:spLocks noGrp="1"/>
          </p:cNvSpPr>
          <p:nvPr>
            <p:ph type="ftr" sz="quarter" idx="17"/>
          </p:nvPr>
        </p:nvSpPr>
        <p:spPr/>
        <p:txBody>
          <a:bodyPr/>
          <a:lstStyle/>
          <a:p>
            <a:r>
              <a:rPr lang="en-GB" noProof="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2"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3" name="Textplatzhalter 5"/>
          <p:cNvSpPr>
            <a:spLocks noGrp="1"/>
          </p:cNvSpPr>
          <p:nvPr>
            <p:ph type="body" sz="quarter" idx="20"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500917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99" y="4845052"/>
            <a:ext cx="3576000" cy="1524000"/>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1" y="4845052"/>
            <a:ext cx="3576000"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64" y="4845052"/>
            <a:ext cx="3575836" cy="1524000"/>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7999" y="1530352"/>
            <a:ext cx="3576000" cy="3050116"/>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8083" y="1530352"/>
            <a:ext cx="3575836"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20865" y="1530352"/>
            <a:ext cx="3575834" cy="3050116"/>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7"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9"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20"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t>25-Mar-21</a:t>
            </a:fld>
            <a:endParaRPr lang="en-GB"/>
          </a:p>
        </p:txBody>
      </p:sp>
      <p:sp>
        <p:nvSpPr>
          <p:cNvPr id="3" name="Fußzeilenplatzhalter 2"/>
          <p:cNvSpPr>
            <a:spLocks noGrp="1"/>
          </p:cNvSpPr>
          <p:nvPr>
            <p:ph type="ftr" sz="quarter" idx="23"/>
          </p:nvPr>
        </p:nvSpPr>
        <p:spPr/>
        <p:txBody>
          <a:bodyPr/>
          <a:lstStyle/>
          <a:p>
            <a:r>
              <a:rPr lang="en-GB" noProof="0"/>
              <a:t>File name | department | author </a:t>
            </a:r>
            <a:endParaRPr lang="en-GB" noProof="0" dirty="0"/>
          </a:p>
        </p:txBody>
      </p:sp>
      <p:sp>
        <p:nvSpPr>
          <p:cNvPr id="4" name="Foliennummernplatzhalter 3"/>
          <p:cNvSpPr>
            <a:spLocks noGrp="1"/>
          </p:cNvSpPr>
          <p:nvPr>
            <p:ph type="sldNum" sz="quarter" idx="24"/>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429186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001" y="4580466"/>
            <a:ext cx="3576000" cy="1788584"/>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8081"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0863" y="4580466"/>
            <a:ext cx="3576000" cy="1788584"/>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002" y="2032001"/>
            <a:ext cx="3576000" cy="2046817"/>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8080" y="2032001"/>
            <a:ext cx="3576000" cy="2046817"/>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7999" y="2032001"/>
            <a:ext cx="3576000" cy="2046817"/>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0B260DF7-7A47-4C84-A6B5-7A0F356823F8}" type="datetime5">
              <a:rPr lang="en-US" smtClean="0"/>
              <a:t>25-Mar-21</a:t>
            </a:fld>
            <a:endParaRPr lang="en-GB"/>
          </a:p>
        </p:txBody>
      </p:sp>
      <p:sp>
        <p:nvSpPr>
          <p:cNvPr id="10" name="Fußzeilenplatzhalter 9"/>
          <p:cNvSpPr>
            <a:spLocks noGrp="1"/>
          </p:cNvSpPr>
          <p:nvPr>
            <p:ph type="ftr" sz="quarter" idx="26"/>
          </p:nvPr>
        </p:nvSpPr>
        <p:spPr/>
        <p:txBody>
          <a:bodyPr/>
          <a:lstStyle/>
          <a:p>
            <a:r>
              <a:rPr lang="en-GB" noProof="0"/>
              <a:t>File name | department | author </a:t>
            </a:r>
            <a:endParaRPr lang="en-GB" noProof="0" dirty="0"/>
          </a:p>
        </p:txBody>
      </p:sp>
      <p:sp>
        <p:nvSpPr>
          <p:cNvPr id="12" name="Foliennummernplatzhalter 11"/>
          <p:cNvSpPr>
            <a:spLocks noGrp="1"/>
          </p:cNvSpPr>
          <p:nvPr>
            <p:ph type="sldNum" sz="quarter" idx="27"/>
          </p:nvPr>
        </p:nvSpPr>
        <p:spPr/>
        <p:txBody>
          <a:bodyPr/>
          <a:lstStyle/>
          <a:p>
            <a:fld id="{61201FF1-C63B-412E-ABF0-3D0E918900AC}" type="slidenum">
              <a:rPr lang="en-GB" smtClean="0"/>
              <a:pPr/>
              <a:t>‹#›</a:t>
            </a:fld>
            <a:endParaRPr lang="en-GB" dirty="0"/>
          </a:p>
        </p:txBody>
      </p:sp>
      <p:sp>
        <p:nvSpPr>
          <p:cNvPr id="15"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7"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19"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2678949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01" y="203010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01"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01" y="432259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0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2030105"/>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432259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6C126571-E348-4CB5-A863-9E00C0AA8F4A}" type="datetime5">
              <a:rPr lang="en-US" smtClean="0"/>
              <a:t>25-Mar-21</a:t>
            </a:fld>
            <a:endParaRPr lang="en-GB"/>
          </a:p>
        </p:txBody>
      </p:sp>
      <p:sp>
        <p:nvSpPr>
          <p:cNvPr id="10" name="Fußzeilenplatzhalter 9"/>
          <p:cNvSpPr>
            <a:spLocks noGrp="1"/>
          </p:cNvSpPr>
          <p:nvPr>
            <p:ph type="ftr" sz="quarter" idx="28"/>
          </p:nvPr>
        </p:nvSpPr>
        <p:spPr/>
        <p:txBody>
          <a:bodyPr/>
          <a:lstStyle/>
          <a:p>
            <a:r>
              <a:rPr lang="en-GB" noProof="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20"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58066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801" y="4322235"/>
            <a:ext cx="2544000" cy="2046817"/>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2001" y="4333828"/>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6401" y="4322235"/>
            <a:ext cx="25440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801" y="2032001"/>
            <a:ext cx="2544000" cy="1788584"/>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2001" y="2033529"/>
            <a:ext cx="2544000" cy="1788584"/>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6401" y="2032001"/>
            <a:ext cx="2544000" cy="1788584"/>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4401" y="4333828"/>
            <a:ext cx="2552700" cy="2046817"/>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4400" y="2033529"/>
            <a:ext cx="2544000" cy="1788584"/>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A617076C-1AA0-4312-A147-F07827D60394}" type="datetime5">
              <a:rPr lang="en-US" smtClean="0"/>
              <a:t>25-Mar-21</a:t>
            </a:fld>
            <a:endParaRPr lang="en-GB"/>
          </a:p>
        </p:txBody>
      </p:sp>
      <p:sp>
        <p:nvSpPr>
          <p:cNvPr id="10" name="Fußzeilenplatzhalter 9"/>
          <p:cNvSpPr>
            <a:spLocks noGrp="1"/>
          </p:cNvSpPr>
          <p:nvPr>
            <p:ph type="ftr" sz="quarter" idx="28"/>
          </p:nvPr>
        </p:nvSpPr>
        <p:spPr/>
        <p:txBody>
          <a:bodyPr/>
          <a:lstStyle/>
          <a:p>
            <a:r>
              <a:rPr lang="en-GB" noProof="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1" y="1"/>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20" name="Titel 22"/>
          <p:cNvSpPr>
            <a:spLocks noGrp="1"/>
          </p:cNvSpPr>
          <p:nvPr>
            <p:ph type="title" hasCustomPrompt="1"/>
          </p:nvPr>
        </p:nvSpPr>
        <p:spPr>
          <a:xfrm>
            <a:off x="508001" y="515818"/>
            <a:ext cx="10674352" cy="514232"/>
          </a:xfrm>
        </p:spPr>
        <p:txBody>
          <a:bodyPr tIns="36000"/>
          <a:lstStyle>
            <a:lvl1pPr>
              <a:defRPr sz="2999"/>
            </a:lvl1pPr>
          </a:lstStyle>
          <a:p>
            <a:r>
              <a:rPr lang="de-DE" dirty="0"/>
              <a:t>TitLE</a:t>
            </a:r>
            <a:endParaRPr lang="en-GB" dirty="0"/>
          </a:p>
        </p:txBody>
      </p:sp>
      <p:sp>
        <p:nvSpPr>
          <p:cNvPr id="21" name="Textplatzhalter 5"/>
          <p:cNvSpPr>
            <a:spLocks noGrp="1"/>
          </p:cNvSpPr>
          <p:nvPr>
            <p:ph type="body" sz="quarter" idx="17" hasCustomPrompt="1"/>
          </p:nvPr>
        </p:nvSpPr>
        <p:spPr>
          <a:xfrm>
            <a:off x="514418" y="260290"/>
            <a:ext cx="5580789" cy="155539"/>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151767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0962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64" y="1628"/>
          <a:ext cx="2159" cy="1619"/>
        </p:xfrm>
        <a:graphic>
          <a:graphicData uri="http://schemas.openxmlformats.org/presentationml/2006/ole">
            <mc:AlternateContent xmlns:mc="http://schemas.openxmlformats.org/markup-compatibility/2006">
              <mc:Choice xmlns:v="urn:schemas-microsoft-com:vml" Requires="v">
                <p:oleObj spid="_x0000_s205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64" y="1628"/>
                        <a:ext cx="2159" cy="1619"/>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F9B85A3-BE12-4316-ADE0-0FADAA9EC2E5}"/>
              </a:ext>
            </a:extLst>
          </p:cNvPr>
          <p:cNvSpPr/>
          <p:nvPr userDrawn="1">
            <p:custDataLst>
              <p:tags r:id="rId3"/>
            </p:custDataLst>
          </p:nvPr>
        </p:nvSpPr>
        <p:spPr>
          <a:xfrm>
            <a:off x="0" y="0"/>
            <a:ext cx="158709" cy="158713"/>
          </a:xfrm>
          <a:prstGeom prst="rect">
            <a:avLst/>
          </a:prstGeom>
          <a:solidFill>
            <a:srgbClr val="C1EBF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598" b="1" i="0" baseline="0">
              <a:solidFill>
                <a:schemeClr val="tx1"/>
              </a:solidFill>
              <a:latin typeface="Arial" panose="020B0604020202020204" pitchFamily="34" charset="0"/>
              <a:ea typeface="+mj-ea"/>
              <a:cs typeface="+mj-cs"/>
              <a:sym typeface="Arial" panose="020B0604020202020204" pitchFamily="34" charset="0"/>
            </a:endParaRPr>
          </a:p>
        </p:txBody>
      </p:sp>
      <p:sp>
        <p:nvSpPr>
          <p:cNvPr id="11" name="Rectangle 10"/>
          <p:cNvSpPr>
            <a:spLocks/>
          </p:cNvSpPr>
          <p:nvPr userDrawn="1"/>
        </p:nvSpPr>
        <p:spPr bwMode="gray">
          <a:xfrm>
            <a:off x="1" y="3"/>
            <a:ext cx="5083351" cy="6362814"/>
          </a:xfrm>
          <a:prstGeom prst="rect">
            <a:avLst/>
          </a:prstGeom>
          <a:solidFill>
            <a:schemeClr val="accent1"/>
          </a:solidFill>
          <a:ln>
            <a:noFill/>
          </a:ln>
        </p:spPr>
        <p:txBody>
          <a:bodyPr rot="0" spcFirstLastPara="0" vertOverflow="overflow" horzOverflow="overflow" vert="horz" wrap="square" lIns="143923" tIns="143923" rIns="143923" bIns="143923" numCol="1" spcCol="0" rtlCol="0" fromWordArt="0" anchor="t" anchorCtr="0" forceAA="0" compatLnSpc="1">
            <a:prstTxWarp prst="textNoShape">
              <a:avLst/>
            </a:prstTxWarp>
            <a:noAutofit/>
          </a:bodyPr>
          <a:lstStyle/>
          <a:p>
            <a:pPr algn="l" eaLnBrk="1">
              <a:spcBef>
                <a:spcPts val="133"/>
              </a:spcBef>
              <a:spcAft>
                <a:spcPts val="133"/>
              </a:spcAft>
            </a:pPr>
            <a:endParaRPr lang="en-US" sz="1866"/>
          </a:p>
        </p:txBody>
      </p:sp>
      <p:sp>
        <p:nvSpPr>
          <p:cNvPr id="12" name="Rectangle 11"/>
          <p:cNvSpPr>
            <a:spLocks/>
          </p:cNvSpPr>
          <p:nvPr userDrawn="1"/>
        </p:nvSpPr>
        <p:spPr bwMode="gray">
          <a:xfrm>
            <a:off x="5083352" y="6931"/>
            <a:ext cx="4746860" cy="4571950"/>
          </a:xfrm>
          <a:prstGeom prst="rect">
            <a:avLst/>
          </a:prstGeom>
          <a:solidFill>
            <a:srgbClr val="D4D5C8"/>
          </a:solidFill>
          <a:ln>
            <a:noFill/>
          </a:ln>
        </p:spPr>
        <p:txBody>
          <a:bodyPr rot="0" spcFirstLastPara="0" vertOverflow="overflow" horzOverflow="overflow" vert="horz" wrap="square" lIns="143923" tIns="143923" rIns="143923" bIns="143923" numCol="1" spcCol="0" rtlCol="0" fromWordArt="0" anchor="t" anchorCtr="0" forceAA="0" compatLnSpc="1">
            <a:prstTxWarp prst="textNoShape">
              <a:avLst/>
            </a:prstTxWarp>
            <a:noAutofit/>
          </a:bodyPr>
          <a:lstStyle/>
          <a:p>
            <a:pPr algn="l" eaLnBrk="1">
              <a:spcBef>
                <a:spcPts val="133"/>
              </a:spcBef>
              <a:spcAft>
                <a:spcPts val="133"/>
              </a:spcAft>
            </a:pPr>
            <a:endParaRPr lang="en-US" sz="1866"/>
          </a:p>
        </p:txBody>
      </p:sp>
      <p:sp>
        <p:nvSpPr>
          <p:cNvPr id="13315" name="Subtitle"/>
          <p:cNvSpPr>
            <a:spLocks noGrp="1" noChangeArrowheads="1"/>
          </p:cNvSpPr>
          <p:nvPr userDrawn="1">
            <p:ph type="subTitle" idx="1"/>
          </p:nvPr>
        </p:nvSpPr>
        <p:spPr bwMode="gray">
          <a:xfrm>
            <a:off x="672985" y="3053646"/>
            <a:ext cx="3972668" cy="246164"/>
          </a:xfrm>
          <a:prstGeom prst="rect">
            <a:avLst/>
          </a:prstGeom>
        </p:spPr>
        <p:txBody>
          <a:bodyPr wrap="square">
            <a:spAutoFit/>
          </a:bodyPr>
          <a:lstStyle>
            <a:lvl1pPr marL="0" indent="0">
              <a:buFontTx/>
              <a:buNone/>
              <a:defRPr lang="x-none" sz="1599" b="0" cap="none" baseline="0">
                <a:solidFill>
                  <a:schemeClr val="tx1"/>
                </a:solidFill>
                <a:latin typeface="+mj-lt"/>
                <a:ea typeface="+mn-ea"/>
              </a:defRPr>
            </a:lvl1pPr>
          </a:lstStyle>
          <a:p>
            <a:pPr lvl="0" latinLnBrk="0"/>
            <a:r>
              <a:rPr lang="en-US" noProof="0"/>
              <a:t>Click to edit Master subtitle style</a:t>
            </a:r>
          </a:p>
        </p:txBody>
      </p:sp>
      <p:pic>
        <p:nvPicPr>
          <p:cNvPr id="10" name="Bild 1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9680431" y="5841752"/>
            <a:ext cx="2016206" cy="505194"/>
          </a:xfrm>
          <a:prstGeom prst="rect">
            <a:avLst/>
          </a:prstGeom>
        </p:spPr>
      </p:pic>
      <p:sp>
        <p:nvSpPr>
          <p:cNvPr id="13314" name="Title"/>
          <p:cNvSpPr>
            <a:spLocks noGrp="1" noChangeArrowheads="1"/>
          </p:cNvSpPr>
          <p:nvPr userDrawn="1">
            <p:ph type="ctrTitle"/>
          </p:nvPr>
        </p:nvSpPr>
        <p:spPr bwMode="gray">
          <a:xfrm>
            <a:off x="672984" y="948153"/>
            <a:ext cx="7811261" cy="844490"/>
          </a:xfrm>
          <a:prstGeom prst="rect">
            <a:avLst/>
          </a:prstGeom>
        </p:spPr>
        <p:txBody>
          <a:bodyPr wrap="square" anchor="t" anchorCtr="0">
            <a:spAutoFit/>
          </a:bodyPr>
          <a:lstStyle>
            <a:lvl1pPr>
              <a:lnSpc>
                <a:spcPct val="100000"/>
              </a:lnSpc>
              <a:defRPr lang="x-none" sz="3598" b="1" cap="none" baseline="0">
                <a:solidFill>
                  <a:schemeClr val="tx2"/>
                </a:solidFill>
                <a:latin typeface="+mj-lt"/>
                <a:ea typeface="+mj-ea"/>
              </a:defRPr>
            </a:lvl1pPr>
          </a:lstStyle>
          <a:p>
            <a:pPr lvl="0" latinLnBrk="0"/>
            <a:r>
              <a:rPr lang="en-US" noProof="0"/>
              <a:t>Click to edit Master title style</a:t>
            </a:r>
          </a:p>
        </p:txBody>
      </p:sp>
      <p:sp>
        <p:nvSpPr>
          <p:cNvPr id="24" name="Document type" hidden="1"/>
          <p:cNvSpPr txBox="1">
            <a:spLocks noChangeArrowheads="1"/>
          </p:cNvSpPr>
          <p:nvPr/>
        </p:nvSpPr>
        <p:spPr bwMode="gray">
          <a:xfrm>
            <a:off x="672984" y="4269428"/>
            <a:ext cx="3972668" cy="24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599" err="1">
                <a:latin typeface="+mn-lt"/>
              </a:rPr>
              <a:t>Abteilung</a:t>
            </a:r>
            <a:r>
              <a:rPr lang="en-US" sz="1599">
                <a:latin typeface="+mn-lt"/>
              </a:rPr>
              <a:t> / </a:t>
            </a:r>
            <a:r>
              <a:rPr lang="en-US" sz="1599" err="1">
                <a:latin typeface="+mn-lt"/>
              </a:rPr>
              <a:t>Verfasser</a:t>
            </a:r>
            <a:r>
              <a:rPr lang="en-US" sz="1599">
                <a:latin typeface="+mn-lt"/>
              </a:rPr>
              <a:t> /</a:t>
            </a:r>
            <a:endParaRPr lang="en-US" sz="1599" baseline="0" noProof="0">
              <a:solidFill>
                <a:schemeClr val="tx1"/>
              </a:solidFill>
              <a:latin typeface="+mn-lt"/>
            </a:endParaRPr>
          </a:p>
        </p:txBody>
      </p:sp>
      <p:sp>
        <p:nvSpPr>
          <p:cNvPr id="25" name="Date" hidden="1"/>
          <p:cNvSpPr txBox="1">
            <a:spLocks noChangeArrowheads="1"/>
          </p:cNvSpPr>
          <p:nvPr/>
        </p:nvSpPr>
        <p:spPr bwMode="gray">
          <a:xfrm>
            <a:off x="672984" y="4549913"/>
            <a:ext cx="3972668" cy="24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599">
                <a:latin typeface="+mn-lt"/>
              </a:rPr>
              <a:t>Ort und Zeit</a:t>
            </a:r>
            <a:endParaRPr lang="en-US" sz="1599" baseline="0" noProof="0">
              <a:solidFill>
                <a:schemeClr val="tx1"/>
              </a:solidFill>
              <a:latin typeface="+mn-lt"/>
            </a:endParaRPr>
          </a:p>
        </p:txBody>
      </p:sp>
      <p:grpSp>
        <p:nvGrpSpPr>
          <p:cNvPr id="21" name="Disclaimer-DE_FT2096_16x9_TK_CF1">
            <a:extLst>
              <a:ext uri="{FF2B5EF4-FFF2-40B4-BE49-F238E27FC236}">
                <a16:creationId xmlns:a16="http://schemas.microsoft.com/office/drawing/2014/main" id="{55619B36-1A9D-4109-B187-80DD9F1798F8}"/>
              </a:ext>
            </a:extLst>
          </p:cNvPr>
          <p:cNvGrpSpPr/>
          <p:nvPr userDrawn="1"/>
        </p:nvGrpSpPr>
        <p:grpSpPr bwMode="gray">
          <a:xfrm>
            <a:off x="5468916" y="5882607"/>
            <a:ext cx="1960890" cy="480209"/>
            <a:chOff x="4067174" y="5864006"/>
            <a:chExt cx="1411606" cy="480320"/>
          </a:xfrm>
        </p:grpSpPr>
        <p:sp>
          <p:nvSpPr>
            <p:cNvPr id="22" name="Textfeld 12">
              <a:extLst>
                <a:ext uri="{FF2B5EF4-FFF2-40B4-BE49-F238E27FC236}">
                  <a16:creationId xmlns:a16="http://schemas.microsoft.com/office/drawing/2014/main" id="{38EA5B2E-95A9-456F-B861-8DCBFC36A76F}"/>
                </a:ext>
              </a:extLst>
            </p:cNvPr>
            <p:cNvSpPr txBox="1"/>
            <p:nvPr/>
          </p:nvSpPr>
          <p:spPr bwMode="gray">
            <a:xfrm>
              <a:off x="4067177" y="5879995"/>
              <a:ext cx="1411603" cy="464331"/>
            </a:xfrm>
            <a:prstGeom prst="rect">
              <a:avLst/>
            </a:prstGeom>
            <a:noFill/>
            <a:ln w="25400" cmpd="sng">
              <a:noFill/>
            </a:ln>
          </p:spPr>
          <p:txBody>
            <a:bodyPr wrap="square" lIns="0" tIns="108000" rIns="0" bIns="108000" rtlCol="0">
              <a:spAutoFit/>
            </a:bodyPr>
            <a:lstStyle/>
            <a:p>
              <a:pPr algn="ctr"/>
              <a:r>
                <a:rPr lang="en-US" sz="1599" b="1">
                  <a:solidFill>
                    <a:srgbClr val="E4003A"/>
                  </a:solidFill>
                  <a:latin typeface="+mn-lt"/>
                </a:rPr>
                <a:t>Internal</a:t>
              </a:r>
            </a:p>
          </p:txBody>
        </p:sp>
        <p:grpSp>
          <p:nvGrpSpPr>
            <p:cNvPr id="23" name="Gruppieren 13">
              <a:extLst>
                <a:ext uri="{FF2B5EF4-FFF2-40B4-BE49-F238E27FC236}">
                  <a16:creationId xmlns:a16="http://schemas.microsoft.com/office/drawing/2014/main" id="{DAE41B23-E23F-446F-815B-FEE619019F01}"/>
                </a:ext>
              </a:extLst>
            </p:cNvPr>
            <p:cNvGrpSpPr/>
            <p:nvPr/>
          </p:nvGrpSpPr>
          <p:grpSpPr bwMode="gray">
            <a:xfrm>
              <a:off x="4067174" y="5864006"/>
              <a:ext cx="1411606" cy="446109"/>
              <a:chOff x="7624763" y="5079537"/>
              <a:chExt cx="1550486" cy="446109"/>
            </a:xfrm>
          </p:grpSpPr>
          <p:cxnSp>
            <p:nvCxnSpPr>
              <p:cNvPr id="26" name="Gerade Verbindung 14">
                <a:extLst>
                  <a:ext uri="{FF2B5EF4-FFF2-40B4-BE49-F238E27FC236}">
                    <a16:creationId xmlns:a16="http://schemas.microsoft.com/office/drawing/2014/main" id="{6B2D2BA5-72AB-4E24-9D73-A8EBA1AB6F6A}"/>
                  </a:ext>
                </a:extLst>
              </p:cNvPr>
              <p:cNvCxnSpPr/>
              <p:nvPr/>
            </p:nvCxnSpPr>
            <p:spPr bwMode="gray">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27" name="Gerade Verbindung 15">
                <a:extLst>
                  <a:ext uri="{FF2B5EF4-FFF2-40B4-BE49-F238E27FC236}">
                    <a16:creationId xmlns:a16="http://schemas.microsoft.com/office/drawing/2014/main" id="{571B06DF-E2C1-4B5A-AD18-AAF8F881395C}"/>
                  </a:ext>
                </a:extLst>
              </p:cNvPr>
              <p:cNvCxnSpPr/>
              <p:nvPr/>
            </p:nvCxnSpPr>
            <p:spPr bwMode="gray">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072241587"/>
      </p:ext>
    </p:extLst>
  </p:cSld>
  <p:clrMapOvr>
    <a:masterClrMapping/>
  </p:clrMapOvr>
  <p:extLst>
    <p:ext uri="{DCECCB84-F9BA-43D5-87BE-67443E8EF086}">
      <p15:sldGuideLst xmlns:p15="http://schemas.microsoft.com/office/powerpoint/2012/main">
        <p15:guide id="1" orient="horz" pos="1620">
          <p15:clr>
            <a:srgbClr val="FBAE40"/>
          </p15:clr>
        </p15:guide>
        <p15:guide id="2" pos="2882">
          <p15:clr>
            <a:srgbClr val="FBAE40"/>
          </p15:clr>
        </p15:guide>
        <p15:guide id="3">
          <p15:clr>
            <a:srgbClr val="FBAE40"/>
          </p15:clr>
        </p15:guide>
        <p15:guide id="4" pos="5769">
          <p15:clr>
            <a:srgbClr val="FBAE40"/>
          </p15:clr>
        </p15:guide>
        <p15:guide id="5" pos="567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Headline Only ">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3077" name="think-cell Slide" r:id="rId4" imgW="270" imgH="270" progId="TCLayout.ActiveDocument.1">
                  <p:embed/>
                </p:oleObj>
              </mc:Choice>
              <mc:Fallback>
                <p:oleObj name="think-cell Slide" r:id="rId4" imgW="270" imgH="270" progId="TCLayout.ActiveDocument.1">
                  <p:embed/>
                  <p:pic>
                    <p:nvPicPr>
                      <p:cNvPr id="5" name="Objekt 4" hidden="1"/>
                      <p:cNvPicPr/>
                      <p:nvPr/>
                    </p:nvPicPr>
                    <p:blipFill>
                      <a:blip r:embed="rId5"/>
                      <a:stretch>
                        <a:fillRect/>
                      </a:stretch>
                    </p:blipFill>
                    <p:spPr>
                      <a:xfrm>
                        <a:off x="1589" y="1590"/>
                        <a:ext cx="1586" cy="1587"/>
                      </a:xfrm>
                      <a:prstGeom prst="rect">
                        <a:avLst/>
                      </a:prstGeom>
                    </p:spPr>
                  </p:pic>
                </p:oleObj>
              </mc:Fallback>
            </mc:AlternateContent>
          </a:graphicData>
        </a:graphic>
      </p:graphicFrame>
      <p:sp>
        <p:nvSpPr>
          <p:cNvPr id="131" name="Freeform 54"/>
          <p:cNvSpPr>
            <a:spLocks noEditPoints="1"/>
          </p:cNvSpPr>
          <p:nvPr/>
        </p:nvSpPr>
        <p:spPr bwMode="auto">
          <a:xfrm>
            <a:off x="11472597" y="282199"/>
            <a:ext cx="384000" cy="38400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36457" tIns="68227" rIns="136457" bIns="68227" numCol="1" anchor="t" anchorCtr="0" compatLnSpc="1">
            <a:prstTxWarp prst="textNoShape">
              <a:avLst/>
            </a:prstTxWarp>
          </a:bodyPr>
          <a:lstStyle/>
          <a:p>
            <a:pPr marL="0" marR="0" lvl="0" indent="0" defTabSz="1364973" eaLnBrk="1" fontAlgn="auto" latinLnBrk="0" hangingPunct="1">
              <a:lnSpc>
                <a:spcPct val="100000"/>
              </a:lnSpc>
              <a:spcBef>
                <a:spcPts val="0"/>
              </a:spcBef>
              <a:spcAft>
                <a:spcPts val="0"/>
              </a:spcAft>
              <a:buClrTx/>
              <a:buSzTx/>
              <a:buFontTx/>
              <a:buNone/>
              <a:tabLst/>
              <a:defRPr/>
            </a:pPr>
            <a:endParaRPr kumimoji="0" lang="en-GB" sz="2665" b="0" i="0" u="none" strike="noStrike" kern="0" cap="none" spc="0" normalizeH="0" baseline="0" noProof="0" dirty="0">
              <a:ln>
                <a:noFill/>
              </a:ln>
              <a:solidFill>
                <a:srgbClr val="003781"/>
              </a:solidFill>
              <a:effectLst/>
              <a:uLnTx/>
              <a:uFillTx/>
            </a:endParaRPr>
          </a:p>
        </p:txBody>
      </p:sp>
      <p:sp>
        <p:nvSpPr>
          <p:cNvPr id="9" name="Textplatzhalter 23"/>
          <p:cNvSpPr>
            <a:spLocks noGrp="1"/>
          </p:cNvSpPr>
          <p:nvPr>
            <p:ph type="body" sz="quarter" idx="18"/>
          </p:nvPr>
        </p:nvSpPr>
        <p:spPr>
          <a:xfrm>
            <a:off x="4" y="2"/>
            <a:ext cx="8650817" cy="768172"/>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33" dirty="0" smtClean="0"/>
            </a:lvl1pPr>
          </a:lstStyle>
          <a:p>
            <a:pPr lvl="0" algn="ctr"/>
            <a:r>
              <a:rPr lang="en-US"/>
              <a:t>Click to edit Master text styles</a:t>
            </a:r>
          </a:p>
        </p:txBody>
      </p:sp>
      <p:sp>
        <p:nvSpPr>
          <p:cNvPr id="10" name="Titel 22"/>
          <p:cNvSpPr>
            <a:spLocks noGrp="1"/>
          </p:cNvSpPr>
          <p:nvPr>
            <p:ph type="title" hasCustomPrompt="1"/>
          </p:nvPr>
        </p:nvSpPr>
        <p:spPr>
          <a:xfrm>
            <a:off x="508002" y="515819"/>
            <a:ext cx="10674352" cy="514232"/>
          </a:xfrm>
        </p:spPr>
        <p:txBody>
          <a:bodyPr tIns="30231"/>
          <a:lstStyle>
            <a:lvl1pPr>
              <a:defRPr sz="3332"/>
            </a:lvl1pPr>
          </a:lstStyle>
          <a:p>
            <a:r>
              <a:rPr lang="de-DE" dirty="0"/>
              <a:t>TitLE</a:t>
            </a:r>
            <a:endParaRPr lang="en-GB" dirty="0"/>
          </a:p>
        </p:txBody>
      </p:sp>
      <p:sp>
        <p:nvSpPr>
          <p:cNvPr id="11" name="Textplatzhalter 5"/>
          <p:cNvSpPr>
            <a:spLocks noGrp="1"/>
          </p:cNvSpPr>
          <p:nvPr>
            <p:ph type="body" sz="quarter" idx="17" hasCustomPrompt="1"/>
          </p:nvPr>
        </p:nvSpPr>
        <p:spPr>
          <a:xfrm>
            <a:off x="514418" y="260292"/>
            <a:ext cx="5580789" cy="155539"/>
          </a:xfrm>
        </p:spPr>
        <p:txBody>
          <a:bodyPr/>
          <a:lstStyle>
            <a:lvl1pPr>
              <a:defRPr sz="1067"/>
            </a:lvl1pPr>
            <a:lvl2pPr>
              <a:defRPr sz="1333"/>
            </a:lvl2pPr>
            <a:lvl3pPr>
              <a:defRPr sz="1333"/>
            </a:lvl3pPr>
            <a:lvl4pPr>
              <a:defRPr sz="1333"/>
            </a:lvl4pPr>
            <a:lvl5pPr>
              <a:defRPr sz="1333"/>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19"/>
          </p:nvPr>
        </p:nvSpPr>
        <p:spPr>
          <a:xfrm>
            <a:off x="527382" y="6618286"/>
            <a:ext cx="1307024" cy="123082"/>
          </a:xfrm>
        </p:spPr>
        <p:txBody>
          <a:bodyPr/>
          <a:lstStyle/>
          <a:p>
            <a:fld id="{5854D863-F5AA-4730-91A6-5E8AE2A76370}" type="datetime1">
              <a:rPr lang="en-US" smtClean="0"/>
              <a:t>3/25/2021</a:t>
            </a:fld>
            <a:endParaRPr lang="en-GB"/>
          </a:p>
        </p:txBody>
      </p:sp>
      <p:sp>
        <p:nvSpPr>
          <p:cNvPr id="3" name="Fußzeilenplatzhalter 2"/>
          <p:cNvSpPr>
            <a:spLocks noGrp="1"/>
          </p:cNvSpPr>
          <p:nvPr>
            <p:ph type="ftr" sz="quarter" idx="20"/>
          </p:nvPr>
        </p:nvSpPr>
        <p:spPr/>
        <p:txBody>
          <a:bodyPr/>
          <a:lstStyle/>
          <a:p>
            <a:endParaRPr lang="en-GB" noProof="0" dirty="0"/>
          </a:p>
        </p:txBody>
      </p:sp>
      <p:sp>
        <p:nvSpPr>
          <p:cNvPr id="6" name="Foliennummernplatzhalter 5"/>
          <p:cNvSpPr>
            <a:spLocks noGrp="1"/>
          </p:cNvSpPr>
          <p:nvPr>
            <p:ph type="sldNum" sz="quarter" idx="21"/>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821945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5D5920D-9E07-4642-A801-0D08B7948D1A}"/>
              </a:ext>
            </a:extLst>
          </p:cNvPr>
          <p:cNvGraphicFramePr>
            <a:graphicFrameLocks noChangeAspect="1"/>
          </p:cNvGraphicFramePr>
          <p:nvPr userDrawn="1">
            <p:custDataLst>
              <p:tags r:id="rId2"/>
            </p:custDataLst>
          </p:nvPr>
        </p:nvGraphicFramePr>
        <p:xfrm>
          <a:off x="1588" y="1587"/>
          <a:ext cx="1588" cy="1588"/>
        </p:xfrm>
        <a:graphic>
          <a:graphicData uri="http://schemas.openxmlformats.org/presentationml/2006/ole">
            <mc:AlternateContent xmlns:mc="http://schemas.openxmlformats.org/markup-compatibility/2006">
              <mc:Choice xmlns:v="urn:schemas-microsoft-com:vml" Requires="v">
                <p:oleObj spid="_x0000_s4101" name="think-cell Slide" r:id="rId5" imgW="451" imgH="450" progId="TCLayout.ActiveDocument.1">
                  <p:embed/>
                </p:oleObj>
              </mc:Choice>
              <mc:Fallback>
                <p:oleObj name="think-cell Slide" r:id="rId5" imgW="451" imgH="450" progId="TCLayout.ActiveDocument.1">
                  <p:embed/>
                  <p:pic>
                    <p:nvPicPr>
                      <p:cNvPr id="4" name="Object 3" hidden="1">
                        <a:extLst>
                          <a:ext uri="{FF2B5EF4-FFF2-40B4-BE49-F238E27FC236}">
                            <a16:creationId xmlns:a16="http://schemas.microsoft.com/office/drawing/2014/main" id="{A5D5920D-9E07-4642-A801-0D08B7948D1A}"/>
                          </a:ext>
                        </a:extLst>
                      </p:cNvPr>
                      <p:cNvPicPr/>
                      <p:nvPr/>
                    </p:nvPicPr>
                    <p:blipFill>
                      <a:blip r:embed="rId6"/>
                      <a:stretch>
                        <a:fillRect/>
                      </a:stretch>
                    </p:blipFill>
                    <p:spPr>
                      <a:xfrm>
                        <a:off x="1588" y="1587"/>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0D2AF45-3207-45B3-B8D2-A4E6FED84D2A}"/>
              </a:ext>
            </a:extLst>
          </p:cNvPr>
          <p:cNvSpPr/>
          <p:nvPr userDrawn="1">
            <p:custDataLst>
              <p:tags r:id="rId3"/>
            </p:custDataLst>
          </p:nvPr>
        </p:nvSpPr>
        <p:spPr>
          <a:xfrm>
            <a:off x="0" y="0"/>
            <a:ext cx="158771" cy="158713"/>
          </a:xfrm>
          <a:prstGeom prst="rect">
            <a:avLst/>
          </a:prstGeom>
          <a:solidFill>
            <a:srgbClr val="F4F2F2"/>
          </a:solidFill>
          <a:ln>
            <a:noFill/>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100"/>
              </a:spcBef>
              <a:spcAft>
                <a:spcPts val="100"/>
              </a:spcAft>
            </a:pPr>
            <a:endParaRPr lang="en-US" sz="2599" b="1" i="0" baseline="0" dirty="0">
              <a:latin typeface="Arial" panose="020B0604020202020204" pitchFamily="34" charset="0"/>
              <a:ea typeface="+mj-ea"/>
              <a:cs typeface="+mj-cs"/>
              <a:sym typeface="Arial" panose="020B0604020202020204" pitchFamily="34" charset="0"/>
            </a:endParaRPr>
          </a:p>
        </p:txBody>
      </p:sp>
      <p:sp>
        <p:nvSpPr>
          <p:cNvPr id="11" name="Textplatzhalter 11"/>
          <p:cNvSpPr>
            <a:spLocks noGrp="1"/>
          </p:cNvSpPr>
          <p:nvPr>
            <p:ph type="body" sz="quarter" idx="19" hasCustomPrompt="1"/>
          </p:nvPr>
        </p:nvSpPr>
        <p:spPr>
          <a:xfrm>
            <a:off x="0" y="1"/>
            <a:ext cx="10186726" cy="768172"/>
          </a:xfrm>
          <a:solidFill>
            <a:srgbClr val="CFE9EE"/>
          </a:solidFill>
        </p:spPr>
        <p:txBody>
          <a:bodyPr/>
          <a:lstStyle>
            <a:lvl1pPr>
              <a:defRPr sz="100"/>
            </a:lvl1pPr>
          </a:lstStyle>
          <a:p>
            <a:pPr lvl="0"/>
            <a:r>
              <a:rPr lang="en-US" noProof="0" dirty="0"/>
              <a:t>Edit Master text styles</a:t>
            </a:r>
          </a:p>
        </p:txBody>
      </p:sp>
      <p:sp>
        <p:nvSpPr>
          <p:cNvPr id="6" name="Datumsplatzhalter 5"/>
          <p:cNvSpPr>
            <a:spLocks noGrp="1"/>
          </p:cNvSpPr>
          <p:nvPr>
            <p:ph type="dt" sz="half" idx="10"/>
          </p:nvPr>
        </p:nvSpPr>
        <p:spPr/>
        <p:txBody>
          <a:bodyPr/>
          <a:lstStyle/>
          <a:p>
            <a:fld id="{0DAA7F2C-201B-4834-A633-4F847450C485}" type="datetime5">
              <a:rPr lang="en-US" smtClean="0"/>
              <a:t>25-Mar-21</a:t>
            </a:fld>
            <a:endParaRPr lang="en-US" dirty="0"/>
          </a:p>
        </p:txBody>
      </p:sp>
      <p:sp>
        <p:nvSpPr>
          <p:cNvPr id="8" name="Fußzeilenplatzhalter 7"/>
          <p:cNvSpPr>
            <a:spLocks noGrp="1"/>
          </p:cNvSpPr>
          <p:nvPr>
            <p:ph type="ftr" sz="quarter" idx="11"/>
          </p:nvPr>
        </p:nvSpPr>
        <p:spPr/>
        <p:txBody>
          <a:bodyPr/>
          <a:lstStyle/>
          <a:p>
            <a:r>
              <a:rPr lang="en-US"/>
              <a:t>Footerline</a:t>
            </a:r>
            <a:endParaRPr lang="en-US" dirty="0"/>
          </a:p>
        </p:txBody>
      </p:sp>
      <p:sp>
        <p:nvSpPr>
          <p:cNvPr id="9" name="Foliennummernplatzhalter 8"/>
          <p:cNvSpPr>
            <a:spLocks noGrp="1"/>
          </p:cNvSpPr>
          <p:nvPr>
            <p:ph type="sldNum" sz="quarter" idx="12"/>
          </p:nvPr>
        </p:nvSpPr>
        <p:spPr/>
        <p:txBody>
          <a:bodyPr/>
          <a:lstStyle/>
          <a:p>
            <a:fld id="{61201FF1-C63B-412E-ABF0-3D0E918900AC}" type="slidenum">
              <a:rPr lang="en-US" smtClean="0"/>
              <a:pPr/>
              <a:t>‹#›</a:t>
            </a:fld>
            <a:endParaRPr lang="en-US" dirty="0"/>
          </a:p>
        </p:txBody>
      </p:sp>
      <p:sp>
        <p:nvSpPr>
          <p:cNvPr id="13" name="Freeform 54"/>
          <p:cNvSpPr>
            <a:spLocks noEditPoints="1"/>
          </p:cNvSpPr>
          <p:nvPr userDrawn="1"/>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3781"/>
              </a:solidFill>
              <a:effectLst/>
              <a:uLnTx/>
              <a:uFillTx/>
            </a:endParaRPr>
          </a:p>
        </p:txBody>
      </p:sp>
      <p:sp>
        <p:nvSpPr>
          <p:cNvPr id="14" name="Freeform 54"/>
          <p:cNvSpPr>
            <a:spLocks noEditPoints="1"/>
          </p:cNvSpPr>
          <p:nvPr userDrawn="1"/>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p:txBody>
          <a:bodyPr/>
          <a:lstStyle/>
          <a:p>
            <a:r>
              <a:rPr lang="en-US" dirty="0"/>
              <a:t>Click to edit Master </a:t>
            </a:r>
            <a:r>
              <a:rPr lang="en-US"/>
              <a:t>title style</a:t>
            </a:r>
            <a:endParaRPr lang="en-US" dirty="0"/>
          </a:p>
        </p:txBody>
      </p:sp>
    </p:spTree>
    <p:extLst>
      <p:ext uri="{BB962C8B-B14F-4D97-AF65-F5344CB8AC3E}">
        <p14:creationId xmlns:p14="http://schemas.microsoft.com/office/powerpoint/2010/main" val="85633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1879" y="6927"/>
            <a:ext cx="4346079" cy="483812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1" name="Bildplatzhalter 10"/>
          <p:cNvSpPr>
            <a:spLocks noGrp="1"/>
          </p:cNvSpPr>
          <p:nvPr>
            <p:ph type="pic" sz="quarter" idx="11" hasCustomPrompt="1"/>
          </p:nvPr>
        </p:nvSpPr>
        <p:spPr>
          <a:xfrm>
            <a:off x="1" y="0"/>
            <a:ext cx="7362195" cy="6858000"/>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5756" y="3307584"/>
            <a:ext cx="4070880" cy="1561242"/>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2" name="Titel 1"/>
          <p:cNvSpPr>
            <a:spLocks noGrp="1"/>
          </p:cNvSpPr>
          <p:nvPr>
            <p:ph type="title" hasCustomPrompt="1"/>
          </p:nvPr>
        </p:nvSpPr>
        <p:spPr>
          <a:xfrm>
            <a:off x="6096794" y="765321"/>
            <a:ext cx="5599842" cy="2519697"/>
          </a:xfrm>
        </p:spPr>
        <p:txBody>
          <a:bodyPr/>
          <a:lstStyle>
            <a:lvl1pPr>
              <a:defRPr sz="4399">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34809837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spid="_x0000_s5125" name="think-cell Slide" r:id="rId5" imgW="359" imgH="358" progId="TCLayout.ActiveDocument.1">
                  <p:embed/>
                </p:oleObj>
              </mc:Choice>
              <mc:Fallback>
                <p:oleObj name="think-cell Slide" r:id="rId5" imgW="359" imgH="358" progId="TCLayout.ActiveDocument.1">
                  <p:embed/>
                  <p:pic>
                    <p:nvPicPr>
                      <p:cNvPr id="3" name="Object 2" hidden="1"/>
                      <p:cNvPicPr/>
                      <p:nvPr/>
                    </p:nvPicPr>
                    <p:blipFill>
                      <a:blip r:embed="rId6"/>
                      <a:stretch>
                        <a:fillRect/>
                      </a:stretch>
                    </p:blipFill>
                    <p:spPr>
                      <a:xfrm>
                        <a:off x="1591" y="1593"/>
                        <a:ext cx="1587" cy="1587"/>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701C842-3A60-45BD-8E6D-CAF89ACA7068}"/>
              </a:ext>
            </a:extLst>
          </p:cNvPr>
          <p:cNvSpPr/>
          <p:nvPr userDrawn="1">
            <p:custDataLst>
              <p:tags r:id="rId3"/>
            </p:custDataLst>
          </p:nvPr>
        </p:nvSpPr>
        <p:spPr>
          <a:xfrm>
            <a:off x="0" y="0"/>
            <a:ext cx="158771" cy="158713"/>
          </a:xfrm>
          <a:prstGeom prst="rect">
            <a:avLst/>
          </a:prstGeom>
          <a:solidFill>
            <a:srgbClr val="C1EBFB"/>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2999" b="1" i="0" baseline="0" dirty="0">
              <a:solidFill>
                <a:schemeClr val="tx1"/>
              </a:solidFill>
              <a:latin typeface="Arial" panose="020B0604020202020204" pitchFamily="34" charset="0"/>
              <a:ea typeface="+mj-ea"/>
              <a:cs typeface="+mj-cs"/>
              <a:sym typeface="Arial" panose="020B0604020202020204" pitchFamily="34" charset="0"/>
            </a:endParaRPr>
          </a:p>
        </p:txBody>
      </p:sp>
      <p:sp>
        <p:nvSpPr>
          <p:cNvPr id="8" name="Title Placeholder 2">
            <a:extLst>
              <a:ext uri="{FF2B5EF4-FFF2-40B4-BE49-F238E27FC236}">
                <a16:creationId xmlns:a16="http://schemas.microsoft.com/office/drawing/2014/main" id="{BED4ECAF-28F9-4149-8C9B-DE6FE6AC8921}"/>
              </a:ext>
            </a:extLst>
          </p:cNvPr>
          <p:cNvSpPr>
            <a:spLocks noGrp="1" noChangeArrowheads="1"/>
          </p:cNvSpPr>
          <p:nvPr>
            <p:ph type="title"/>
          </p:nvPr>
        </p:nvSpPr>
        <p:spPr bwMode="gray">
          <a:xfrm>
            <a:off x="508000" y="278246"/>
            <a:ext cx="11188635" cy="46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2999"/>
            </a:lvl1pPr>
          </a:lstStyle>
          <a:p>
            <a:pPr lvl="0" latinLnBrk="0"/>
            <a:r>
              <a:rPr lang="en-US" dirty="0"/>
              <a:t>Click to edit Master title style</a:t>
            </a:r>
            <a:endParaRPr lang="en-US" noProof="0" dirty="0"/>
          </a:p>
        </p:txBody>
      </p:sp>
    </p:spTree>
    <p:extLst>
      <p:ext uri="{BB962C8B-B14F-4D97-AF65-F5344CB8AC3E}">
        <p14:creationId xmlns:p14="http://schemas.microsoft.com/office/powerpoint/2010/main" val="32997673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4842505" cy="6857999"/>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2319123"/>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878265" cy="2303723"/>
          </a:xfrm>
        </p:spPr>
        <p:txBody>
          <a:bodyPr/>
          <a:lstStyle>
            <a:lvl1pPr>
              <a:defRPr sz="4399">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71253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1" y="1"/>
            <a:ext cx="4842505" cy="6857999"/>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8" name="Textplatzhalter 23"/>
          <p:cNvSpPr>
            <a:spLocks noGrp="1"/>
          </p:cNvSpPr>
          <p:nvPr>
            <p:ph type="body" sz="quarter" idx="19"/>
          </p:nvPr>
        </p:nvSpPr>
        <p:spPr>
          <a:xfrm>
            <a:off x="4842507" y="6927"/>
            <a:ext cx="3805732" cy="5342287"/>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1397" y="5841749"/>
            <a:ext cx="2035239" cy="508810"/>
          </a:xfrm>
          <a:prstGeom prst="rect">
            <a:avLst/>
          </a:prstGeom>
        </p:spPr>
      </p:pic>
      <p:sp>
        <p:nvSpPr>
          <p:cNvPr id="5" name="Textplatzhalter 4"/>
          <p:cNvSpPr>
            <a:spLocks noGrp="1"/>
          </p:cNvSpPr>
          <p:nvPr>
            <p:ph type="body" sz="quarter" idx="13" hasCustomPrompt="1"/>
          </p:nvPr>
        </p:nvSpPr>
        <p:spPr>
          <a:xfrm>
            <a:off x="508066" y="3053643"/>
            <a:ext cx="4070286" cy="2319123"/>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8001" y="765321"/>
            <a:ext cx="7878265" cy="2303723"/>
          </a:xfrm>
        </p:spPr>
        <p:txBody>
          <a:bodyPr/>
          <a:lstStyle>
            <a:lvl1pPr>
              <a:defRPr sz="4399">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07999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7"/>
            <a:ext cx="1651215" cy="5841422"/>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3" name="Inhaltsplatzhalter 2"/>
          <p:cNvSpPr>
            <a:spLocks noGrp="1"/>
          </p:cNvSpPr>
          <p:nvPr>
            <p:ph idx="1" hasCustomPrompt="1"/>
          </p:nvPr>
        </p:nvSpPr>
        <p:spPr>
          <a:xfrm>
            <a:off x="3562813" y="1030050"/>
            <a:ext cx="8133822" cy="4818300"/>
          </a:xfrm>
          <a:prstGeom prst="rect">
            <a:avLst/>
          </a:prstGeom>
        </p:spPr>
        <p:txBody>
          <a:bodyPr wrap="square" tIns="0"/>
          <a:lstStyle>
            <a:lvl1pPr marL="0" algn="l" defTabSz="1218926" rtl="0" eaLnBrk="1" latinLnBrk="0" hangingPunct="1">
              <a:spcAft>
                <a:spcPts val="4799"/>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8926"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508001" y="768172"/>
            <a:ext cx="3054814" cy="4388620"/>
          </a:xfrm>
        </p:spPr>
        <p:txBody>
          <a:bodyPr/>
          <a:lstStyle>
            <a:lvl1pPr>
              <a:defRPr sz="4399"/>
            </a:lvl1pPr>
          </a:lstStyle>
          <a:p>
            <a:r>
              <a:rPr lang="en-US" noProof="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t>25-Mar-21</a:t>
            </a:fld>
            <a:endParaRPr lang="en-GB"/>
          </a:p>
        </p:txBody>
      </p:sp>
      <p:sp>
        <p:nvSpPr>
          <p:cNvPr id="9" name="Fußzeilenplatzhalter 8"/>
          <p:cNvSpPr>
            <a:spLocks noGrp="1"/>
          </p:cNvSpPr>
          <p:nvPr>
            <p:ph type="ftr" sz="quarter" idx="11"/>
          </p:nvPr>
        </p:nvSpPr>
        <p:spPr/>
        <p:txBody>
          <a:bodyPr/>
          <a:lstStyle/>
          <a:p>
            <a:r>
              <a:rPr lang="en-GB" noProof="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5322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7"/>
            <a:ext cx="5087756" cy="5841422"/>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2" name="Bildplatzhalter 11"/>
          <p:cNvSpPr>
            <a:spLocks noGrp="1"/>
          </p:cNvSpPr>
          <p:nvPr>
            <p:ph type="pic" sz="quarter" idx="13" hasCustomPrompt="1"/>
          </p:nvPr>
        </p:nvSpPr>
        <p:spPr>
          <a:xfrm>
            <a:off x="5086350" y="1416993"/>
            <a:ext cx="7105649" cy="4952058"/>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
            <a:ext cx="7619470" cy="3307585"/>
          </a:xfrm>
        </p:spPr>
        <p:txBody>
          <a:bodyPr tIns="198000"/>
          <a:lstStyle>
            <a:lvl1pPr>
              <a:defRPr sz="4399"/>
            </a:lvl1pPr>
          </a:lstStyle>
          <a:p>
            <a:r>
              <a:rPr lang="en-US" noProof="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t>25-Mar-21</a:t>
            </a:fld>
            <a:endParaRPr lang="en-GB"/>
          </a:p>
        </p:txBody>
      </p:sp>
      <p:sp>
        <p:nvSpPr>
          <p:cNvPr id="8" name="Fußzeilenplatzhalter 7"/>
          <p:cNvSpPr>
            <a:spLocks noGrp="1"/>
          </p:cNvSpPr>
          <p:nvPr>
            <p:ph type="ftr" sz="quarter" idx="17"/>
          </p:nvPr>
        </p:nvSpPr>
        <p:spPr/>
        <p:txBody>
          <a:bodyPr/>
          <a:lstStyle/>
          <a:p>
            <a:r>
              <a:rPr lang="en-GB" noProof="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54529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10"/>
            <a:ext cx="5601429" cy="332459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12" name="Bildplatzhalter 11"/>
          <p:cNvSpPr>
            <a:spLocks noGrp="1"/>
          </p:cNvSpPr>
          <p:nvPr>
            <p:ph type="pic" sz="quarter" idx="13" hasCustomPrompt="1"/>
          </p:nvPr>
        </p:nvSpPr>
        <p:spPr>
          <a:xfrm>
            <a:off x="5601429" y="1530350"/>
            <a:ext cx="6590570" cy="483870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8001" y="1"/>
            <a:ext cx="7619471" cy="3307583"/>
          </a:xfrm>
        </p:spPr>
        <p:txBody>
          <a:bodyPr tIns="198000"/>
          <a:lstStyle>
            <a:lvl1pPr>
              <a:defRPr sz="4399"/>
            </a:lvl1pPr>
          </a:lstStyle>
          <a:p>
            <a:r>
              <a:rPr lang="en-US" noProof="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t>25-Mar-21</a:t>
            </a:fld>
            <a:endParaRPr lang="en-GB"/>
          </a:p>
        </p:txBody>
      </p:sp>
      <p:sp>
        <p:nvSpPr>
          <p:cNvPr id="8" name="Fußzeilenplatzhalter 7"/>
          <p:cNvSpPr>
            <a:spLocks noGrp="1"/>
          </p:cNvSpPr>
          <p:nvPr>
            <p:ph type="ftr" sz="quarter" idx="17"/>
          </p:nvPr>
        </p:nvSpPr>
        <p:spPr/>
        <p:txBody>
          <a:bodyPr/>
          <a:lstStyle/>
          <a:p>
            <a:r>
              <a:rPr lang="en-GB" noProof="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32479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110"/>
            <a:ext cx="5601429" cy="332459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a:t>Edit Master text styles</a:t>
            </a:r>
          </a:p>
        </p:txBody>
      </p:sp>
      <p:sp>
        <p:nvSpPr>
          <p:cNvPr id="2" name="Titel 1"/>
          <p:cNvSpPr>
            <a:spLocks noGrp="1"/>
          </p:cNvSpPr>
          <p:nvPr>
            <p:ph type="title" hasCustomPrompt="1"/>
          </p:nvPr>
        </p:nvSpPr>
        <p:spPr>
          <a:xfrm>
            <a:off x="5601428" y="2552109"/>
            <a:ext cx="6095271" cy="3296241"/>
          </a:xfrm>
        </p:spPr>
        <p:txBody>
          <a:bodyPr lIns="360000" tIns="216000" rIns="0" anchor="t"/>
          <a:lstStyle>
            <a:lvl1pPr>
              <a:defRPr lang="de-DE" sz="19996"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5" name="Textplatzhalter 54"/>
          <p:cNvSpPr>
            <a:spLocks noGrp="1"/>
          </p:cNvSpPr>
          <p:nvPr>
            <p:ph type="body" sz="quarter" idx="14" hasCustomPrompt="1"/>
          </p:nvPr>
        </p:nvSpPr>
        <p:spPr>
          <a:xfrm>
            <a:off x="508067" y="515820"/>
            <a:ext cx="7619405" cy="2537824"/>
          </a:xfrm>
          <a:prstGeom prst="rect">
            <a:avLst/>
          </a:prstGeom>
        </p:spPr>
        <p:txBody>
          <a:bodyPr tIns="0" bIns="180000" anchor="b"/>
          <a:lstStyle>
            <a:lvl1pPr marL="0" algn="l" defTabSz="1218926" rtl="0" eaLnBrk="1" latinLnBrk="0" hangingPunct="1">
              <a:defRPr lang="de-DE" sz="4399"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7785" y="260649"/>
            <a:ext cx="308914" cy="309906"/>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p:spPr>
        <p:txBody>
          <a:bodyPr vert="horz" wrap="square" lIns="121889" tIns="60944" rIns="121889" bIns="60944" numCol="1" anchor="t" anchorCtr="0" compatLnSpc="1">
            <a:prstTxWarp prst="textNoShape">
              <a:avLst/>
            </a:prstTxWarp>
          </a:bodyPr>
          <a:lstStyle/>
          <a:p>
            <a:pPr marL="0" marR="0" lvl="0" indent="0" defTabSz="1218926"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3" name="Textplatzhalter 9"/>
          <p:cNvSpPr>
            <a:spLocks noGrp="1"/>
          </p:cNvSpPr>
          <p:nvPr>
            <p:ph type="body" sz="quarter" idx="15" hasCustomPrompt="1"/>
          </p:nvPr>
        </p:nvSpPr>
        <p:spPr>
          <a:xfrm>
            <a:off x="508067" y="3559938"/>
            <a:ext cx="4334439" cy="228841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t>25-Mar-21</a:t>
            </a:fld>
            <a:endParaRPr lang="en-GB"/>
          </a:p>
        </p:txBody>
      </p:sp>
      <p:sp>
        <p:nvSpPr>
          <p:cNvPr id="8" name="Fußzeilenplatzhalter 7"/>
          <p:cNvSpPr>
            <a:spLocks noGrp="1"/>
          </p:cNvSpPr>
          <p:nvPr>
            <p:ph type="ftr" sz="quarter" idx="17"/>
          </p:nvPr>
        </p:nvSpPr>
        <p:spPr/>
        <p:txBody>
          <a:bodyPr/>
          <a:lstStyle/>
          <a:p>
            <a:r>
              <a:rPr lang="en-GB" noProof="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39561141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3"/>
            </p:custDataLst>
            <p:extLst>
              <p:ext uri="{D42A27DB-BD31-4B8C-83A1-F6EECF244321}">
                <p14:modId xmlns:p14="http://schemas.microsoft.com/office/powerpoint/2010/main" val="2331766358"/>
              </p:ext>
            </p:extLst>
          </p:nvPr>
        </p:nvGraphicFramePr>
        <p:xfrm>
          <a:off x="1588" y="1587"/>
          <a:ext cx="1588" cy="1588"/>
        </p:xfrm>
        <a:graphic>
          <a:graphicData uri="http://schemas.openxmlformats.org/presentationml/2006/ole">
            <mc:AlternateContent xmlns:mc="http://schemas.openxmlformats.org/markup-compatibility/2006">
              <mc:Choice xmlns:v="urn:schemas-microsoft-com:vml" Requires="v">
                <p:oleObj spid="_x0000_s1029" name="think-cell Slide" r:id="rId34" imgW="174" imgH="190" progId="TCLayout.ActiveDocument.1">
                  <p:embed/>
                </p:oleObj>
              </mc:Choice>
              <mc:Fallback>
                <p:oleObj name="think-cell Slide" r:id="rId34" imgW="174" imgH="190" progId="TCLayout.ActiveDocument.1">
                  <p:embed/>
                  <p:pic>
                    <p:nvPicPr>
                      <p:cNvPr id="3" name="Object 2" hidden="1"/>
                      <p:cNvPicPr/>
                      <p:nvPr/>
                    </p:nvPicPr>
                    <p:blipFill>
                      <a:blip r:embed="rId35"/>
                      <a:stretch>
                        <a:fillRect/>
                      </a:stretch>
                    </p:blipFill>
                    <p:spPr>
                      <a:xfrm>
                        <a:off x="1588" y="1587"/>
                        <a:ext cx="1588" cy="1588"/>
                      </a:xfrm>
                      <a:prstGeom prst="rect">
                        <a:avLst/>
                      </a:prstGeom>
                    </p:spPr>
                  </p:pic>
                </p:oleObj>
              </mc:Fallback>
            </mc:AlternateContent>
          </a:graphicData>
        </a:graphic>
      </p:graphicFrame>
      <p:sp>
        <p:nvSpPr>
          <p:cNvPr id="2" name="Titelplatzhalter 1" descr="Standard-Headline" title="Standard-Headline"/>
          <p:cNvSpPr>
            <a:spLocks noGrp="1"/>
          </p:cNvSpPr>
          <p:nvPr>
            <p:ph type="title"/>
          </p:nvPr>
        </p:nvSpPr>
        <p:spPr>
          <a:xfrm>
            <a:off x="508001" y="261878"/>
            <a:ext cx="10674352" cy="768172"/>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8002" y="6367576"/>
            <a:ext cx="5607845" cy="125322"/>
          </a:xfrm>
          <a:prstGeom prst="rect">
            <a:avLst/>
          </a:prstGeom>
        </p:spPr>
        <p:txBody>
          <a:bodyPr vert="horz" wrap="square" lIns="0" tIns="0" rIns="0" bIns="0" rtlCol="0" anchor="t">
            <a:noAutofit/>
          </a:bodyPr>
          <a:lstStyle>
            <a:lvl1pPr algn="l">
              <a:defRPr sz="800">
                <a:solidFill>
                  <a:schemeClr val="tx1"/>
                </a:solidFill>
              </a:defRPr>
            </a:lvl1pPr>
          </a:lstStyle>
          <a:p>
            <a:r>
              <a:rPr lang="en-GB" noProof="0"/>
              <a:t>File name | department | author </a:t>
            </a:r>
            <a:endParaRPr lang="en-GB" noProof="0" dirty="0"/>
          </a:p>
        </p:txBody>
      </p:sp>
      <p:sp>
        <p:nvSpPr>
          <p:cNvPr id="6" name="Foliennummernplatzhalter 5"/>
          <p:cNvSpPr>
            <a:spLocks noGrp="1"/>
          </p:cNvSpPr>
          <p:nvPr>
            <p:ph type="sldNum" sz="quarter" idx="4"/>
          </p:nvPr>
        </p:nvSpPr>
        <p:spPr>
          <a:xfrm>
            <a:off x="11182352" y="6492446"/>
            <a:ext cx="514348" cy="365554"/>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en-GB" smtClean="0"/>
              <a:pPr/>
              <a:t>‹#›</a:t>
            </a:fld>
            <a:endParaRPr lang="en-GB" dirty="0"/>
          </a:p>
        </p:txBody>
      </p:sp>
      <p:cxnSp>
        <p:nvCxnSpPr>
          <p:cNvPr id="183" name="Gerade Verbindung 182"/>
          <p:cNvCxnSpPr/>
          <p:nvPr/>
        </p:nvCxnSpPr>
        <p:spPr>
          <a:xfrm>
            <a:off x="6095999"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97"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6280"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610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90492" y="-215950"/>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810"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707"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10091"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991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4302" y="6888393"/>
            <a:ext cx="0" cy="16198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66" y="6492897"/>
            <a:ext cx="1296313" cy="123082"/>
          </a:xfrm>
          <a:prstGeom prst="rect">
            <a:avLst/>
          </a:prstGeom>
          <a:noFill/>
        </p:spPr>
        <p:txBody>
          <a:bodyPr wrap="square" lIns="0" tIns="0" rIns="0" bIns="0" rtlCol="0">
            <a:spAutoFit/>
          </a:bodyPr>
          <a:lstStyle/>
          <a:p>
            <a:r>
              <a:rPr lang="en-GB" sz="800" kern="1200" noProof="0" dirty="0">
                <a:solidFill>
                  <a:schemeClr val="tx1"/>
                </a:solidFill>
                <a:latin typeface="+mn-lt"/>
                <a:ea typeface="+mn-ea"/>
                <a:cs typeface="+mn-cs"/>
              </a:rPr>
              <a:t>© Copyright Allianz SE</a:t>
            </a:r>
            <a:endParaRPr lang="en-GB" sz="800" kern="1200" dirty="0">
              <a:solidFill>
                <a:schemeClr val="tx1"/>
              </a:solidFill>
              <a:latin typeface="+mn-lt"/>
              <a:ea typeface="+mn-ea"/>
              <a:cs typeface="+mn-cs"/>
            </a:endParaRPr>
          </a:p>
        </p:txBody>
      </p:sp>
      <p:cxnSp>
        <p:nvCxnSpPr>
          <p:cNvPr id="118" name="Gerade Verbindung 117"/>
          <p:cNvCxnSpPr/>
          <p:nvPr/>
        </p:nvCxnSpPr>
        <p:spPr>
          <a:xfrm flipH="1">
            <a:off x="-313547" y="1272880"/>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665" y="1274105"/>
            <a:ext cx="11190257" cy="483635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620211" y="6492896"/>
            <a:ext cx="1307024" cy="123083"/>
          </a:xfrm>
          <a:prstGeom prst="rect">
            <a:avLst/>
          </a:prstGeom>
        </p:spPr>
        <p:txBody>
          <a:bodyPr vert="horz" lIns="0" tIns="0" rIns="0" bIns="0" rtlCol="0" anchor="t"/>
          <a:lstStyle>
            <a:lvl1pPr algn="l">
              <a:defRPr sz="800">
                <a:solidFill>
                  <a:schemeClr val="tx1"/>
                </a:solidFill>
              </a:defRPr>
            </a:lvl1pPr>
          </a:lstStyle>
          <a:p>
            <a:fld id="{1153D9D2-4109-4658-A169-3AF16B615417}" type="datetime5">
              <a:rPr lang="en-US" smtClean="0"/>
              <a:t>25-Mar-21</a:t>
            </a:fld>
            <a:endParaRPr lang="en-GB" dirty="0"/>
          </a:p>
        </p:txBody>
      </p:sp>
      <p:cxnSp>
        <p:nvCxnSpPr>
          <p:cNvPr id="20" name="Gerade Verbindung 19"/>
          <p:cNvCxnSpPr/>
          <p:nvPr/>
        </p:nvCxnSpPr>
        <p:spPr>
          <a:xfrm flipH="1">
            <a:off x="-313547" y="1528726"/>
            <a:ext cx="216052"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741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hdr="0"/>
  <p:txStyles>
    <p:titleStyle>
      <a:lvl1pPr algn="l" defTabSz="1218926" rtl="0" eaLnBrk="1" latinLnBrk="0" hangingPunct="1">
        <a:spcBef>
          <a:spcPct val="0"/>
        </a:spcBef>
        <a:buNone/>
        <a:defRPr sz="2999" b="1" kern="1200" cap="all" baseline="0">
          <a:solidFill>
            <a:schemeClr val="tx2"/>
          </a:solidFill>
          <a:latin typeface="+mj-lt"/>
          <a:ea typeface="+mj-ea"/>
          <a:cs typeface="+mj-cs"/>
        </a:defRPr>
      </a:lvl1pPr>
    </p:titleStyle>
    <p:bodyStyle>
      <a:lvl1pPr marL="0" indent="0" algn="l" defTabSz="1218926"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52" marR="0" indent="-179352" algn="l" defTabSz="1218926"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3942" indent="-179352" algn="l" defTabSz="1218926"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14" indent="-237014" algn="l" defTabSz="1218926"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8926"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52" indent="-179352" algn="l" defTabSz="1218926"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8926"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8926"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39" indent="-122739" algn="l" defTabSz="1218926"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8926" rtl="0" eaLnBrk="1" latinLnBrk="0" hangingPunct="1">
        <a:defRPr sz="240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8"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7"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xml"/><Relationship Id="rId7" Type="http://schemas.openxmlformats.org/officeDocument/2006/relationships/image" Target="../media/image10.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12.xml"/><Relationship Id="rId7" Type="http://schemas.openxmlformats.org/officeDocument/2006/relationships/diagramData" Target="../diagrams/data1.xml"/><Relationship Id="rId12" Type="http://schemas.openxmlformats.org/officeDocument/2006/relationships/image" Target="../media/image13.png"/><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image" Target="../media/image12.emf"/><Relationship Id="rId11" Type="http://schemas.microsoft.com/office/2007/relationships/diagramDrawing" Target="../diagrams/drawing1.xml"/><Relationship Id="rId5" Type="http://schemas.openxmlformats.org/officeDocument/2006/relationships/oleObject" Target="../embeddings/oleObject7.bin"/><Relationship Id="rId10" Type="http://schemas.openxmlformats.org/officeDocument/2006/relationships/diagramColors" Target="../diagrams/colors1.xml"/><Relationship Id="rId4" Type="http://schemas.openxmlformats.org/officeDocument/2006/relationships/slideLayout" Target="../slideLayouts/slideLayout12.xml"/><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510AA99-AE65-49D2-ADCE-544C88E7F0E8}"/>
              </a:ext>
            </a:extLst>
          </p:cNvPr>
          <p:cNvGraphicFramePr>
            <a:graphicFrameLocks noChangeAspect="1"/>
          </p:cNvGraphicFramePr>
          <p:nvPr>
            <p:custDataLst>
              <p:tags r:id="rId2"/>
            </p:custDataLst>
          </p:nvPr>
        </p:nvGraphicFramePr>
        <p:xfrm>
          <a:off x="3792" y="1587"/>
          <a:ext cx="1588" cy="1588"/>
        </p:xfrm>
        <a:graphic>
          <a:graphicData uri="http://schemas.openxmlformats.org/presentationml/2006/ole">
            <mc:AlternateContent xmlns:mc="http://schemas.openxmlformats.org/markup-compatibility/2006">
              <mc:Choice xmlns:v="urn:schemas-microsoft-com:vml" Requires="v">
                <p:oleObj spid="_x0000_s6149" name="think-cell Slide" r:id="rId5" imgW="498" imgH="499" progId="TCLayout.ActiveDocument.1">
                  <p:embed/>
                </p:oleObj>
              </mc:Choice>
              <mc:Fallback>
                <p:oleObj name="think-cell Slide" r:id="rId5" imgW="498" imgH="499" progId="TCLayout.ActiveDocument.1">
                  <p:embed/>
                  <p:pic>
                    <p:nvPicPr>
                      <p:cNvPr id="7" name="Object 6" hidden="1">
                        <a:extLst>
                          <a:ext uri="{FF2B5EF4-FFF2-40B4-BE49-F238E27FC236}">
                            <a16:creationId xmlns:a16="http://schemas.microsoft.com/office/drawing/2014/main" id="{6510AA99-AE65-49D2-ADCE-544C88E7F0E8}"/>
                          </a:ext>
                        </a:extLst>
                      </p:cNvPr>
                      <p:cNvPicPr/>
                      <p:nvPr/>
                    </p:nvPicPr>
                    <p:blipFill>
                      <a:blip r:embed="rId6"/>
                      <a:stretch>
                        <a:fillRect/>
                      </a:stretch>
                    </p:blipFill>
                    <p:spPr>
                      <a:xfrm>
                        <a:off x="3792" y="1587"/>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5418B11-291D-4A94-BB95-4F587A0135F5}"/>
              </a:ext>
            </a:extLst>
          </p:cNvPr>
          <p:cNvSpPr/>
          <p:nvPr>
            <p:custDataLst>
              <p:tags r:id="rId3"/>
            </p:custDataLst>
          </p:nvPr>
        </p:nvSpPr>
        <p:spPr>
          <a:xfrm>
            <a:off x="2205" y="0"/>
            <a:ext cx="158713" cy="158713"/>
          </a:xfrm>
          <a:prstGeom prst="rect">
            <a:avLst/>
          </a:prstGeom>
          <a:noFill/>
          <a:ln w="3175">
            <a:solidFill>
              <a:schemeClr val="bg1">
                <a:lumMod val="50000"/>
              </a:schemeClr>
            </a:solidFill>
          </a:ln>
        </p:spPr>
        <p:txBody>
          <a:bodyPr wrap="none" lIns="0" tIns="0" rIns="0" bIns="0" numCol="1" spcCol="0" rtlCol="0" anchor="ctr" anchorCtr="0">
            <a:noAutofit/>
          </a:bodyPr>
          <a:lstStyle/>
          <a:p>
            <a:pPr algn="ctr" defTabSz="1218926">
              <a:defRPr/>
            </a:pPr>
            <a:endParaRPr lang="de-DE" sz="2999" b="1" dirty="0">
              <a:solidFill>
                <a:srgbClr val="000000"/>
              </a:solidFill>
              <a:latin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2"/>
          </p:nvPr>
        </p:nvSpPr>
        <p:spPr>
          <a:xfrm>
            <a:off x="11180514" y="6492447"/>
            <a:ext cx="514162" cy="365554"/>
          </a:xfrm>
          <a:prstGeom prst="rect">
            <a:avLst/>
          </a:prstGeom>
        </p:spPr>
        <p:txBody>
          <a:bodyPr vert="horz" wrap="square" lIns="0" tIns="0" rIns="0" bIns="0" rtlCol="0" anchor="t">
            <a:noAutofit/>
          </a:bodyPr>
          <a:lstStyle>
            <a:defPPr>
              <a:defRPr lang="de-DE"/>
            </a:defPPr>
            <a:lvl1pPr marL="0" algn="r" defTabSz="1218926" rtl="0" eaLnBrk="1" latinLnBrk="0" hangingPunct="1">
              <a:defRPr sz="800" b="0" kern="1200">
                <a:solidFill>
                  <a:schemeClr val="tx1"/>
                </a:solidFill>
                <a:latin typeface="+mn-lt"/>
                <a:ea typeface="+mn-ea"/>
                <a:cs typeface="+mn-cs"/>
              </a:defRPr>
            </a:lvl1pPr>
            <a:lvl2pPr marL="609463" algn="l" defTabSz="1218926" rtl="0" eaLnBrk="1" latinLnBrk="0" hangingPunct="1">
              <a:defRPr sz="2400" kern="1200">
                <a:solidFill>
                  <a:schemeClr val="tx1"/>
                </a:solidFill>
                <a:latin typeface="+mn-lt"/>
                <a:ea typeface="+mn-ea"/>
                <a:cs typeface="+mn-cs"/>
              </a:defRPr>
            </a:lvl2pPr>
            <a:lvl3pPr marL="1218926" algn="l" defTabSz="1218926" rtl="0" eaLnBrk="1" latinLnBrk="0" hangingPunct="1">
              <a:defRPr sz="2400" kern="1200">
                <a:solidFill>
                  <a:schemeClr val="tx1"/>
                </a:solidFill>
                <a:latin typeface="+mn-lt"/>
                <a:ea typeface="+mn-ea"/>
                <a:cs typeface="+mn-cs"/>
              </a:defRPr>
            </a:lvl3pPr>
            <a:lvl4pPr marL="1828388" algn="l" defTabSz="1218926" rtl="0" eaLnBrk="1" latinLnBrk="0" hangingPunct="1">
              <a:defRPr sz="2400" kern="1200">
                <a:solidFill>
                  <a:schemeClr val="tx1"/>
                </a:solidFill>
                <a:latin typeface="+mn-lt"/>
                <a:ea typeface="+mn-ea"/>
                <a:cs typeface="+mn-cs"/>
              </a:defRPr>
            </a:lvl4pPr>
            <a:lvl5pPr marL="2437851" algn="l" defTabSz="1218926" rtl="0" eaLnBrk="1" latinLnBrk="0" hangingPunct="1">
              <a:defRPr sz="2400" kern="1200">
                <a:solidFill>
                  <a:schemeClr val="tx1"/>
                </a:solidFill>
                <a:latin typeface="+mn-lt"/>
                <a:ea typeface="+mn-ea"/>
                <a:cs typeface="+mn-cs"/>
              </a:defRPr>
            </a:lvl5pPr>
            <a:lvl6pPr marL="3047314" algn="l" defTabSz="1218926" rtl="0" eaLnBrk="1" latinLnBrk="0" hangingPunct="1">
              <a:defRPr sz="2400" kern="1200">
                <a:solidFill>
                  <a:schemeClr val="tx1"/>
                </a:solidFill>
                <a:latin typeface="+mn-lt"/>
                <a:ea typeface="+mn-ea"/>
                <a:cs typeface="+mn-cs"/>
              </a:defRPr>
            </a:lvl6pPr>
            <a:lvl7pPr marL="3656777" algn="l" defTabSz="1218926" rtl="0" eaLnBrk="1" latinLnBrk="0" hangingPunct="1">
              <a:defRPr sz="2400" kern="1200">
                <a:solidFill>
                  <a:schemeClr val="tx1"/>
                </a:solidFill>
                <a:latin typeface="+mn-lt"/>
                <a:ea typeface="+mn-ea"/>
                <a:cs typeface="+mn-cs"/>
              </a:defRPr>
            </a:lvl7pPr>
            <a:lvl8pPr marL="4266240" algn="l" defTabSz="1218926" rtl="0" eaLnBrk="1" latinLnBrk="0" hangingPunct="1">
              <a:defRPr sz="2400" kern="1200">
                <a:solidFill>
                  <a:schemeClr val="tx1"/>
                </a:solidFill>
                <a:latin typeface="+mn-lt"/>
                <a:ea typeface="+mn-ea"/>
                <a:cs typeface="+mn-cs"/>
              </a:defRPr>
            </a:lvl8pPr>
            <a:lvl9pPr marL="4875703" algn="l" defTabSz="1218926" rtl="0" eaLnBrk="1" latinLnBrk="0" hangingPunct="1">
              <a:defRPr sz="2400" kern="1200">
                <a:solidFill>
                  <a:schemeClr val="tx1"/>
                </a:solidFill>
                <a:latin typeface="+mn-lt"/>
                <a:ea typeface="+mn-ea"/>
                <a:cs typeface="+mn-cs"/>
              </a:defRPr>
            </a:lvl9pPr>
          </a:lstStyle>
          <a:p>
            <a:pPr>
              <a:defRPr/>
            </a:pPr>
            <a:fld id="{61201FF1-C63B-412E-ABF0-3D0E918900AC}" type="slidenum">
              <a:rPr lang="en-GB">
                <a:solidFill>
                  <a:srgbClr val="000000"/>
                </a:solidFill>
                <a:latin typeface="Arial"/>
              </a:rPr>
              <a:pPr>
                <a:defRPr/>
              </a:pPr>
              <a:t>1</a:t>
            </a:fld>
            <a:endParaRPr lang="en-US" dirty="0">
              <a:solidFill>
                <a:srgbClr val="000000"/>
              </a:solidFill>
              <a:latin typeface="Arial"/>
            </a:endParaRPr>
          </a:p>
        </p:txBody>
      </p:sp>
      <p:sp>
        <p:nvSpPr>
          <p:cNvPr id="5" name="Text Placeholder 4"/>
          <p:cNvSpPr>
            <a:spLocks noGrp="1"/>
          </p:cNvSpPr>
          <p:nvPr>
            <p:ph type="body" sz="quarter" idx="18"/>
          </p:nvPr>
        </p:nvSpPr>
        <p:spPr/>
        <p:txBody>
          <a:bodyPr/>
          <a:lstStyle/>
          <a:p>
            <a:endParaRPr lang="en-US" dirty="0"/>
          </a:p>
        </p:txBody>
      </p:sp>
      <p:sp>
        <p:nvSpPr>
          <p:cNvPr id="6" name="Title 5"/>
          <p:cNvSpPr>
            <a:spLocks noGrp="1"/>
          </p:cNvSpPr>
          <p:nvPr>
            <p:ph type="title"/>
          </p:nvPr>
        </p:nvSpPr>
        <p:spPr>
          <a:xfrm>
            <a:off x="510022" y="515818"/>
            <a:ext cx="11075145" cy="514232"/>
          </a:xfrm>
        </p:spPr>
        <p:txBody>
          <a:bodyPr/>
          <a:lstStyle/>
          <a:p>
            <a:r>
              <a:rPr lang="en-US" dirty="0"/>
              <a:t>MIS enables an harmonized steering of the </a:t>
            </a:r>
            <a:r>
              <a:rPr lang="en-US" dirty="0" err="1"/>
              <a:t>MidCorp</a:t>
            </a:r>
            <a:r>
              <a:rPr lang="en-US" dirty="0"/>
              <a:t> business</a:t>
            </a:r>
          </a:p>
        </p:txBody>
      </p:sp>
      <p:sp>
        <p:nvSpPr>
          <p:cNvPr id="49" name="Textplatzhalter 76"/>
          <p:cNvSpPr>
            <a:spLocks noGrp="1"/>
          </p:cNvSpPr>
          <p:nvPr>
            <p:ph type="body" sz="quarter" idx="17"/>
          </p:nvPr>
        </p:nvSpPr>
        <p:spPr>
          <a:xfrm>
            <a:off x="518453" y="261437"/>
            <a:ext cx="5576755" cy="155483"/>
          </a:xfrm>
        </p:spPr>
        <p:txBody>
          <a:bodyPr/>
          <a:lstStyle/>
          <a:p>
            <a:pPr>
              <a:tabLst>
                <a:tab pos="715605" algn="l"/>
              </a:tabLst>
            </a:pPr>
            <a:endParaRPr lang="en-US" dirty="0"/>
          </a:p>
        </p:txBody>
      </p:sp>
      <p:cxnSp>
        <p:nvCxnSpPr>
          <p:cNvPr id="82" name="Straight Connector 81"/>
          <p:cNvCxnSpPr/>
          <p:nvPr/>
        </p:nvCxnSpPr>
        <p:spPr>
          <a:xfrm>
            <a:off x="2205" y="2132718"/>
            <a:ext cx="1218759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7335585" y="1814088"/>
            <a:ext cx="4890496" cy="296412"/>
          </a:xfrm>
          <a:prstGeom prst="rect">
            <a:avLst/>
          </a:prstGeom>
          <a:noFill/>
          <a:ln w="3175">
            <a:noFill/>
          </a:ln>
        </p:spPr>
        <p:txBody>
          <a:bodyPr rtlCol="0" anchor="t"/>
          <a:lstStyle/>
          <a:p>
            <a:pPr defTabSz="1218926"/>
            <a:r>
              <a:rPr lang="en-US" sz="1600" b="1" dirty="0">
                <a:solidFill>
                  <a:srgbClr val="49648C"/>
                </a:solidFill>
                <a:latin typeface="Arial"/>
              </a:rPr>
              <a:t>Key success factors for MIS </a:t>
            </a:r>
            <a:r>
              <a:rPr lang="en-US" sz="1600" b="1" dirty="0" err="1">
                <a:solidFill>
                  <a:srgbClr val="49648C"/>
                </a:solidFill>
                <a:latin typeface="Arial"/>
              </a:rPr>
              <a:t>MidCorp</a:t>
            </a:r>
            <a:endParaRPr lang="en-US" sz="1600" dirty="0">
              <a:solidFill>
                <a:srgbClr val="49648C"/>
              </a:solidFill>
              <a:latin typeface="Arial"/>
            </a:endParaRPr>
          </a:p>
        </p:txBody>
      </p:sp>
      <p:sp>
        <p:nvSpPr>
          <p:cNvPr id="42" name="Arrow: Pentagon 41">
            <a:extLst>
              <a:ext uri="{FF2B5EF4-FFF2-40B4-BE49-F238E27FC236}">
                <a16:creationId xmlns:a16="http://schemas.microsoft.com/office/drawing/2014/main" id="{091566BE-379A-4B44-A394-2410D903B1D3}"/>
              </a:ext>
            </a:extLst>
          </p:cNvPr>
          <p:cNvSpPr>
            <a:spLocks/>
          </p:cNvSpPr>
          <p:nvPr/>
        </p:nvSpPr>
        <p:spPr>
          <a:xfrm flipH="1">
            <a:off x="4480183" y="2766930"/>
            <a:ext cx="2706350" cy="2041474"/>
          </a:xfrm>
          <a:prstGeom prst="homePlate">
            <a:avLst>
              <a:gd name="adj" fmla="val 12454"/>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1218926"/>
            <a:endParaRPr lang="en-US" sz="1400" dirty="0" err="1">
              <a:solidFill>
                <a:srgbClr val="FFFFFF"/>
              </a:solidFill>
              <a:latin typeface="Arial"/>
            </a:endParaRPr>
          </a:p>
        </p:txBody>
      </p:sp>
      <p:sp>
        <p:nvSpPr>
          <p:cNvPr id="43" name="TextBox 42">
            <a:extLst>
              <a:ext uri="{FF2B5EF4-FFF2-40B4-BE49-F238E27FC236}">
                <a16:creationId xmlns:a16="http://schemas.microsoft.com/office/drawing/2014/main" id="{2185FD5D-6033-425D-A24C-282881D7091C}"/>
              </a:ext>
            </a:extLst>
          </p:cNvPr>
          <p:cNvSpPr txBox="1">
            <a:spLocks/>
          </p:cNvSpPr>
          <p:nvPr/>
        </p:nvSpPr>
        <p:spPr bwMode="gray">
          <a:xfrm>
            <a:off x="4817727" y="2820196"/>
            <a:ext cx="2255346" cy="219536"/>
          </a:xfrm>
          <a:prstGeom prst="rect">
            <a:avLst/>
          </a:prstGeom>
          <a:ln>
            <a:noFill/>
          </a:ln>
        </p:spPr>
        <p:txBody>
          <a:bodyPr vert="horz" wrap="square" lIns="0" tIns="0" rIns="0" bIns="18284" rtlCol="0" anchor="b">
            <a:noAutofit/>
          </a:bodyPr>
          <a:lstStyle>
            <a:lvl1pPr marL="0" lvl="0" indent="0" defTabSz="1217549" eaLnBrk="1" latinLnBrk="0" hangingPunct="1">
              <a:buClr>
                <a:schemeClr val="tx1"/>
              </a:buClr>
              <a:buSzPct val="100000"/>
              <a:buFontTx/>
              <a:buNone/>
              <a:defRPr lang="x-none" sz="1600" baseline="0">
                <a:latin typeface="+mn-lt"/>
              </a:defRPr>
            </a:lvl1pPr>
            <a:lvl2pPr marL="180000" lvl="1" indent="-180000" defTabSz="1217549" eaLnBrk="1" latinLnBrk="0" hangingPunct="1">
              <a:buClr>
                <a:schemeClr val="tx1"/>
              </a:buClr>
              <a:buSzPct val="100000"/>
              <a:buFont typeface="Arial" panose="020B0604020202020204" pitchFamily="34" charset="0"/>
              <a:buChar char="•"/>
              <a:defRPr lang="x-none" sz="1600" baseline="0">
                <a:latin typeface="+mn-lt"/>
              </a:defRPr>
            </a:lvl2pPr>
            <a:lvl3pPr marL="360000" lvl="2" indent="-180000" defTabSz="1217549" eaLnBrk="1" latinLnBrk="0" hangingPunct="1">
              <a:buClr>
                <a:schemeClr val="tx1"/>
              </a:buClr>
              <a:buSzPct val="100000"/>
              <a:buFont typeface="Symbol" panose="05050102010706020507" pitchFamily="18" charset="2"/>
              <a:buChar char="-"/>
              <a:defRPr lang="x-none" sz="1600" baseline="0">
                <a:latin typeface="+mn-lt"/>
              </a:defRPr>
            </a:lvl3pPr>
            <a:lvl4pPr marL="540000" lvl="3" indent="-180000" defTabSz="1217549" eaLnBrk="1" latinLnBrk="0" hangingPunct="1">
              <a:buClr>
                <a:schemeClr val="tx1"/>
              </a:buClr>
              <a:buSzPct val="100000"/>
              <a:buFont typeface="Arial" panose="020B0604020202020204" pitchFamily="34" charset="0"/>
              <a:buChar char="•"/>
              <a:defRPr lang="x-none" sz="1600" baseline="0">
                <a:latin typeface="+mn-lt"/>
              </a:defRPr>
            </a:lvl4pPr>
            <a:lvl5pPr marL="720000" lvl="4" indent="-180000" defTabSz="1217549" eaLnBrk="1" latinLnBrk="0" hangingPunct="1">
              <a:buClr>
                <a:schemeClr val="tx1"/>
              </a:buClr>
              <a:buSzPct val="100000"/>
              <a:buFont typeface="Symbol" panose="05050102010706020507" pitchFamily="18" charset="2"/>
              <a:buChar char="-"/>
              <a:defRPr lang="x-none" sz="1600" baseline="0">
                <a:latin typeface="+mn-lt"/>
              </a:defRPr>
            </a:lvl5pPr>
            <a:lvl6pPr marL="1019630" indent="-177021" defTabSz="1217549" fontAlgn="base">
              <a:spcBef>
                <a:spcPct val="0"/>
              </a:spcBef>
              <a:spcAft>
                <a:spcPct val="0"/>
              </a:spcAft>
              <a:buClr>
                <a:schemeClr val="tx2"/>
              </a:buClr>
              <a:buSzPct val="89000"/>
              <a:buFont typeface="Arial" charset="0"/>
              <a:buChar char="-"/>
              <a:defRPr lang="x-none" sz="2175" baseline="0">
                <a:latin typeface="+mn-lt"/>
              </a:defRPr>
            </a:lvl6pPr>
            <a:lvl7pPr marL="1019630" indent="-177021" defTabSz="1217549" fontAlgn="base">
              <a:spcBef>
                <a:spcPct val="0"/>
              </a:spcBef>
              <a:spcAft>
                <a:spcPct val="0"/>
              </a:spcAft>
              <a:buClr>
                <a:schemeClr val="tx2"/>
              </a:buClr>
              <a:buSzPct val="89000"/>
              <a:buFont typeface="Arial" charset="0"/>
              <a:buChar char="-"/>
              <a:defRPr lang="x-none" sz="2175" baseline="0">
                <a:latin typeface="+mn-lt"/>
              </a:defRPr>
            </a:lvl7pPr>
            <a:lvl8pPr marL="1019630" indent="-177021" defTabSz="1217549" fontAlgn="base">
              <a:spcBef>
                <a:spcPct val="0"/>
              </a:spcBef>
              <a:spcAft>
                <a:spcPct val="0"/>
              </a:spcAft>
              <a:buClr>
                <a:schemeClr val="tx2"/>
              </a:buClr>
              <a:buSzPct val="89000"/>
              <a:buFont typeface="Arial" charset="0"/>
              <a:buChar char="-"/>
              <a:defRPr lang="x-none" sz="2175" baseline="0">
                <a:latin typeface="+mn-lt"/>
              </a:defRPr>
            </a:lvl8pPr>
            <a:lvl9pPr marL="1019630" indent="-177021" defTabSz="1217549" fontAlgn="base">
              <a:spcBef>
                <a:spcPct val="0"/>
              </a:spcBef>
              <a:spcAft>
                <a:spcPct val="0"/>
              </a:spcAft>
              <a:buClr>
                <a:schemeClr val="tx2"/>
              </a:buClr>
              <a:buSzPct val="89000"/>
              <a:buFont typeface="Arial" charset="0"/>
              <a:buChar char="-"/>
              <a:defRPr lang="x-none" sz="2175" baseline="0">
                <a:latin typeface="+mn-lt"/>
              </a:defRPr>
            </a:lvl9pPr>
          </a:lstStyle>
          <a:p>
            <a:pPr defTabSz="1217305">
              <a:buClr>
                <a:srgbClr val="FFFFFF"/>
              </a:buClr>
            </a:pPr>
            <a:r>
              <a:rPr lang="en-US" sz="1400" b="1" dirty="0" err="1">
                <a:solidFill>
                  <a:srgbClr val="FFFFFF"/>
                </a:solidFill>
                <a:latin typeface="Arial"/>
              </a:rPr>
              <a:t>MidCorp</a:t>
            </a:r>
            <a:r>
              <a:rPr lang="en-US" sz="1400" b="1" dirty="0">
                <a:solidFill>
                  <a:srgbClr val="FFFFFF"/>
                </a:solidFill>
                <a:latin typeface="Arial"/>
              </a:rPr>
              <a:t> MIS dashboards</a:t>
            </a:r>
          </a:p>
        </p:txBody>
      </p:sp>
      <p:cxnSp>
        <p:nvCxnSpPr>
          <p:cNvPr id="54" name="Straight Connector 53">
            <a:extLst>
              <a:ext uri="{FF2B5EF4-FFF2-40B4-BE49-F238E27FC236}">
                <a16:creationId xmlns:a16="http://schemas.microsoft.com/office/drawing/2014/main" id="{0AE6CC48-41D7-45F8-BCB5-D7DEA59886A3}"/>
              </a:ext>
            </a:extLst>
          </p:cNvPr>
          <p:cNvCxnSpPr>
            <a:cxnSpLocks/>
          </p:cNvCxnSpPr>
          <p:nvPr/>
        </p:nvCxnSpPr>
        <p:spPr>
          <a:xfrm>
            <a:off x="4805846" y="3039731"/>
            <a:ext cx="21086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Arrow: Pentagon 54">
            <a:extLst>
              <a:ext uri="{FF2B5EF4-FFF2-40B4-BE49-F238E27FC236}">
                <a16:creationId xmlns:a16="http://schemas.microsoft.com/office/drawing/2014/main" id="{BC06CDC9-401F-4619-9D3F-9412D841E62F}"/>
              </a:ext>
            </a:extLst>
          </p:cNvPr>
          <p:cNvSpPr>
            <a:spLocks/>
          </p:cNvSpPr>
          <p:nvPr/>
        </p:nvSpPr>
        <p:spPr>
          <a:xfrm>
            <a:off x="516437" y="2429065"/>
            <a:ext cx="3324053" cy="2717203"/>
          </a:xfrm>
          <a:prstGeom prst="homePlate">
            <a:avLst>
              <a:gd name="adj" fmla="val 12454"/>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1218926"/>
            <a:endParaRPr lang="en-US" sz="1400" dirty="0" err="1">
              <a:solidFill>
                <a:srgbClr val="FFFFFF"/>
              </a:solidFill>
              <a:latin typeface="Arial"/>
            </a:endParaRPr>
          </a:p>
        </p:txBody>
      </p:sp>
      <p:sp>
        <p:nvSpPr>
          <p:cNvPr id="56" name="Flussdiagramm: Magnetplattenspeicher 24">
            <a:extLst>
              <a:ext uri="{FF2B5EF4-FFF2-40B4-BE49-F238E27FC236}">
                <a16:creationId xmlns:a16="http://schemas.microsoft.com/office/drawing/2014/main" id="{CD6A71BE-173E-4476-9545-6532A7DDCDDC}"/>
              </a:ext>
            </a:extLst>
          </p:cNvPr>
          <p:cNvSpPr/>
          <p:nvPr/>
        </p:nvSpPr>
        <p:spPr>
          <a:xfrm>
            <a:off x="2170189" y="3001216"/>
            <a:ext cx="348962" cy="429216"/>
          </a:xfrm>
          <a:prstGeom prst="flowChartMagneticDisk">
            <a:avLst/>
          </a:prstGeom>
          <a:solidFill>
            <a:schemeClr val="tx2"/>
          </a:solidFill>
          <a:ln w="12700">
            <a:solidFill>
              <a:schemeClr val="bg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defRPr/>
            </a:pPr>
            <a:endParaRPr lang="de-DE" sz="1400" dirty="0">
              <a:solidFill>
                <a:srgbClr val="000000"/>
              </a:solidFill>
              <a:latin typeface="Arial"/>
            </a:endParaRPr>
          </a:p>
        </p:txBody>
      </p:sp>
      <p:sp>
        <p:nvSpPr>
          <p:cNvPr id="57" name="TextBox 13">
            <a:extLst>
              <a:ext uri="{FF2B5EF4-FFF2-40B4-BE49-F238E27FC236}">
                <a16:creationId xmlns:a16="http://schemas.microsoft.com/office/drawing/2014/main" id="{4AD59481-AE46-40AB-BF07-5BC9345AAA85}"/>
              </a:ext>
            </a:extLst>
          </p:cNvPr>
          <p:cNvSpPr txBox="1">
            <a:spLocks/>
          </p:cNvSpPr>
          <p:nvPr/>
        </p:nvSpPr>
        <p:spPr>
          <a:xfrm>
            <a:off x="2621850" y="2938888"/>
            <a:ext cx="983794" cy="553870"/>
          </a:xfrm>
          <a:prstGeom prst="rect">
            <a:avLst/>
          </a:prstGeom>
        </p:spPr>
        <p:txBody>
          <a:bodyPr vert="horz" wrap="square" lIns="0" tIns="0" rIns="0" bIns="0" rtlCol="0" anchor="ctr">
            <a:spAutoFit/>
          </a:bodyPr>
          <a:lstStyle/>
          <a:p>
            <a:pPr defTabSz="1218926">
              <a:buClr>
                <a:srgbClr val="49648C"/>
              </a:buClr>
              <a:defRPr/>
            </a:pPr>
            <a:r>
              <a:rPr lang="en-GB" altLang="en-US" sz="1200" dirty="0">
                <a:solidFill>
                  <a:srgbClr val="000000"/>
                </a:solidFill>
                <a:latin typeface="Arial"/>
              </a:rPr>
              <a:t>OE data source systems</a:t>
            </a:r>
          </a:p>
        </p:txBody>
      </p:sp>
      <p:grpSp>
        <p:nvGrpSpPr>
          <p:cNvPr id="58" name="Group 57">
            <a:extLst>
              <a:ext uri="{FF2B5EF4-FFF2-40B4-BE49-F238E27FC236}">
                <a16:creationId xmlns:a16="http://schemas.microsoft.com/office/drawing/2014/main" id="{FC6F359C-087E-4AB4-A8BC-0A215A1E78AA}"/>
              </a:ext>
            </a:extLst>
          </p:cNvPr>
          <p:cNvGrpSpPr/>
          <p:nvPr/>
        </p:nvGrpSpPr>
        <p:grpSpPr>
          <a:xfrm>
            <a:off x="2170189" y="3709083"/>
            <a:ext cx="1079674" cy="429216"/>
            <a:chOff x="801552" y="4697586"/>
            <a:chExt cx="1709985" cy="457318"/>
          </a:xfrm>
        </p:grpSpPr>
        <p:sp>
          <p:nvSpPr>
            <p:cNvPr id="67" name="Flussdiagramm: Magnetplattenspeicher 23">
              <a:extLst>
                <a:ext uri="{FF2B5EF4-FFF2-40B4-BE49-F238E27FC236}">
                  <a16:creationId xmlns:a16="http://schemas.microsoft.com/office/drawing/2014/main" id="{A888CA45-DD50-4D17-BF0F-E8B5154EB19D}"/>
                </a:ext>
              </a:extLst>
            </p:cNvPr>
            <p:cNvSpPr/>
            <p:nvPr/>
          </p:nvSpPr>
          <p:spPr>
            <a:xfrm>
              <a:off x="801552" y="4697586"/>
              <a:ext cx="552686" cy="457318"/>
            </a:xfrm>
            <a:prstGeom prst="flowChartMagneticDisk">
              <a:avLst/>
            </a:prstGeom>
            <a:solidFill>
              <a:schemeClr val="tx2"/>
            </a:solidFill>
            <a:ln w="12700">
              <a:solidFill>
                <a:schemeClr val="bg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defRPr/>
              </a:pPr>
              <a:endParaRPr lang="de-DE" sz="1400" dirty="0">
                <a:solidFill>
                  <a:srgbClr val="000000"/>
                </a:solidFill>
                <a:latin typeface="Arial"/>
              </a:endParaRPr>
            </a:p>
          </p:txBody>
        </p:sp>
        <p:sp>
          <p:nvSpPr>
            <p:cNvPr id="68" name="TextBox 13">
              <a:extLst>
                <a:ext uri="{FF2B5EF4-FFF2-40B4-BE49-F238E27FC236}">
                  <a16:creationId xmlns:a16="http://schemas.microsoft.com/office/drawing/2014/main" id="{336408B4-52E4-42FB-882A-70B5E43B3BB2}"/>
                </a:ext>
              </a:extLst>
            </p:cNvPr>
            <p:cNvSpPr txBox="1">
              <a:spLocks/>
            </p:cNvSpPr>
            <p:nvPr/>
          </p:nvSpPr>
          <p:spPr>
            <a:xfrm>
              <a:off x="1516892" y="4729535"/>
              <a:ext cx="994645" cy="393422"/>
            </a:xfrm>
            <a:prstGeom prst="rect">
              <a:avLst/>
            </a:prstGeom>
          </p:spPr>
          <p:txBody>
            <a:bodyPr vert="horz" wrap="square" lIns="0" tIns="0" rIns="0" bIns="0" rtlCol="0" anchor="ctr">
              <a:spAutoFit/>
            </a:bodyPr>
            <a:lstStyle/>
            <a:p>
              <a:pPr defTabSz="1218926">
                <a:buClr>
                  <a:srgbClr val="49648C"/>
                </a:buClr>
                <a:defRPr/>
              </a:pPr>
              <a:r>
                <a:rPr lang="en-GB" altLang="en-US" sz="1200" dirty="0">
                  <a:solidFill>
                    <a:srgbClr val="000000"/>
                  </a:solidFill>
                  <a:latin typeface="Arial"/>
                </a:rPr>
                <a:t>Financial data</a:t>
              </a:r>
            </a:p>
          </p:txBody>
        </p:sp>
      </p:grpSp>
      <p:sp>
        <p:nvSpPr>
          <p:cNvPr id="69" name="TextBox 68">
            <a:extLst>
              <a:ext uri="{FF2B5EF4-FFF2-40B4-BE49-F238E27FC236}">
                <a16:creationId xmlns:a16="http://schemas.microsoft.com/office/drawing/2014/main" id="{88702F73-AB13-49E8-8C0B-86C5D36A391E}"/>
              </a:ext>
            </a:extLst>
          </p:cNvPr>
          <p:cNvSpPr txBox="1">
            <a:spLocks/>
          </p:cNvSpPr>
          <p:nvPr/>
        </p:nvSpPr>
        <p:spPr bwMode="gray">
          <a:xfrm>
            <a:off x="622999" y="2554525"/>
            <a:ext cx="1057777" cy="248422"/>
          </a:xfrm>
          <a:prstGeom prst="rect">
            <a:avLst/>
          </a:prstGeom>
          <a:ln>
            <a:noFill/>
          </a:ln>
        </p:spPr>
        <p:txBody>
          <a:bodyPr vert="horz" wrap="square" lIns="0" tIns="0" rIns="0" bIns="18284" rtlCol="0" anchor="b">
            <a:noAutofit/>
          </a:bodyPr>
          <a:lstStyle>
            <a:lvl1pPr marL="0" lvl="0" indent="0" defTabSz="1217549" eaLnBrk="1" latinLnBrk="0" hangingPunct="1">
              <a:buClr>
                <a:schemeClr val="tx1"/>
              </a:buClr>
              <a:buSzPct val="100000"/>
              <a:buFontTx/>
              <a:buNone/>
              <a:defRPr lang="x-none" sz="1600" baseline="0">
                <a:latin typeface="+mn-lt"/>
              </a:defRPr>
            </a:lvl1pPr>
            <a:lvl2pPr marL="180000" lvl="1" indent="-180000" defTabSz="1217549" eaLnBrk="1" latinLnBrk="0" hangingPunct="1">
              <a:buClr>
                <a:schemeClr val="tx1"/>
              </a:buClr>
              <a:buSzPct val="100000"/>
              <a:buFont typeface="Arial" panose="020B0604020202020204" pitchFamily="34" charset="0"/>
              <a:buChar char="•"/>
              <a:defRPr lang="x-none" sz="1600" baseline="0">
                <a:latin typeface="+mn-lt"/>
              </a:defRPr>
            </a:lvl2pPr>
            <a:lvl3pPr marL="360000" lvl="2" indent="-180000" defTabSz="1217549" eaLnBrk="1" latinLnBrk="0" hangingPunct="1">
              <a:buClr>
                <a:schemeClr val="tx1"/>
              </a:buClr>
              <a:buSzPct val="100000"/>
              <a:buFont typeface="Symbol" panose="05050102010706020507" pitchFamily="18" charset="2"/>
              <a:buChar char="-"/>
              <a:defRPr lang="x-none" sz="1600" baseline="0">
                <a:latin typeface="+mn-lt"/>
              </a:defRPr>
            </a:lvl3pPr>
            <a:lvl4pPr marL="540000" lvl="3" indent="-180000" defTabSz="1217549" eaLnBrk="1" latinLnBrk="0" hangingPunct="1">
              <a:buClr>
                <a:schemeClr val="tx1"/>
              </a:buClr>
              <a:buSzPct val="100000"/>
              <a:buFont typeface="Arial" panose="020B0604020202020204" pitchFamily="34" charset="0"/>
              <a:buChar char="•"/>
              <a:defRPr lang="x-none" sz="1600" baseline="0">
                <a:latin typeface="+mn-lt"/>
              </a:defRPr>
            </a:lvl4pPr>
            <a:lvl5pPr marL="720000" lvl="4" indent="-180000" defTabSz="1217549" eaLnBrk="1" latinLnBrk="0" hangingPunct="1">
              <a:buClr>
                <a:schemeClr val="tx1"/>
              </a:buClr>
              <a:buSzPct val="100000"/>
              <a:buFont typeface="Symbol" panose="05050102010706020507" pitchFamily="18" charset="2"/>
              <a:buChar char="-"/>
              <a:defRPr lang="x-none" sz="1600" baseline="0">
                <a:latin typeface="+mn-lt"/>
              </a:defRPr>
            </a:lvl5pPr>
            <a:lvl6pPr marL="1019630" indent="-177021" defTabSz="1217549" fontAlgn="base">
              <a:spcBef>
                <a:spcPct val="0"/>
              </a:spcBef>
              <a:spcAft>
                <a:spcPct val="0"/>
              </a:spcAft>
              <a:buClr>
                <a:schemeClr val="tx2"/>
              </a:buClr>
              <a:buSzPct val="89000"/>
              <a:buFont typeface="Arial" charset="0"/>
              <a:buChar char="-"/>
              <a:defRPr lang="x-none" sz="2175" baseline="0">
                <a:latin typeface="+mn-lt"/>
              </a:defRPr>
            </a:lvl6pPr>
            <a:lvl7pPr marL="1019630" indent="-177021" defTabSz="1217549" fontAlgn="base">
              <a:spcBef>
                <a:spcPct val="0"/>
              </a:spcBef>
              <a:spcAft>
                <a:spcPct val="0"/>
              </a:spcAft>
              <a:buClr>
                <a:schemeClr val="tx2"/>
              </a:buClr>
              <a:buSzPct val="89000"/>
              <a:buFont typeface="Arial" charset="0"/>
              <a:buChar char="-"/>
              <a:defRPr lang="x-none" sz="2175" baseline="0">
                <a:latin typeface="+mn-lt"/>
              </a:defRPr>
            </a:lvl7pPr>
            <a:lvl8pPr marL="1019630" indent="-177021" defTabSz="1217549" fontAlgn="base">
              <a:spcBef>
                <a:spcPct val="0"/>
              </a:spcBef>
              <a:spcAft>
                <a:spcPct val="0"/>
              </a:spcAft>
              <a:buClr>
                <a:schemeClr val="tx2"/>
              </a:buClr>
              <a:buSzPct val="89000"/>
              <a:buFont typeface="Arial" charset="0"/>
              <a:buChar char="-"/>
              <a:defRPr lang="x-none" sz="2175" baseline="0">
                <a:latin typeface="+mn-lt"/>
              </a:defRPr>
            </a:lvl8pPr>
            <a:lvl9pPr marL="1019630" indent="-177021" defTabSz="1217549" fontAlgn="base">
              <a:spcBef>
                <a:spcPct val="0"/>
              </a:spcBef>
              <a:spcAft>
                <a:spcPct val="0"/>
              </a:spcAft>
              <a:buClr>
                <a:schemeClr val="tx2"/>
              </a:buClr>
              <a:buSzPct val="89000"/>
              <a:buFont typeface="Arial" charset="0"/>
              <a:buChar char="-"/>
              <a:defRPr lang="x-none" sz="2175" baseline="0">
                <a:latin typeface="+mn-lt"/>
              </a:defRPr>
            </a:lvl9pPr>
          </a:lstStyle>
          <a:p>
            <a:pPr defTabSz="1217305">
              <a:buClr>
                <a:srgbClr val="000000"/>
              </a:buClr>
            </a:pPr>
            <a:r>
              <a:rPr lang="en-US" sz="1400" b="1" dirty="0">
                <a:solidFill>
                  <a:srgbClr val="49648C"/>
                </a:solidFill>
                <a:latin typeface="Arial"/>
              </a:rPr>
              <a:t>Source data</a:t>
            </a:r>
          </a:p>
        </p:txBody>
      </p:sp>
      <p:cxnSp>
        <p:nvCxnSpPr>
          <p:cNvPr id="70" name="Straight Connector 69">
            <a:extLst>
              <a:ext uri="{FF2B5EF4-FFF2-40B4-BE49-F238E27FC236}">
                <a16:creationId xmlns:a16="http://schemas.microsoft.com/office/drawing/2014/main" id="{17364D66-B364-4A93-BCB3-130EF483BAB6}"/>
              </a:ext>
            </a:extLst>
          </p:cNvPr>
          <p:cNvCxnSpPr>
            <a:cxnSpLocks/>
          </p:cNvCxnSpPr>
          <p:nvPr/>
        </p:nvCxnSpPr>
        <p:spPr>
          <a:xfrm>
            <a:off x="623000" y="2802947"/>
            <a:ext cx="287994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Flussdiagramm: Magnetplattenspeicher 24">
            <a:extLst>
              <a:ext uri="{FF2B5EF4-FFF2-40B4-BE49-F238E27FC236}">
                <a16:creationId xmlns:a16="http://schemas.microsoft.com/office/drawing/2014/main" id="{93E563A2-B5C8-4385-A390-5AA976F408AE}"/>
              </a:ext>
            </a:extLst>
          </p:cNvPr>
          <p:cNvSpPr/>
          <p:nvPr/>
        </p:nvSpPr>
        <p:spPr>
          <a:xfrm>
            <a:off x="3631448" y="3316894"/>
            <a:ext cx="1057777" cy="941546"/>
          </a:xfrm>
          <a:prstGeom prst="flowChartMagneticDisk">
            <a:avLst/>
          </a:prstGeom>
          <a:solidFill>
            <a:schemeClr val="tx2"/>
          </a:solidFill>
          <a:ln w="12700">
            <a:solidFill>
              <a:schemeClr val="bg1"/>
            </a:solidFill>
          </a:ln>
        </p:spPr>
        <p:txBody>
          <a:bodyPr rot="0" spcFirstLastPara="0" vertOverflow="overflow" horzOverflow="overflow" vert="horz" wrap="square" lIns="107975" tIns="215950" rIns="107975" bIns="107975" numCol="1" spcCol="0" rtlCol="0" fromWordArt="0" anchor="ctr" anchorCtr="0" forceAA="0" compatLnSpc="1">
            <a:prstTxWarp prst="textNoShape">
              <a:avLst/>
            </a:prstTxWarp>
            <a:noAutofit/>
          </a:bodyPr>
          <a:lstStyle/>
          <a:p>
            <a:pPr algn="ctr" defTabSz="1218926">
              <a:spcBef>
                <a:spcPts val="100"/>
              </a:spcBef>
              <a:spcAft>
                <a:spcPts val="100"/>
              </a:spcAft>
              <a:defRPr/>
            </a:pPr>
            <a:r>
              <a:rPr lang="de-DE" sz="1200" b="1" dirty="0">
                <a:solidFill>
                  <a:srgbClr val="FFFFFF"/>
                </a:solidFill>
                <a:latin typeface="Arial"/>
              </a:rPr>
              <a:t>Global Data Platform</a:t>
            </a:r>
          </a:p>
        </p:txBody>
      </p:sp>
      <p:pic>
        <p:nvPicPr>
          <p:cNvPr id="72" name="Picture 71" descr="A screenshot of a computer&#10;&#10;Description automatically generated">
            <a:extLst>
              <a:ext uri="{FF2B5EF4-FFF2-40B4-BE49-F238E27FC236}">
                <a16:creationId xmlns:a16="http://schemas.microsoft.com/office/drawing/2014/main" id="{091555C4-DD9F-4228-802B-A40988AF6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17727" y="3159728"/>
            <a:ext cx="1895193" cy="1098712"/>
          </a:xfrm>
          <a:prstGeom prst="rect">
            <a:avLst/>
          </a:prstGeom>
        </p:spPr>
      </p:pic>
      <p:pic>
        <p:nvPicPr>
          <p:cNvPr id="73" name="Picture 72" descr="A screenshot of a cell phone&#10;&#10;Description automatically generated">
            <a:extLst>
              <a:ext uri="{FF2B5EF4-FFF2-40B4-BE49-F238E27FC236}">
                <a16:creationId xmlns:a16="http://schemas.microsoft.com/office/drawing/2014/main" id="{ABD8413F-8C8A-48E6-9884-BA9FB6EE6F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97789" y="3545740"/>
            <a:ext cx="1775284" cy="1111875"/>
          </a:xfrm>
          <a:prstGeom prst="rect">
            <a:avLst/>
          </a:prstGeom>
        </p:spPr>
      </p:pic>
      <p:grpSp>
        <p:nvGrpSpPr>
          <p:cNvPr id="74" name="Group 73">
            <a:extLst>
              <a:ext uri="{FF2B5EF4-FFF2-40B4-BE49-F238E27FC236}">
                <a16:creationId xmlns:a16="http://schemas.microsoft.com/office/drawing/2014/main" id="{6650F9F7-772D-4EEC-B0C7-C2B8279D5FEC}"/>
              </a:ext>
            </a:extLst>
          </p:cNvPr>
          <p:cNvGrpSpPr/>
          <p:nvPr/>
        </p:nvGrpSpPr>
        <p:grpSpPr>
          <a:xfrm>
            <a:off x="2170189" y="4443008"/>
            <a:ext cx="1079674" cy="429216"/>
            <a:chOff x="801552" y="4697586"/>
            <a:chExt cx="1709985" cy="457318"/>
          </a:xfrm>
        </p:grpSpPr>
        <p:sp>
          <p:nvSpPr>
            <p:cNvPr id="75" name="Flussdiagramm: Magnetplattenspeicher 23">
              <a:extLst>
                <a:ext uri="{FF2B5EF4-FFF2-40B4-BE49-F238E27FC236}">
                  <a16:creationId xmlns:a16="http://schemas.microsoft.com/office/drawing/2014/main" id="{4B4D0250-3BB3-4F50-A642-D3B1D52970EF}"/>
                </a:ext>
              </a:extLst>
            </p:cNvPr>
            <p:cNvSpPr/>
            <p:nvPr/>
          </p:nvSpPr>
          <p:spPr>
            <a:xfrm>
              <a:off x="801552" y="4697586"/>
              <a:ext cx="552686" cy="457318"/>
            </a:xfrm>
            <a:prstGeom prst="flowChartMagneticDisk">
              <a:avLst/>
            </a:prstGeom>
            <a:solidFill>
              <a:schemeClr val="tx2"/>
            </a:solidFill>
            <a:ln w="12700">
              <a:solidFill>
                <a:schemeClr val="bg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defRPr/>
              </a:pPr>
              <a:endParaRPr lang="de-DE" sz="1400" dirty="0">
                <a:solidFill>
                  <a:srgbClr val="000000"/>
                </a:solidFill>
                <a:latin typeface="Arial"/>
              </a:endParaRPr>
            </a:p>
          </p:txBody>
        </p:sp>
        <p:sp>
          <p:nvSpPr>
            <p:cNvPr id="76" name="TextBox 13">
              <a:extLst>
                <a:ext uri="{FF2B5EF4-FFF2-40B4-BE49-F238E27FC236}">
                  <a16:creationId xmlns:a16="http://schemas.microsoft.com/office/drawing/2014/main" id="{32DB4B95-DE3F-419B-B282-C7104A023511}"/>
                </a:ext>
              </a:extLst>
            </p:cNvPr>
            <p:cNvSpPr txBox="1">
              <a:spLocks/>
            </p:cNvSpPr>
            <p:nvPr/>
          </p:nvSpPr>
          <p:spPr>
            <a:xfrm>
              <a:off x="1516892" y="4827890"/>
              <a:ext cx="994645" cy="196711"/>
            </a:xfrm>
            <a:prstGeom prst="rect">
              <a:avLst/>
            </a:prstGeom>
          </p:spPr>
          <p:txBody>
            <a:bodyPr vert="horz" wrap="square" lIns="0" tIns="0" rIns="0" bIns="0" rtlCol="0" anchor="ctr">
              <a:spAutoFit/>
            </a:bodyPr>
            <a:lstStyle/>
            <a:p>
              <a:pPr defTabSz="1218926">
                <a:buClr>
                  <a:srgbClr val="49648C"/>
                </a:buClr>
                <a:defRPr/>
              </a:pPr>
              <a:r>
                <a:rPr lang="en-GB" altLang="en-US" sz="1200" dirty="0">
                  <a:solidFill>
                    <a:srgbClr val="000000"/>
                  </a:solidFill>
                  <a:latin typeface="Arial"/>
                </a:rPr>
                <a:t>LCE 360</a:t>
              </a:r>
            </a:p>
          </p:txBody>
        </p:sp>
      </p:grpSp>
      <p:sp>
        <p:nvSpPr>
          <p:cNvPr id="77" name="Flussdiagramm: Magnetplattenspeicher 24">
            <a:extLst>
              <a:ext uri="{FF2B5EF4-FFF2-40B4-BE49-F238E27FC236}">
                <a16:creationId xmlns:a16="http://schemas.microsoft.com/office/drawing/2014/main" id="{373E0752-3A76-4203-98EF-23ACDB664E98}"/>
              </a:ext>
            </a:extLst>
          </p:cNvPr>
          <p:cNvSpPr/>
          <p:nvPr/>
        </p:nvSpPr>
        <p:spPr>
          <a:xfrm>
            <a:off x="653864" y="3001216"/>
            <a:ext cx="348962" cy="429216"/>
          </a:xfrm>
          <a:prstGeom prst="flowChartMagneticDisk">
            <a:avLst/>
          </a:prstGeom>
          <a:solidFill>
            <a:schemeClr val="tx2"/>
          </a:solidFill>
          <a:ln w="12700">
            <a:solidFill>
              <a:schemeClr val="bg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defRPr/>
            </a:pPr>
            <a:endParaRPr lang="de-DE" sz="1400" dirty="0">
              <a:solidFill>
                <a:srgbClr val="000000"/>
              </a:solidFill>
              <a:latin typeface="Arial"/>
            </a:endParaRPr>
          </a:p>
        </p:txBody>
      </p:sp>
      <p:sp>
        <p:nvSpPr>
          <p:cNvPr id="78" name="TextBox 13">
            <a:extLst>
              <a:ext uri="{FF2B5EF4-FFF2-40B4-BE49-F238E27FC236}">
                <a16:creationId xmlns:a16="http://schemas.microsoft.com/office/drawing/2014/main" id="{658DAE39-7985-4A16-809E-7C5F3702D630}"/>
              </a:ext>
            </a:extLst>
          </p:cNvPr>
          <p:cNvSpPr txBox="1">
            <a:spLocks/>
          </p:cNvSpPr>
          <p:nvPr/>
        </p:nvSpPr>
        <p:spPr>
          <a:xfrm>
            <a:off x="1105526" y="3031200"/>
            <a:ext cx="951801" cy="369247"/>
          </a:xfrm>
          <a:prstGeom prst="rect">
            <a:avLst/>
          </a:prstGeom>
        </p:spPr>
        <p:txBody>
          <a:bodyPr vert="horz" wrap="square" lIns="0" tIns="0" rIns="0" bIns="0" rtlCol="0" anchor="ctr">
            <a:spAutoFit/>
          </a:bodyPr>
          <a:lstStyle/>
          <a:p>
            <a:pPr defTabSz="1218926">
              <a:buClr>
                <a:srgbClr val="49648C"/>
              </a:buClr>
              <a:defRPr/>
            </a:pPr>
            <a:r>
              <a:rPr lang="en-GB" altLang="en-US" sz="1200" dirty="0">
                <a:solidFill>
                  <a:srgbClr val="000000"/>
                </a:solidFill>
                <a:latin typeface="Arial"/>
              </a:rPr>
              <a:t>Underwriting WB / ITMP</a:t>
            </a:r>
          </a:p>
        </p:txBody>
      </p:sp>
      <p:grpSp>
        <p:nvGrpSpPr>
          <p:cNvPr id="79" name="Group 78">
            <a:extLst>
              <a:ext uri="{FF2B5EF4-FFF2-40B4-BE49-F238E27FC236}">
                <a16:creationId xmlns:a16="http://schemas.microsoft.com/office/drawing/2014/main" id="{26D4DEBD-FCA4-48BD-9B30-7878F45F2E8F}"/>
              </a:ext>
            </a:extLst>
          </p:cNvPr>
          <p:cNvGrpSpPr/>
          <p:nvPr/>
        </p:nvGrpSpPr>
        <p:grpSpPr>
          <a:xfrm>
            <a:off x="653864" y="3709083"/>
            <a:ext cx="1295794" cy="429216"/>
            <a:chOff x="801552" y="4697586"/>
            <a:chExt cx="2052276" cy="457318"/>
          </a:xfrm>
        </p:grpSpPr>
        <p:sp>
          <p:nvSpPr>
            <p:cNvPr id="80" name="Flussdiagramm: Magnetplattenspeicher 23">
              <a:extLst>
                <a:ext uri="{FF2B5EF4-FFF2-40B4-BE49-F238E27FC236}">
                  <a16:creationId xmlns:a16="http://schemas.microsoft.com/office/drawing/2014/main" id="{D3E18D8B-C182-4A50-9B5B-7398B4C05232}"/>
                </a:ext>
              </a:extLst>
            </p:cNvPr>
            <p:cNvSpPr/>
            <p:nvPr/>
          </p:nvSpPr>
          <p:spPr>
            <a:xfrm>
              <a:off x="801552" y="4697586"/>
              <a:ext cx="552686" cy="457318"/>
            </a:xfrm>
            <a:prstGeom prst="flowChartMagneticDisk">
              <a:avLst/>
            </a:prstGeom>
            <a:solidFill>
              <a:schemeClr val="tx2"/>
            </a:solidFill>
            <a:ln w="12700">
              <a:solidFill>
                <a:schemeClr val="bg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defRPr/>
              </a:pPr>
              <a:endParaRPr lang="de-DE" sz="1400" dirty="0">
                <a:solidFill>
                  <a:srgbClr val="000000"/>
                </a:solidFill>
                <a:latin typeface="Arial"/>
              </a:endParaRPr>
            </a:p>
          </p:txBody>
        </p:sp>
        <p:sp>
          <p:nvSpPr>
            <p:cNvPr id="81" name="TextBox 13">
              <a:extLst>
                <a:ext uri="{FF2B5EF4-FFF2-40B4-BE49-F238E27FC236}">
                  <a16:creationId xmlns:a16="http://schemas.microsoft.com/office/drawing/2014/main" id="{426FA7A4-F54F-4951-B89F-BB40270BB697}"/>
                </a:ext>
              </a:extLst>
            </p:cNvPr>
            <p:cNvSpPr txBox="1">
              <a:spLocks/>
            </p:cNvSpPr>
            <p:nvPr/>
          </p:nvSpPr>
          <p:spPr>
            <a:xfrm>
              <a:off x="1516891" y="4827890"/>
              <a:ext cx="1336937" cy="196711"/>
            </a:xfrm>
            <a:prstGeom prst="rect">
              <a:avLst/>
            </a:prstGeom>
          </p:spPr>
          <p:txBody>
            <a:bodyPr vert="horz" wrap="square" lIns="0" tIns="0" rIns="0" bIns="0" rtlCol="0" anchor="ctr">
              <a:spAutoFit/>
            </a:bodyPr>
            <a:lstStyle/>
            <a:p>
              <a:pPr defTabSz="1218926">
                <a:buClr>
                  <a:srgbClr val="49648C"/>
                </a:buClr>
                <a:defRPr/>
              </a:pPr>
              <a:r>
                <a:rPr lang="en-GB" altLang="en-US" sz="1200" dirty="0">
                  <a:solidFill>
                    <a:srgbClr val="000000"/>
                  </a:solidFill>
                  <a:latin typeface="Arial"/>
                </a:rPr>
                <a:t>Radar live</a:t>
              </a:r>
            </a:p>
          </p:txBody>
        </p:sp>
      </p:grpSp>
      <p:grpSp>
        <p:nvGrpSpPr>
          <p:cNvPr id="83" name="Group 82">
            <a:extLst>
              <a:ext uri="{FF2B5EF4-FFF2-40B4-BE49-F238E27FC236}">
                <a16:creationId xmlns:a16="http://schemas.microsoft.com/office/drawing/2014/main" id="{FE32AA56-2E33-449E-8AAC-D9D9F51FC6B9}"/>
              </a:ext>
            </a:extLst>
          </p:cNvPr>
          <p:cNvGrpSpPr/>
          <p:nvPr/>
        </p:nvGrpSpPr>
        <p:grpSpPr>
          <a:xfrm>
            <a:off x="653864" y="4443008"/>
            <a:ext cx="1079674" cy="429216"/>
            <a:chOff x="801552" y="4697586"/>
            <a:chExt cx="1709985" cy="457318"/>
          </a:xfrm>
        </p:grpSpPr>
        <p:sp>
          <p:nvSpPr>
            <p:cNvPr id="84" name="Flussdiagramm: Magnetplattenspeicher 23">
              <a:extLst>
                <a:ext uri="{FF2B5EF4-FFF2-40B4-BE49-F238E27FC236}">
                  <a16:creationId xmlns:a16="http://schemas.microsoft.com/office/drawing/2014/main" id="{3F8933ED-F8F6-4002-A32E-3B7F174FDEB8}"/>
                </a:ext>
              </a:extLst>
            </p:cNvPr>
            <p:cNvSpPr/>
            <p:nvPr/>
          </p:nvSpPr>
          <p:spPr>
            <a:xfrm>
              <a:off x="801552" y="4697586"/>
              <a:ext cx="552686" cy="457318"/>
            </a:xfrm>
            <a:prstGeom prst="flowChartMagneticDisk">
              <a:avLst/>
            </a:prstGeom>
            <a:solidFill>
              <a:schemeClr val="tx2"/>
            </a:solidFill>
            <a:ln w="12700">
              <a:solidFill>
                <a:schemeClr val="bg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defRPr/>
              </a:pPr>
              <a:endParaRPr lang="de-DE" sz="1400" dirty="0">
                <a:solidFill>
                  <a:srgbClr val="000000"/>
                </a:solidFill>
                <a:latin typeface="Arial"/>
              </a:endParaRPr>
            </a:p>
          </p:txBody>
        </p:sp>
        <p:sp>
          <p:nvSpPr>
            <p:cNvPr id="85" name="TextBox 13">
              <a:extLst>
                <a:ext uri="{FF2B5EF4-FFF2-40B4-BE49-F238E27FC236}">
                  <a16:creationId xmlns:a16="http://schemas.microsoft.com/office/drawing/2014/main" id="{A00BF2FC-6850-4604-A6E9-01C55894592D}"/>
                </a:ext>
              </a:extLst>
            </p:cNvPr>
            <p:cNvSpPr txBox="1">
              <a:spLocks/>
            </p:cNvSpPr>
            <p:nvPr/>
          </p:nvSpPr>
          <p:spPr>
            <a:xfrm>
              <a:off x="1516892" y="4827890"/>
              <a:ext cx="994645" cy="196711"/>
            </a:xfrm>
            <a:prstGeom prst="rect">
              <a:avLst/>
            </a:prstGeom>
          </p:spPr>
          <p:txBody>
            <a:bodyPr vert="horz" wrap="square" lIns="0" tIns="0" rIns="0" bIns="0" rtlCol="0" anchor="ctr">
              <a:spAutoFit/>
            </a:bodyPr>
            <a:lstStyle/>
            <a:p>
              <a:pPr defTabSz="1218926">
                <a:buClr>
                  <a:srgbClr val="49648C"/>
                </a:buClr>
                <a:defRPr/>
              </a:pPr>
              <a:r>
                <a:rPr lang="en-GB" altLang="en-US" sz="1200" dirty="0">
                  <a:solidFill>
                    <a:srgbClr val="000000"/>
                  </a:solidFill>
                  <a:latin typeface="Arial"/>
                </a:rPr>
                <a:t>Nat Cat</a:t>
              </a:r>
            </a:p>
          </p:txBody>
        </p:sp>
      </p:grpSp>
      <p:sp>
        <p:nvSpPr>
          <p:cNvPr id="89" name="TextBox 88">
            <a:extLst>
              <a:ext uri="{FF2B5EF4-FFF2-40B4-BE49-F238E27FC236}">
                <a16:creationId xmlns:a16="http://schemas.microsoft.com/office/drawing/2014/main" id="{17F9741E-5802-4123-AED0-3B3862E4EA72}"/>
              </a:ext>
            </a:extLst>
          </p:cNvPr>
          <p:cNvSpPr txBox="1"/>
          <p:nvPr/>
        </p:nvSpPr>
        <p:spPr>
          <a:xfrm>
            <a:off x="518455" y="5271728"/>
            <a:ext cx="3322036" cy="1246207"/>
          </a:xfrm>
          <a:prstGeom prst="rect">
            <a:avLst/>
          </a:prstGeom>
          <a:noFill/>
        </p:spPr>
        <p:txBody>
          <a:bodyPr wrap="square" rtlCol="0">
            <a:spAutoFit/>
          </a:bodyPr>
          <a:lstStyle/>
          <a:p>
            <a:pPr marL="171416" indent="-171416" defTabSz="1218926">
              <a:spcAft>
                <a:spcPts val="600"/>
              </a:spcAft>
              <a:buClr>
                <a:srgbClr val="49648C"/>
              </a:buClr>
              <a:buFont typeface="Wingdings" panose="05000000000000000000" pitchFamily="2" charset="2"/>
              <a:buChar char="§"/>
            </a:pPr>
            <a:r>
              <a:rPr lang="en-US" sz="1400" dirty="0">
                <a:solidFill>
                  <a:srgbClr val="000000"/>
                </a:solidFill>
                <a:latin typeface="Arial"/>
              </a:rPr>
              <a:t>GDP as single platform for integration of all data sources for </a:t>
            </a:r>
            <a:r>
              <a:rPr lang="en-US" sz="1400" dirty="0" err="1">
                <a:solidFill>
                  <a:srgbClr val="000000"/>
                </a:solidFill>
                <a:latin typeface="Arial"/>
              </a:rPr>
              <a:t>MidCorp</a:t>
            </a:r>
            <a:r>
              <a:rPr lang="en-US" sz="1400" dirty="0">
                <a:solidFill>
                  <a:srgbClr val="000000"/>
                </a:solidFill>
                <a:latin typeface="Arial"/>
              </a:rPr>
              <a:t> business</a:t>
            </a:r>
          </a:p>
          <a:p>
            <a:pPr marL="171416" indent="-171416" defTabSz="1218926">
              <a:spcAft>
                <a:spcPts val="600"/>
              </a:spcAft>
              <a:buClr>
                <a:srgbClr val="49648C"/>
              </a:buClr>
              <a:buFont typeface="Wingdings" panose="05000000000000000000" pitchFamily="2" charset="2"/>
              <a:buChar char="§"/>
            </a:pPr>
            <a:r>
              <a:rPr lang="en-US" sz="1400" dirty="0">
                <a:solidFill>
                  <a:srgbClr val="000000"/>
                </a:solidFill>
                <a:latin typeface="Arial"/>
              </a:rPr>
              <a:t>All data connected to GDP through proper Data Management</a:t>
            </a:r>
          </a:p>
        </p:txBody>
      </p:sp>
      <p:sp>
        <p:nvSpPr>
          <p:cNvPr id="92" name="Rectangle 91">
            <a:extLst>
              <a:ext uri="{FF2B5EF4-FFF2-40B4-BE49-F238E27FC236}">
                <a16:creationId xmlns:a16="http://schemas.microsoft.com/office/drawing/2014/main" id="{3CA1BCF0-345C-4302-863F-BFEDFBDA3ACF}"/>
              </a:ext>
            </a:extLst>
          </p:cNvPr>
          <p:cNvSpPr/>
          <p:nvPr/>
        </p:nvSpPr>
        <p:spPr>
          <a:xfrm>
            <a:off x="396562" y="1814088"/>
            <a:ext cx="6676512" cy="296412"/>
          </a:xfrm>
          <a:prstGeom prst="rect">
            <a:avLst/>
          </a:prstGeom>
          <a:noFill/>
          <a:ln w="3175">
            <a:noFill/>
          </a:ln>
        </p:spPr>
        <p:txBody>
          <a:bodyPr rtlCol="0" anchor="t"/>
          <a:lstStyle/>
          <a:p>
            <a:pPr defTabSz="1218926"/>
            <a:r>
              <a:rPr lang="en-US" sz="1600" b="1" dirty="0">
                <a:solidFill>
                  <a:srgbClr val="49648C"/>
                </a:solidFill>
                <a:latin typeface="Arial"/>
              </a:rPr>
              <a:t>Global Data Platform delivers required functionalities for MIS </a:t>
            </a:r>
            <a:endParaRPr lang="en-US" sz="1600" dirty="0">
              <a:solidFill>
                <a:srgbClr val="49648C"/>
              </a:solidFill>
              <a:latin typeface="Arial"/>
            </a:endParaRPr>
          </a:p>
        </p:txBody>
      </p:sp>
      <p:cxnSp>
        <p:nvCxnSpPr>
          <p:cNvPr id="94" name="Straight Connector 93">
            <a:extLst>
              <a:ext uri="{FF2B5EF4-FFF2-40B4-BE49-F238E27FC236}">
                <a16:creationId xmlns:a16="http://schemas.microsoft.com/office/drawing/2014/main" id="{53F23E6B-D1FF-4100-B85D-553B00A794C3}"/>
              </a:ext>
            </a:extLst>
          </p:cNvPr>
          <p:cNvCxnSpPr>
            <a:cxnSpLocks/>
          </p:cNvCxnSpPr>
          <p:nvPr/>
        </p:nvCxnSpPr>
        <p:spPr>
          <a:xfrm>
            <a:off x="7335585" y="2132718"/>
            <a:ext cx="0" cy="4725282"/>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1E8F6DF-B7C8-4102-9A46-FE8588200AA3}"/>
              </a:ext>
            </a:extLst>
          </p:cNvPr>
          <p:cNvGrpSpPr/>
          <p:nvPr/>
        </p:nvGrpSpPr>
        <p:grpSpPr>
          <a:xfrm>
            <a:off x="7689060" y="4071164"/>
            <a:ext cx="4105148" cy="492329"/>
            <a:chOff x="7688635" y="4254253"/>
            <a:chExt cx="4106098" cy="492443"/>
          </a:xfrm>
        </p:grpSpPr>
        <p:sp>
          <p:nvSpPr>
            <p:cNvPr id="16" name="Rectangle 15">
              <a:extLst>
                <a:ext uri="{FF2B5EF4-FFF2-40B4-BE49-F238E27FC236}">
                  <a16:creationId xmlns:a16="http://schemas.microsoft.com/office/drawing/2014/main" id="{96E7514B-2140-4891-9682-7D6896D7DADC}"/>
                </a:ext>
              </a:extLst>
            </p:cNvPr>
            <p:cNvSpPr/>
            <p:nvPr/>
          </p:nvSpPr>
          <p:spPr>
            <a:xfrm>
              <a:off x="7890300" y="4331197"/>
              <a:ext cx="3904433" cy="338554"/>
            </a:xfrm>
            <a:prstGeom prst="rect">
              <a:avLst/>
            </a:prstGeom>
          </p:spPr>
          <p:txBody>
            <a:bodyPr wrap="square">
              <a:spAutoFit/>
            </a:bodyPr>
            <a:lstStyle/>
            <a:p>
              <a:pPr defTabSz="1218926">
                <a:spcBef>
                  <a:spcPts val="600"/>
                </a:spcBef>
                <a:spcAft>
                  <a:spcPts val="1200"/>
                </a:spcAft>
                <a:buClr>
                  <a:srgbClr val="49648C"/>
                </a:buClr>
              </a:pPr>
              <a:r>
                <a:rPr lang="en-US" sz="1600" dirty="0">
                  <a:solidFill>
                    <a:srgbClr val="000000"/>
                  </a:solidFill>
                  <a:latin typeface="Arial"/>
                </a:rPr>
                <a:t>Improvement of local data quality</a:t>
              </a:r>
            </a:p>
          </p:txBody>
        </p:sp>
        <p:sp>
          <p:nvSpPr>
            <p:cNvPr id="95" name="Rectangle 94">
              <a:extLst>
                <a:ext uri="{FF2B5EF4-FFF2-40B4-BE49-F238E27FC236}">
                  <a16:creationId xmlns:a16="http://schemas.microsoft.com/office/drawing/2014/main" id="{F61B4C30-97B3-4E25-BE99-FF62C265F177}"/>
                </a:ext>
              </a:extLst>
            </p:cNvPr>
            <p:cNvSpPr/>
            <p:nvPr/>
          </p:nvSpPr>
          <p:spPr>
            <a:xfrm>
              <a:off x="7688635" y="4254253"/>
              <a:ext cx="172111" cy="492443"/>
            </a:xfrm>
            <a:prstGeom prst="rect">
              <a:avLst/>
            </a:prstGeom>
            <a:solidFill>
              <a:schemeClr val="tx2"/>
            </a:solidFill>
            <a:ln w="3175">
              <a:noFill/>
            </a:ln>
          </p:spPr>
          <p:txBody>
            <a:bodyPr rtlCol="0" anchor="ctr"/>
            <a:lstStyle/>
            <a:p>
              <a:pPr algn="ctr" defTabSz="1218926">
                <a:defRPr/>
              </a:pPr>
              <a:endParaRPr lang="en-US" sz="1400" dirty="0">
                <a:solidFill>
                  <a:srgbClr val="FFFFFF"/>
                </a:solidFill>
                <a:latin typeface="Arial"/>
              </a:endParaRPr>
            </a:p>
          </p:txBody>
        </p:sp>
      </p:grpSp>
      <p:grpSp>
        <p:nvGrpSpPr>
          <p:cNvPr id="9" name="Group 8">
            <a:extLst>
              <a:ext uri="{FF2B5EF4-FFF2-40B4-BE49-F238E27FC236}">
                <a16:creationId xmlns:a16="http://schemas.microsoft.com/office/drawing/2014/main" id="{0307E83E-ADB2-45D1-84FC-20FAF04FD180}"/>
              </a:ext>
            </a:extLst>
          </p:cNvPr>
          <p:cNvGrpSpPr/>
          <p:nvPr/>
        </p:nvGrpSpPr>
        <p:grpSpPr>
          <a:xfrm>
            <a:off x="7689060" y="5240411"/>
            <a:ext cx="4105148" cy="492329"/>
            <a:chOff x="7688635" y="5241624"/>
            <a:chExt cx="4106098" cy="492443"/>
          </a:xfrm>
        </p:grpSpPr>
        <p:sp>
          <p:nvSpPr>
            <p:cNvPr id="93" name="Rectangle 92">
              <a:extLst>
                <a:ext uri="{FF2B5EF4-FFF2-40B4-BE49-F238E27FC236}">
                  <a16:creationId xmlns:a16="http://schemas.microsoft.com/office/drawing/2014/main" id="{DCC0EA2F-4C3A-4160-AC11-6EDF2F59DFE8}"/>
                </a:ext>
              </a:extLst>
            </p:cNvPr>
            <p:cNvSpPr/>
            <p:nvPr/>
          </p:nvSpPr>
          <p:spPr>
            <a:xfrm>
              <a:off x="7890300" y="5318568"/>
              <a:ext cx="3904433" cy="338554"/>
            </a:xfrm>
            <a:prstGeom prst="rect">
              <a:avLst/>
            </a:prstGeom>
          </p:spPr>
          <p:txBody>
            <a:bodyPr wrap="square">
              <a:spAutoFit/>
            </a:bodyPr>
            <a:lstStyle/>
            <a:p>
              <a:pPr defTabSz="1218926">
                <a:spcBef>
                  <a:spcPts val="600"/>
                </a:spcBef>
                <a:spcAft>
                  <a:spcPts val="1200"/>
                </a:spcAft>
                <a:buClr>
                  <a:srgbClr val="49648C"/>
                </a:buClr>
              </a:pPr>
              <a:r>
                <a:rPr lang="en-US" sz="1600" dirty="0">
                  <a:solidFill>
                    <a:srgbClr val="000000"/>
                  </a:solidFill>
                  <a:latin typeface="Arial"/>
                </a:rPr>
                <a:t>Automation of data ingestion</a:t>
              </a:r>
            </a:p>
          </p:txBody>
        </p:sp>
        <p:sp>
          <p:nvSpPr>
            <p:cNvPr id="96" name="Rectangle 95">
              <a:extLst>
                <a:ext uri="{FF2B5EF4-FFF2-40B4-BE49-F238E27FC236}">
                  <a16:creationId xmlns:a16="http://schemas.microsoft.com/office/drawing/2014/main" id="{D428CC42-01C7-4287-A9C3-197F23971248}"/>
                </a:ext>
              </a:extLst>
            </p:cNvPr>
            <p:cNvSpPr/>
            <p:nvPr/>
          </p:nvSpPr>
          <p:spPr>
            <a:xfrm>
              <a:off x="7688635" y="5241624"/>
              <a:ext cx="172111" cy="492443"/>
            </a:xfrm>
            <a:prstGeom prst="rect">
              <a:avLst/>
            </a:prstGeom>
            <a:solidFill>
              <a:schemeClr val="tx2"/>
            </a:solidFill>
            <a:ln w="3175">
              <a:noFill/>
            </a:ln>
          </p:spPr>
          <p:txBody>
            <a:bodyPr rtlCol="0" anchor="ctr"/>
            <a:lstStyle/>
            <a:p>
              <a:pPr algn="ctr" defTabSz="1218926">
                <a:defRPr/>
              </a:pPr>
              <a:endParaRPr lang="en-US" sz="1400" dirty="0">
                <a:solidFill>
                  <a:srgbClr val="FFFFFF"/>
                </a:solidFill>
                <a:latin typeface="Arial"/>
              </a:endParaRPr>
            </a:p>
          </p:txBody>
        </p:sp>
      </p:grpSp>
      <p:grpSp>
        <p:nvGrpSpPr>
          <p:cNvPr id="2" name="Group 1">
            <a:extLst>
              <a:ext uri="{FF2B5EF4-FFF2-40B4-BE49-F238E27FC236}">
                <a16:creationId xmlns:a16="http://schemas.microsoft.com/office/drawing/2014/main" id="{E04B8CBD-7874-4623-B046-5B7C1140BB63}"/>
              </a:ext>
            </a:extLst>
          </p:cNvPr>
          <p:cNvGrpSpPr/>
          <p:nvPr/>
        </p:nvGrpSpPr>
        <p:grpSpPr>
          <a:xfrm>
            <a:off x="7689061" y="2809606"/>
            <a:ext cx="4199229" cy="584640"/>
            <a:chOff x="7688635" y="2810256"/>
            <a:chExt cx="4200201" cy="584775"/>
          </a:xfrm>
        </p:grpSpPr>
        <p:sp>
          <p:nvSpPr>
            <p:cNvPr id="91" name="Rectangle 90">
              <a:extLst>
                <a:ext uri="{FF2B5EF4-FFF2-40B4-BE49-F238E27FC236}">
                  <a16:creationId xmlns:a16="http://schemas.microsoft.com/office/drawing/2014/main" id="{5BBEE6C7-F9F6-418C-8EFA-C0A81444BAEF}"/>
                </a:ext>
              </a:extLst>
            </p:cNvPr>
            <p:cNvSpPr/>
            <p:nvPr/>
          </p:nvSpPr>
          <p:spPr>
            <a:xfrm>
              <a:off x="7984403" y="2810256"/>
              <a:ext cx="3904433" cy="584775"/>
            </a:xfrm>
            <a:prstGeom prst="rect">
              <a:avLst/>
            </a:prstGeom>
          </p:spPr>
          <p:txBody>
            <a:bodyPr wrap="square">
              <a:spAutoFit/>
            </a:bodyPr>
            <a:lstStyle/>
            <a:p>
              <a:pPr defTabSz="1218926">
                <a:spcBef>
                  <a:spcPts val="600"/>
                </a:spcBef>
                <a:spcAft>
                  <a:spcPts val="1200"/>
                </a:spcAft>
                <a:buClr>
                  <a:srgbClr val="49648C"/>
                </a:buClr>
              </a:pPr>
              <a:r>
                <a:rPr lang="en-US" sz="1600" dirty="0">
                  <a:solidFill>
                    <a:srgbClr val="000000"/>
                  </a:solidFill>
                  <a:latin typeface="Arial"/>
                </a:rPr>
                <a:t>Usage of the solution on local level to steer the </a:t>
              </a:r>
              <a:r>
                <a:rPr lang="en-US" sz="1600" dirty="0" err="1">
                  <a:solidFill>
                    <a:srgbClr val="000000"/>
                  </a:solidFill>
                  <a:latin typeface="Arial"/>
                </a:rPr>
                <a:t>MidCorp</a:t>
              </a:r>
              <a:r>
                <a:rPr lang="en-US" sz="1600" dirty="0">
                  <a:solidFill>
                    <a:srgbClr val="000000"/>
                  </a:solidFill>
                  <a:latin typeface="Arial"/>
                </a:rPr>
                <a:t> business</a:t>
              </a:r>
            </a:p>
          </p:txBody>
        </p:sp>
        <p:sp>
          <p:nvSpPr>
            <p:cNvPr id="97" name="Rectangle 96">
              <a:extLst>
                <a:ext uri="{FF2B5EF4-FFF2-40B4-BE49-F238E27FC236}">
                  <a16:creationId xmlns:a16="http://schemas.microsoft.com/office/drawing/2014/main" id="{CCF4F8BA-3B53-4A53-92AB-17D8E4468B7B}"/>
                </a:ext>
              </a:extLst>
            </p:cNvPr>
            <p:cNvSpPr/>
            <p:nvPr/>
          </p:nvSpPr>
          <p:spPr>
            <a:xfrm>
              <a:off x="7688635" y="2856422"/>
              <a:ext cx="172111" cy="492443"/>
            </a:xfrm>
            <a:prstGeom prst="rect">
              <a:avLst/>
            </a:prstGeom>
            <a:solidFill>
              <a:schemeClr val="tx2"/>
            </a:solidFill>
            <a:ln w="3175">
              <a:noFill/>
            </a:ln>
          </p:spPr>
          <p:txBody>
            <a:bodyPr rtlCol="0" anchor="ctr"/>
            <a:lstStyle/>
            <a:p>
              <a:pPr algn="ctr" defTabSz="1218926">
                <a:defRPr/>
              </a:pPr>
              <a:endParaRPr lang="en-US" sz="1400" dirty="0">
                <a:solidFill>
                  <a:srgbClr val="FFFFFF"/>
                </a:solidFill>
                <a:latin typeface="Arial"/>
              </a:endParaRPr>
            </a:p>
          </p:txBody>
        </p:sp>
      </p:grpSp>
      <p:sp>
        <p:nvSpPr>
          <p:cNvPr id="19" name="Rectangle 18">
            <a:extLst>
              <a:ext uri="{FF2B5EF4-FFF2-40B4-BE49-F238E27FC236}">
                <a16:creationId xmlns:a16="http://schemas.microsoft.com/office/drawing/2014/main" id="{FACA40AD-449A-417E-8983-C0CBC960D4D7}"/>
              </a:ext>
            </a:extLst>
          </p:cNvPr>
          <p:cNvSpPr/>
          <p:nvPr/>
        </p:nvSpPr>
        <p:spPr>
          <a:xfrm>
            <a:off x="4848376" y="5731697"/>
            <a:ext cx="2674109" cy="307706"/>
          </a:xfrm>
          <a:prstGeom prst="rect">
            <a:avLst/>
          </a:prstGeom>
        </p:spPr>
        <p:txBody>
          <a:bodyPr wrap="square">
            <a:spAutoFit/>
          </a:bodyPr>
          <a:lstStyle/>
          <a:p>
            <a:pPr defTabSz="1218926">
              <a:spcAft>
                <a:spcPts val="600"/>
              </a:spcAft>
              <a:buClr>
                <a:srgbClr val="49648C"/>
              </a:buClr>
            </a:pPr>
            <a:r>
              <a:rPr lang="en-US" sz="1400" dirty="0">
                <a:solidFill>
                  <a:srgbClr val="000000"/>
                </a:solidFill>
                <a:latin typeface="Arial"/>
              </a:rPr>
              <a:t>Reduced reporting efforts</a:t>
            </a:r>
          </a:p>
        </p:txBody>
      </p:sp>
      <p:sp>
        <p:nvSpPr>
          <p:cNvPr id="98" name="Rectangle 97">
            <a:extLst>
              <a:ext uri="{FF2B5EF4-FFF2-40B4-BE49-F238E27FC236}">
                <a16:creationId xmlns:a16="http://schemas.microsoft.com/office/drawing/2014/main" id="{B00873D1-A9EC-4A84-8772-3AF6DCDAA67F}"/>
              </a:ext>
            </a:extLst>
          </p:cNvPr>
          <p:cNvSpPr/>
          <p:nvPr/>
        </p:nvSpPr>
        <p:spPr>
          <a:xfrm>
            <a:off x="4848376" y="6191317"/>
            <a:ext cx="2674109" cy="307706"/>
          </a:xfrm>
          <a:prstGeom prst="rect">
            <a:avLst/>
          </a:prstGeom>
        </p:spPr>
        <p:txBody>
          <a:bodyPr wrap="square">
            <a:spAutoFit/>
          </a:bodyPr>
          <a:lstStyle/>
          <a:p>
            <a:pPr defTabSz="1218926">
              <a:spcAft>
                <a:spcPts val="600"/>
              </a:spcAft>
              <a:buClr>
                <a:srgbClr val="49648C"/>
              </a:buClr>
            </a:pPr>
            <a:r>
              <a:rPr lang="en-US" sz="1400" dirty="0">
                <a:solidFill>
                  <a:srgbClr val="000000"/>
                </a:solidFill>
                <a:latin typeface="Arial"/>
              </a:rPr>
              <a:t>Increased update frequency</a:t>
            </a:r>
          </a:p>
        </p:txBody>
      </p:sp>
      <p:sp>
        <p:nvSpPr>
          <p:cNvPr id="99" name="Rectangle 98">
            <a:extLst>
              <a:ext uri="{FF2B5EF4-FFF2-40B4-BE49-F238E27FC236}">
                <a16:creationId xmlns:a16="http://schemas.microsoft.com/office/drawing/2014/main" id="{691EC525-3467-45A2-9A33-81AD0C00FBDE}"/>
              </a:ext>
            </a:extLst>
          </p:cNvPr>
          <p:cNvSpPr/>
          <p:nvPr/>
        </p:nvSpPr>
        <p:spPr>
          <a:xfrm>
            <a:off x="4848376" y="5247330"/>
            <a:ext cx="2674109" cy="307706"/>
          </a:xfrm>
          <a:prstGeom prst="rect">
            <a:avLst/>
          </a:prstGeom>
        </p:spPr>
        <p:txBody>
          <a:bodyPr wrap="square">
            <a:spAutoFit/>
          </a:bodyPr>
          <a:lstStyle/>
          <a:p>
            <a:pPr defTabSz="1218926">
              <a:spcAft>
                <a:spcPts val="600"/>
              </a:spcAft>
              <a:buClr>
                <a:srgbClr val="49648C"/>
              </a:buClr>
            </a:pPr>
            <a:r>
              <a:rPr lang="en-US" sz="1400" dirty="0">
                <a:solidFill>
                  <a:srgbClr val="000000"/>
                </a:solidFill>
                <a:latin typeface="Arial"/>
              </a:rPr>
              <a:t>Common source of truth</a:t>
            </a:r>
          </a:p>
        </p:txBody>
      </p:sp>
      <p:grpSp>
        <p:nvGrpSpPr>
          <p:cNvPr id="100" name="Group 109">
            <a:extLst>
              <a:ext uri="{FF2B5EF4-FFF2-40B4-BE49-F238E27FC236}">
                <a16:creationId xmlns:a16="http://schemas.microsoft.com/office/drawing/2014/main" id="{D07FED29-E92D-4807-99E1-0DF7B0DF0E69}"/>
              </a:ext>
            </a:extLst>
          </p:cNvPr>
          <p:cNvGrpSpPr>
            <a:grpSpLocks/>
          </p:cNvGrpSpPr>
          <p:nvPr/>
        </p:nvGrpSpPr>
        <p:grpSpPr bwMode="auto">
          <a:xfrm>
            <a:off x="4467744" y="5678564"/>
            <a:ext cx="385674" cy="365040"/>
            <a:chOff x="3036" y="952"/>
            <a:chExt cx="243" cy="230"/>
          </a:xfrm>
        </p:grpSpPr>
        <p:sp>
          <p:nvSpPr>
            <p:cNvPr id="101" name="Oval 110">
              <a:extLst>
                <a:ext uri="{FF2B5EF4-FFF2-40B4-BE49-F238E27FC236}">
                  <a16:creationId xmlns:a16="http://schemas.microsoft.com/office/drawing/2014/main" id="{00C570C2-E99B-4882-9B0C-74B5495BD5B3}"/>
                </a:ext>
              </a:extLst>
            </p:cNvPr>
            <p:cNvSpPr>
              <a:spLocks noChangeArrowheads="1"/>
            </p:cNvSpPr>
            <p:nvPr/>
          </p:nvSpPr>
          <p:spPr bwMode="auto">
            <a:xfrm>
              <a:off x="3036" y="966"/>
              <a:ext cx="216" cy="216"/>
            </a:xfrm>
            <a:prstGeom prst="ellipse">
              <a:avLst/>
            </a:prstGeom>
            <a:solidFill>
              <a:srgbClr val="C7E7CD"/>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6pPr>
              <a:lvl7pPr marL="29718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7pPr>
              <a:lvl8pPr marL="34290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8pPr>
              <a:lvl9pPr marL="38862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9pPr>
            </a:lstStyle>
            <a:p>
              <a:pPr defTabSz="1218926">
                <a:spcAft>
                  <a:spcPct val="0"/>
                </a:spcAft>
                <a:defRPr/>
              </a:pPr>
              <a:endParaRPr lang="en-US" altLang="en-US" sz="1600" b="1">
                <a:solidFill>
                  <a:srgbClr val="000000"/>
                </a:solidFill>
              </a:endParaRPr>
            </a:p>
          </p:txBody>
        </p:sp>
        <p:sp>
          <p:nvSpPr>
            <p:cNvPr id="102" name="Freeform 111">
              <a:extLst>
                <a:ext uri="{FF2B5EF4-FFF2-40B4-BE49-F238E27FC236}">
                  <a16:creationId xmlns:a16="http://schemas.microsoft.com/office/drawing/2014/main" id="{7EF89C7F-72BA-4B74-A9A5-1F7AE97AC105}"/>
                </a:ext>
              </a:extLst>
            </p:cNvPr>
            <p:cNvSpPr>
              <a:spLocks/>
            </p:cNvSpPr>
            <p:nvPr/>
          </p:nvSpPr>
          <p:spPr bwMode="auto">
            <a:xfrm>
              <a:off x="3096" y="952"/>
              <a:ext cx="183" cy="174"/>
            </a:xfrm>
            <a:custGeom>
              <a:avLst/>
              <a:gdLst>
                <a:gd name="T0" fmla="*/ 28 w 239"/>
                <a:gd name="T1" fmla="*/ 0 h 226"/>
                <a:gd name="T2" fmla="*/ 28 w 239"/>
                <a:gd name="T3" fmla="*/ 2 h 226"/>
                <a:gd name="T4" fmla="*/ 18 w 239"/>
                <a:gd name="T5" fmla="*/ 12 h 226"/>
                <a:gd name="T6" fmla="*/ 11 w 239"/>
                <a:gd name="T7" fmla="*/ 25 h 226"/>
                <a:gd name="T8" fmla="*/ 8 w 239"/>
                <a:gd name="T9" fmla="*/ 25 h 226"/>
                <a:gd name="T10" fmla="*/ 6 w 239"/>
                <a:gd name="T11" fmla="*/ 28 h 226"/>
                <a:gd name="T12" fmla="*/ 5 w 239"/>
                <a:gd name="T13" fmla="*/ 25 h 226"/>
                <a:gd name="T14" fmla="*/ 5 w 239"/>
                <a:gd name="T15" fmla="*/ 23 h 226"/>
                <a:gd name="T16" fmla="*/ 2 w 239"/>
                <a:gd name="T17" fmla="*/ 19 h 226"/>
                <a:gd name="T18" fmla="*/ 0 w 239"/>
                <a:gd name="T19" fmla="*/ 17 h 226"/>
                <a:gd name="T20" fmla="*/ 4 w 239"/>
                <a:gd name="T21" fmla="*/ 15 h 226"/>
                <a:gd name="T22" fmla="*/ 8 w 239"/>
                <a:gd name="T23" fmla="*/ 19 h 226"/>
                <a:gd name="T24" fmla="*/ 8 w 239"/>
                <a:gd name="T25" fmla="*/ 21 h 226"/>
                <a:gd name="T26" fmla="*/ 17 w 239"/>
                <a:gd name="T27" fmla="*/ 9 h 226"/>
                <a:gd name="T28" fmla="*/ 28 w 239"/>
                <a:gd name="T29" fmla="*/ 0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9" h="226">
                  <a:moveTo>
                    <a:pt x="233" y="0"/>
                  </a:moveTo>
                  <a:cubicBezTo>
                    <a:pt x="239" y="8"/>
                    <a:pt x="239" y="8"/>
                    <a:pt x="239" y="8"/>
                  </a:cubicBezTo>
                  <a:cubicBezTo>
                    <a:pt x="214" y="27"/>
                    <a:pt x="187" y="55"/>
                    <a:pt x="157" y="93"/>
                  </a:cubicBezTo>
                  <a:cubicBezTo>
                    <a:pt x="127" y="132"/>
                    <a:pt x="104" y="168"/>
                    <a:pt x="88" y="201"/>
                  </a:cubicBezTo>
                  <a:cubicBezTo>
                    <a:pt x="75" y="209"/>
                    <a:pt x="75" y="209"/>
                    <a:pt x="75" y="209"/>
                  </a:cubicBezTo>
                  <a:cubicBezTo>
                    <a:pt x="65" y="217"/>
                    <a:pt x="58" y="222"/>
                    <a:pt x="54" y="226"/>
                  </a:cubicBezTo>
                  <a:cubicBezTo>
                    <a:pt x="52" y="220"/>
                    <a:pt x="49" y="212"/>
                    <a:pt x="44" y="199"/>
                  </a:cubicBezTo>
                  <a:cubicBezTo>
                    <a:pt x="39" y="188"/>
                    <a:pt x="39" y="188"/>
                    <a:pt x="39" y="188"/>
                  </a:cubicBezTo>
                  <a:cubicBezTo>
                    <a:pt x="32" y="172"/>
                    <a:pt x="26" y="160"/>
                    <a:pt x="20" y="153"/>
                  </a:cubicBezTo>
                  <a:cubicBezTo>
                    <a:pt x="14" y="145"/>
                    <a:pt x="8" y="140"/>
                    <a:pt x="0" y="137"/>
                  </a:cubicBezTo>
                  <a:cubicBezTo>
                    <a:pt x="13" y="124"/>
                    <a:pt x="24" y="118"/>
                    <a:pt x="34" y="118"/>
                  </a:cubicBezTo>
                  <a:cubicBezTo>
                    <a:pt x="43" y="118"/>
                    <a:pt x="53" y="130"/>
                    <a:pt x="64" y="154"/>
                  </a:cubicBezTo>
                  <a:cubicBezTo>
                    <a:pt x="69" y="166"/>
                    <a:pt x="69" y="166"/>
                    <a:pt x="69" y="166"/>
                  </a:cubicBezTo>
                  <a:cubicBezTo>
                    <a:pt x="88" y="133"/>
                    <a:pt x="113" y="101"/>
                    <a:pt x="144" y="71"/>
                  </a:cubicBezTo>
                  <a:cubicBezTo>
                    <a:pt x="174" y="40"/>
                    <a:pt x="204" y="16"/>
                    <a:pt x="233" y="0"/>
                  </a:cubicBezTo>
                  <a:close/>
                </a:path>
              </a:pathLst>
            </a:custGeom>
            <a:solidFill>
              <a:srgbClr val="008823"/>
            </a:solidFill>
            <a:ln w="9525">
              <a:solidFill>
                <a:srgbClr val="008823"/>
              </a:solidFill>
              <a:round/>
              <a:headEnd/>
              <a:tailEnd/>
            </a:ln>
          </p:spPr>
          <p:txBody>
            <a:bodyPr/>
            <a:lstStyle/>
            <a:p>
              <a:pPr defTabSz="1218926">
                <a:defRPr/>
              </a:pPr>
              <a:endParaRPr lang="en-US" sz="2400">
                <a:solidFill>
                  <a:srgbClr val="000000"/>
                </a:solidFill>
                <a:latin typeface="Arial"/>
              </a:endParaRPr>
            </a:p>
          </p:txBody>
        </p:sp>
      </p:grpSp>
      <p:grpSp>
        <p:nvGrpSpPr>
          <p:cNvPr id="103" name="Group 109">
            <a:extLst>
              <a:ext uri="{FF2B5EF4-FFF2-40B4-BE49-F238E27FC236}">
                <a16:creationId xmlns:a16="http://schemas.microsoft.com/office/drawing/2014/main" id="{2734D1D2-A40A-401E-A0F9-3E6DEF3C79FF}"/>
              </a:ext>
            </a:extLst>
          </p:cNvPr>
          <p:cNvGrpSpPr>
            <a:grpSpLocks/>
          </p:cNvGrpSpPr>
          <p:nvPr/>
        </p:nvGrpSpPr>
        <p:grpSpPr bwMode="auto">
          <a:xfrm>
            <a:off x="4467744" y="6129294"/>
            <a:ext cx="385674" cy="365040"/>
            <a:chOff x="3036" y="952"/>
            <a:chExt cx="243" cy="230"/>
          </a:xfrm>
        </p:grpSpPr>
        <p:sp>
          <p:nvSpPr>
            <p:cNvPr id="104" name="Oval 110">
              <a:extLst>
                <a:ext uri="{FF2B5EF4-FFF2-40B4-BE49-F238E27FC236}">
                  <a16:creationId xmlns:a16="http://schemas.microsoft.com/office/drawing/2014/main" id="{7E2E2366-2E8F-4269-A9D4-5DC56F3E1DB0}"/>
                </a:ext>
              </a:extLst>
            </p:cNvPr>
            <p:cNvSpPr>
              <a:spLocks noChangeArrowheads="1"/>
            </p:cNvSpPr>
            <p:nvPr/>
          </p:nvSpPr>
          <p:spPr bwMode="auto">
            <a:xfrm>
              <a:off x="3036" y="966"/>
              <a:ext cx="216" cy="216"/>
            </a:xfrm>
            <a:prstGeom prst="ellipse">
              <a:avLst/>
            </a:prstGeom>
            <a:solidFill>
              <a:srgbClr val="C7E7CD"/>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6pPr>
              <a:lvl7pPr marL="29718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7pPr>
              <a:lvl8pPr marL="34290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8pPr>
              <a:lvl9pPr marL="38862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9pPr>
            </a:lstStyle>
            <a:p>
              <a:pPr defTabSz="1218926">
                <a:spcAft>
                  <a:spcPct val="0"/>
                </a:spcAft>
                <a:defRPr/>
              </a:pPr>
              <a:endParaRPr lang="en-US" altLang="en-US" sz="1600" b="1">
                <a:solidFill>
                  <a:srgbClr val="000000"/>
                </a:solidFill>
              </a:endParaRPr>
            </a:p>
          </p:txBody>
        </p:sp>
        <p:sp>
          <p:nvSpPr>
            <p:cNvPr id="105" name="Freeform 111">
              <a:extLst>
                <a:ext uri="{FF2B5EF4-FFF2-40B4-BE49-F238E27FC236}">
                  <a16:creationId xmlns:a16="http://schemas.microsoft.com/office/drawing/2014/main" id="{7C479A5E-4FB5-4CBD-87BE-A2ACC9B85513}"/>
                </a:ext>
              </a:extLst>
            </p:cNvPr>
            <p:cNvSpPr>
              <a:spLocks/>
            </p:cNvSpPr>
            <p:nvPr/>
          </p:nvSpPr>
          <p:spPr bwMode="auto">
            <a:xfrm>
              <a:off x="3096" y="952"/>
              <a:ext cx="183" cy="174"/>
            </a:xfrm>
            <a:custGeom>
              <a:avLst/>
              <a:gdLst>
                <a:gd name="T0" fmla="*/ 28 w 239"/>
                <a:gd name="T1" fmla="*/ 0 h 226"/>
                <a:gd name="T2" fmla="*/ 28 w 239"/>
                <a:gd name="T3" fmla="*/ 2 h 226"/>
                <a:gd name="T4" fmla="*/ 18 w 239"/>
                <a:gd name="T5" fmla="*/ 12 h 226"/>
                <a:gd name="T6" fmla="*/ 11 w 239"/>
                <a:gd name="T7" fmla="*/ 25 h 226"/>
                <a:gd name="T8" fmla="*/ 8 w 239"/>
                <a:gd name="T9" fmla="*/ 25 h 226"/>
                <a:gd name="T10" fmla="*/ 6 w 239"/>
                <a:gd name="T11" fmla="*/ 28 h 226"/>
                <a:gd name="T12" fmla="*/ 5 w 239"/>
                <a:gd name="T13" fmla="*/ 25 h 226"/>
                <a:gd name="T14" fmla="*/ 5 w 239"/>
                <a:gd name="T15" fmla="*/ 23 h 226"/>
                <a:gd name="T16" fmla="*/ 2 w 239"/>
                <a:gd name="T17" fmla="*/ 19 h 226"/>
                <a:gd name="T18" fmla="*/ 0 w 239"/>
                <a:gd name="T19" fmla="*/ 17 h 226"/>
                <a:gd name="T20" fmla="*/ 4 w 239"/>
                <a:gd name="T21" fmla="*/ 15 h 226"/>
                <a:gd name="T22" fmla="*/ 8 w 239"/>
                <a:gd name="T23" fmla="*/ 19 h 226"/>
                <a:gd name="T24" fmla="*/ 8 w 239"/>
                <a:gd name="T25" fmla="*/ 21 h 226"/>
                <a:gd name="T26" fmla="*/ 17 w 239"/>
                <a:gd name="T27" fmla="*/ 9 h 226"/>
                <a:gd name="T28" fmla="*/ 28 w 239"/>
                <a:gd name="T29" fmla="*/ 0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9" h="226">
                  <a:moveTo>
                    <a:pt x="233" y="0"/>
                  </a:moveTo>
                  <a:cubicBezTo>
                    <a:pt x="239" y="8"/>
                    <a:pt x="239" y="8"/>
                    <a:pt x="239" y="8"/>
                  </a:cubicBezTo>
                  <a:cubicBezTo>
                    <a:pt x="214" y="27"/>
                    <a:pt x="187" y="55"/>
                    <a:pt x="157" y="93"/>
                  </a:cubicBezTo>
                  <a:cubicBezTo>
                    <a:pt x="127" y="132"/>
                    <a:pt x="104" y="168"/>
                    <a:pt x="88" y="201"/>
                  </a:cubicBezTo>
                  <a:cubicBezTo>
                    <a:pt x="75" y="209"/>
                    <a:pt x="75" y="209"/>
                    <a:pt x="75" y="209"/>
                  </a:cubicBezTo>
                  <a:cubicBezTo>
                    <a:pt x="65" y="217"/>
                    <a:pt x="58" y="222"/>
                    <a:pt x="54" y="226"/>
                  </a:cubicBezTo>
                  <a:cubicBezTo>
                    <a:pt x="52" y="220"/>
                    <a:pt x="49" y="212"/>
                    <a:pt x="44" y="199"/>
                  </a:cubicBezTo>
                  <a:cubicBezTo>
                    <a:pt x="39" y="188"/>
                    <a:pt x="39" y="188"/>
                    <a:pt x="39" y="188"/>
                  </a:cubicBezTo>
                  <a:cubicBezTo>
                    <a:pt x="32" y="172"/>
                    <a:pt x="26" y="160"/>
                    <a:pt x="20" y="153"/>
                  </a:cubicBezTo>
                  <a:cubicBezTo>
                    <a:pt x="14" y="145"/>
                    <a:pt x="8" y="140"/>
                    <a:pt x="0" y="137"/>
                  </a:cubicBezTo>
                  <a:cubicBezTo>
                    <a:pt x="13" y="124"/>
                    <a:pt x="24" y="118"/>
                    <a:pt x="34" y="118"/>
                  </a:cubicBezTo>
                  <a:cubicBezTo>
                    <a:pt x="43" y="118"/>
                    <a:pt x="53" y="130"/>
                    <a:pt x="64" y="154"/>
                  </a:cubicBezTo>
                  <a:cubicBezTo>
                    <a:pt x="69" y="166"/>
                    <a:pt x="69" y="166"/>
                    <a:pt x="69" y="166"/>
                  </a:cubicBezTo>
                  <a:cubicBezTo>
                    <a:pt x="88" y="133"/>
                    <a:pt x="113" y="101"/>
                    <a:pt x="144" y="71"/>
                  </a:cubicBezTo>
                  <a:cubicBezTo>
                    <a:pt x="174" y="40"/>
                    <a:pt x="204" y="16"/>
                    <a:pt x="233" y="0"/>
                  </a:cubicBezTo>
                  <a:close/>
                </a:path>
              </a:pathLst>
            </a:custGeom>
            <a:solidFill>
              <a:srgbClr val="008823"/>
            </a:solidFill>
            <a:ln w="9525">
              <a:solidFill>
                <a:srgbClr val="008823"/>
              </a:solidFill>
              <a:round/>
              <a:headEnd/>
              <a:tailEnd/>
            </a:ln>
          </p:spPr>
          <p:txBody>
            <a:bodyPr/>
            <a:lstStyle/>
            <a:p>
              <a:pPr defTabSz="1218926">
                <a:defRPr/>
              </a:pPr>
              <a:endParaRPr lang="en-US" sz="2400">
                <a:solidFill>
                  <a:srgbClr val="000000"/>
                </a:solidFill>
                <a:latin typeface="Arial"/>
              </a:endParaRPr>
            </a:p>
          </p:txBody>
        </p:sp>
      </p:grpSp>
      <p:grpSp>
        <p:nvGrpSpPr>
          <p:cNvPr id="106" name="Group 109">
            <a:extLst>
              <a:ext uri="{FF2B5EF4-FFF2-40B4-BE49-F238E27FC236}">
                <a16:creationId xmlns:a16="http://schemas.microsoft.com/office/drawing/2014/main" id="{28DA0DAD-B402-4CB3-B51C-A3E1335A5B30}"/>
              </a:ext>
            </a:extLst>
          </p:cNvPr>
          <p:cNvGrpSpPr>
            <a:grpSpLocks/>
          </p:cNvGrpSpPr>
          <p:nvPr/>
        </p:nvGrpSpPr>
        <p:grpSpPr bwMode="auto">
          <a:xfrm>
            <a:off x="4467744" y="5193736"/>
            <a:ext cx="385674" cy="365040"/>
            <a:chOff x="3036" y="952"/>
            <a:chExt cx="243" cy="230"/>
          </a:xfrm>
        </p:grpSpPr>
        <p:sp>
          <p:nvSpPr>
            <p:cNvPr id="107" name="Oval 110">
              <a:extLst>
                <a:ext uri="{FF2B5EF4-FFF2-40B4-BE49-F238E27FC236}">
                  <a16:creationId xmlns:a16="http://schemas.microsoft.com/office/drawing/2014/main" id="{D97042DD-0C04-41A2-BCAB-9897EF30D858}"/>
                </a:ext>
              </a:extLst>
            </p:cNvPr>
            <p:cNvSpPr>
              <a:spLocks noChangeArrowheads="1"/>
            </p:cNvSpPr>
            <p:nvPr/>
          </p:nvSpPr>
          <p:spPr bwMode="auto">
            <a:xfrm>
              <a:off x="3036" y="966"/>
              <a:ext cx="216" cy="216"/>
            </a:xfrm>
            <a:prstGeom prst="ellipse">
              <a:avLst/>
            </a:prstGeom>
            <a:solidFill>
              <a:srgbClr val="C7E7CD"/>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6pPr>
              <a:lvl7pPr marL="29718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7pPr>
              <a:lvl8pPr marL="34290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8pPr>
              <a:lvl9pPr marL="3886200" indent="-228600" algn="ctr" eaLnBrk="0" fontAlgn="base" hangingPunct="0">
                <a:spcBef>
                  <a:spcPct val="0"/>
                </a:spcBef>
                <a:spcAft>
                  <a:spcPct val="30000"/>
                </a:spcAft>
                <a:buClr>
                  <a:schemeClr val="accent1"/>
                </a:buClr>
                <a:buFont typeface="Wingdings" panose="05000000000000000000" pitchFamily="2" charset="2"/>
                <a:defRPr sz="1400">
                  <a:solidFill>
                    <a:schemeClr val="tx1"/>
                  </a:solidFill>
                  <a:latin typeface="Arial" panose="020B0604020202020204" pitchFamily="34" charset="0"/>
                </a:defRPr>
              </a:lvl9pPr>
            </a:lstStyle>
            <a:p>
              <a:pPr defTabSz="1218926">
                <a:spcAft>
                  <a:spcPct val="0"/>
                </a:spcAft>
                <a:defRPr/>
              </a:pPr>
              <a:endParaRPr lang="en-US" altLang="en-US" sz="1600" b="1">
                <a:solidFill>
                  <a:srgbClr val="000000"/>
                </a:solidFill>
              </a:endParaRPr>
            </a:p>
          </p:txBody>
        </p:sp>
        <p:sp>
          <p:nvSpPr>
            <p:cNvPr id="108" name="Freeform 111">
              <a:extLst>
                <a:ext uri="{FF2B5EF4-FFF2-40B4-BE49-F238E27FC236}">
                  <a16:creationId xmlns:a16="http://schemas.microsoft.com/office/drawing/2014/main" id="{AAB57B4B-135A-4710-9DD7-F4D98C4B9E1C}"/>
                </a:ext>
              </a:extLst>
            </p:cNvPr>
            <p:cNvSpPr>
              <a:spLocks/>
            </p:cNvSpPr>
            <p:nvPr/>
          </p:nvSpPr>
          <p:spPr bwMode="auto">
            <a:xfrm>
              <a:off x="3096" y="952"/>
              <a:ext cx="183" cy="174"/>
            </a:xfrm>
            <a:custGeom>
              <a:avLst/>
              <a:gdLst>
                <a:gd name="T0" fmla="*/ 28 w 239"/>
                <a:gd name="T1" fmla="*/ 0 h 226"/>
                <a:gd name="T2" fmla="*/ 28 w 239"/>
                <a:gd name="T3" fmla="*/ 2 h 226"/>
                <a:gd name="T4" fmla="*/ 18 w 239"/>
                <a:gd name="T5" fmla="*/ 12 h 226"/>
                <a:gd name="T6" fmla="*/ 11 w 239"/>
                <a:gd name="T7" fmla="*/ 25 h 226"/>
                <a:gd name="T8" fmla="*/ 8 w 239"/>
                <a:gd name="T9" fmla="*/ 25 h 226"/>
                <a:gd name="T10" fmla="*/ 6 w 239"/>
                <a:gd name="T11" fmla="*/ 28 h 226"/>
                <a:gd name="T12" fmla="*/ 5 w 239"/>
                <a:gd name="T13" fmla="*/ 25 h 226"/>
                <a:gd name="T14" fmla="*/ 5 w 239"/>
                <a:gd name="T15" fmla="*/ 23 h 226"/>
                <a:gd name="T16" fmla="*/ 2 w 239"/>
                <a:gd name="T17" fmla="*/ 19 h 226"/>
                <a:gd name="T18" fmla="*/ 0 w 239"/>
                <a:gd name="T19" fmla="*/ 17 h 226"/>
                <a:gd name="T20" fmla="*/ 4 w 239"/>
                <a:gd name="T21" fmla="*/ 15 h 226"/>
                <a:gd name="T22" fmla="*/ 8 w 239"/>
                <a:gd name="T23" fmla="*/ 19 h 226"/>
                <a:gd name="T24" fmla="*/ 8 w 239"/>
                <a:gd name="T25" fmla="*/ 21 h 226"/>
                <a:gd name="T26" fmla="*/ 17 w 239"/>
                <a:gd name="T27" fmla="*/ 9 h 226"/>
                <a:gd name="T28" fmla="*/ 28 w 239"/>
                <a:gd name="T29" fmla="*/ 0 h 2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9" h="226">
                  <a:moveTo>
                    <a:pt x="233" y="0"/>
                  </a:moveTo>
                  <a:cubicBezTo>
                    <a:pt x="239" y="8"/>
                    <a:pt x="239" y="8"/>
                    <a:pt x="239" y="8"/>
                  </a:cubicBezTo>
                  <a:cubicBezTo>
                    <a:pt x="214" y="27"/>
                    <a:pt x="187" y="55"/>
                    <a:pt x="157" y="93"/>
                  </a:cubicBezTo>
                  <a:cubicBezTo>
                    <a:pt x="127" y="132"/>
                    <a:pt x="104" y="168"/>
                    <a:pt x="88" y="201"/>
                  </a:cubicBezTo>
                  <a:cubicBezTo>
                    <a:pt x="75" y="209"/>
                    <a:pt x="75" y="209"/>
                    <a:pt x="75" y="209"/>
                  </a:cubicBezTo>
                  <a:cubicBezTo>
                    <a:pt x="65" y="217"/>
                    <a:pt x="58" y="222"/>
                    <a:pt x="54" y="226"/>
                  </a:cubicBezTo>
                  <a:cubicBezTo>
                    <a:pt x="52" y="220"/>
                    <a:pt x="49" y="212"/>
                    <a:pt x="44" y="199"/>
                  </a:cubicBezTo>
                  <a:cubicBezTo>
                    <a:pt x="39" y="188"/>
                    <a:pt x="39" y="188"/>
                    <a:pt x="39" y="188"/>
                  </a:cubicBezTo>
                  <a:cubicBezTo>
                    <a:pt x="32" y="172"/>
                    <a:pt x="26" y="160"/>
                    <a:pt x="20" y="153"/>
                  </a:cubicBezTo>
                  <a:cubicBezTo>
                    <a:pt x="14" y="145"/>
                    <a:pt x="8" y="140"/>
                    <a:pt x="0" y="137"/>
                  </a:cubicBezTo>
                  <a:cubicBezTo>
                    <a:pt x="13" y="124"/>
                    <a:pt x="24" y="118"/>
                    <a:pt x="34" y="118"/>
                  </a:cubicBezTo>
                  <a:cubicBezTo>
                    <a:pt x="43" y="118"/>
                    <a:pt x="53" y="130"/>
                    <a:pt x="64" y="154"/>
                  </a:cubicBezTo>
                  <a:cubicBezTo>
                    <a:pt x="69" y="166"/>
                    <a:pt x="69" y="166"/>
                    <a:pt x="69" y="166"/>
                  </a:cubicBezTo>
                  <a:cubicBezTo>
                    <a:pt x="88" y="133"/>
                    <a:pt x="113" y="101"/>
                    <a:pt x="144" y="71"/>
                  </a:cubicBezTo>
                  <a:cubicBezTo>
                    <a:pt x="174" y="40"/>
                    <a:pt x="204" y="16"/>
                    <a:pt x="233" y="0"/>
                  </a:cubicBezTo>
                  <a:close/>
                </a:path>
              </a:pathLst>
            </a:custGeom>
            <a:solidFill>
              <a:srgbClr val="008823"/>
            </a:solidFill>
            <a:ln w="9525">
              <a:solidFill>
                <a:srgbClr val="008823"/>
              </a:solidFill>
              <a:round/>
              <a:headEnd/>
              <a:tailEnd/>
            </a:ln>
          </p:spPr>
          <p:txBody>
            <a:bodyPr/>
            <a:lstStyle/>
            <a:p>
              <a:pPr defTabSz="1218926">
                <a:defRPr/>
              </a:pPr>
              <a:endParaRPr lang="en-US" sz="2400">
                <a:solidFill>
                  <a:srgbClr val="000000"/>
                </a:solidFill>
                <a:latin typeface="Arial"/>
              </a:endParaRPr>
            </a:p>
          </p:txBody>
        </p:sp>
      </p:grpSp>
    </p:spTree>
    <p:extLst>
      <p:ext uri="{BB962C8B-B14F-4D97-AF65-F5344CB8AC3E}">
        <p14:creationId xmlns:p14="http://schemas.microsoft.com/office/powerpoint/2010/main" val="155237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3792" y="1587"/>
          <a:ext cx="1588" cy="1588"/>
        </p:xfrm>
        <a:graphic>
          <a:graphicData uri="http://schemas.openxmlformats.org/presentationml/2006/ole">
            <mc:AlternateContent xmlns:mc="http://schemas.openxmlformats.org/markup-compatibility/2006">
              <mc:Choice xmlns:v="urn:schemas-microsoft-com:vml" Requires="v">
                <p:oleObj spid="_x0000_s7173" name="think-cell Slide" r:id="rId5" imgW="261" imgH="286" progId="TCLayout.ActiveDocument.1">
                  <p:embed/>
                </p:oleObj>
              </mc:Choice>
              <mc:Fallback>
                <p:oleObj name="think-cell Slide" r:id="rId5" imgW="261" imgH="286" progId="TCLayout.ActiveDocument.1">
                  <p:embed/>
                  <p:pic>
                    <p:nvPicPr>
                      <p:cNvPr id="9" name="Object 8" hidden="1"/>
                      <p:cNvPicPr/>
                      <p:nvPr/>
                    </p:nvPicPr>
                    <p:blipFill>
                      <a:blip r:embed="rId6"/>
                      <a:stretch>
                        <a:fillRect/>
                      </a:stretch>
                    </p:blipFill>
                    <p:spPr>
                      <a:xfrm>
                        <a:off x="3792" y="1587"/>
                        <a:ext cx="1588" cy="1588"/>
                      </a:xfrm>
                      <a:prstGeom prst="rect">
                        <a:avLst/>
                      </a:prstGeom>
                    </p:spPr>
                  </p:pic>
                </p:oleObj>
              </mc:Fallback>
            </mc:AlternateContent>
          </a:graphicData>
        </a:graphic>
      </p:graphicFrame>
      <p:sp>
        <p:nvSpPr>
          <p:cNvPr id="10" name="Rectangle 9" hidden="1"/>
          <p:cNvSpPr/>
          <p:nvPr>
            <p:custDataLst>
              <p:tags r:id="rId3"/>
            </p:custDataLst>
          </p:nvPr>
        </p:nvSpPr>
        <p:spPr>
          <a:xfrm>
            <a:off x="2205" y="0"/>
            <a:ext cx="158713" cy="158713"/>
          </a:xfrm>
          <a:prstGeom prst="rect">
            <a:avLst/>
          </a:prstGeom>
          <a:solidFill>
            <a:srgbClr val="F4F2F2"/>
          </a:solidFill>
          <a:ln>
            <a:noFill/>
          </a:ln>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1218926">
              <a:spcBef>
                <a:spcPts val="100"/>
              </a:spcBef>
              <a:spcAft>
                <a:spcPts val="100"/>
              </a:spcAft>
            </a:pPr>
            <a:endParaRPr lang="en-GB" sz="2999" b="1" dirty="0">
              <a:solidFill>
                <a:srgbClr val="000000"/>
              </a:solidFill>
              <a:latin typeface="Arial" panose="020B0604020202020204" pitchFamily="34" charset="0"/>
              <a:sym typeface="Arial" panose="020B0604020202020204" pitchFamily="34" charset="0"/>
            </a:endParaRPr>
          </a:p>
        </p:txBody>
      </p:sp>
      <p:sp>
        <p:nvSpPr>
          <p:cNvPr id="5" name="Slide Number Placeholder 4"/>
          <p:cNvSpPr>
            <a:spLocks noGrp="1"/>
          </p:cNvSpPr>
          <p:nvPr>
            <p:ph type="sldNum" sz="quarter" idx="18"/>
          </p:nvPr>
        </p:nvSpPr>
        <p:spPr/>
        <p:txBody>
          <a:bodyPr/>
          <a:lstStyle/>
          <a:p>
            <a:pPr defTabSz="1218926"/>
            <a:fld id="{61201FF1-C63B-412E-ABF0-3D0E918900AC}" type="slidenum">
              <a:rPr lang="en-GB">
                <a:solidFill>
                  <a:srgbClr val="000000"/>
                </a:solidFill>
                <a:latin typeface="Arial"/>
              </a:rPr>
              <a:pPr defTabSz="1218926"/>
              <a:t>2</a:t>
            </a:fld>
            <a:endParaRPr lang="en-GB" dirty="0">
              <a:solidFill>
                <a:srgbClr val="000000"/>
              </a:solidFill>
              <a:latin typeface="Arial"/>
            </a:endParaRPr>
          </a:p>
        </p:txBody>
      </p:sp>
      <p:sp>
        <p:nvSpPr>
          <p:cNvPr id="6" name="Text Placeholder 5"/>
          <p:cNvSpPr>
            <a:spLocks noGrp="1"/>
          </p:cNvSpPr>
          <p:nvPr>
            <p:ph type="body" sz="quarter" idx="19"/>
          </p:nvPr>
        </p:nvSpPr>
        <p:spPr/>
        <p:txBody>
          <a:bodyPr/>
          <a:lstStyle/>
          <a:p>
            <a:endParaRPr lang="en-GB" dirty="0"/>
          </a:p>
        </p:txBody>
      </p:sp>
      <p:sp>
        <p:nvSpPr>
          <p:cNvPr id="7" name="Title 6"/>
          <p:cNvSpPr>
            <a:spLocks noGrp="1"/>
          </p:cNvSpPr>
          <p:nvPr>
            <p:ph type="title"/>
          </p:nvPr>
        </p:nvSpPr>
        <p:spPr/>
        <p:txBody>
          <a:bodyPr/>
          <a:lstStyle/>
          <a:p>
            <a:r>
              <a:rPr lang="en-GB" dirty="0"/>
              <a:t>GDP as key enabler for MIS </a:t>
            </a:r>
            <a:r>
              <a:rPr lang="en-GB" dirty="0" err="1"/>
              <a:t>MidCorp</a:t>
            </a:r>
            <a:endParaRPr lang="en-GB" dirty="0"/>
          </a:p>
        </p:txBody>
      </p:sp>
      <p:sp>
        <p:nvSpPr>
          <p:cNvPr id="8" name="Text Placeholder 7"/>
          <p:cNvSpPr>
            <a:spLocks noGrp="1"/>
          </p:cNvSpPr>
          <p:nvPr>
            <p:ph type="body" sz="quarter" idx="20"/>
          </p:nvPr>
        </p:nvSpPr>
        <p:spPr/>
        <p:txBody>
          <a:bodyPr/>
          <a:lstStyle/>
          <a:p>
            <a:endParaRPr lang="en-GB" dirty="0"/>
          </a:p>
        </p:txBody>
      </p:sp>
      <p:graphicFrame>
        <p:nvGraphicFramePr>
          <p:cNvPr id="57" name="Diagram 56"/>
          <p:cNvGraphicFramePr/>
          <p:nvPr/>
        </p:nvGraphicFramePr>
        <p:xfrm>
          <a:off x="56642" y="1680428"/>
          <a:ext cx="3201213" cy="24639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8" name="Content Placeholder 59"/>
          <p:cNvPicPr>
            <a:picLocks noChangeAspect="1"/>
          </p:cNvPicPr>
          <p:nvPr/>
        </p:nvPicPr>
        <p:blipFill>
          <a:blip r:embed="rId12"/>
          <a:stretch>
            <a:fillRect/>
          </a:stretch>
        </p:blipFill>
        <p:spPr bwMode="gray">
          <a:xfrm>
            <a:off x="4128465" y="1283990"/>
            <a:ext cx="4184451" cy="2860366"/>
          </a:xfrm>
          <a:prstGeom prst="rect">
            <a:avLst/>
          </a:prstGeom>
        </p:spPr>
      </p:pic>
      <p:grpSp>
        <p:nvGrpSpPr>
          <p:cNvPr id="61" name="Group 60"/>
          <p:cNvGrpSpPr/>
          <p:nvPr/>
        </p:nvGrpSpPr>
        <p:grpSpPr>
          <a:xfrm>
            <a:off x="7087435" y="3373010"/>
            <a:ext cx="588894" cy="604428"/>
            <a:chOff x="4014517" y="0"/>
            <a:chExt cx="823090" cy="823104"/>
          </a:xfrm>
        </p:grpSpPr>
        <p:sp>
          <p:nvSpPr>
            <p:cNvPr id="62" name="Oval 61"/>
            <p:cNvSpPr/>
            <p:nvPr/>
          </p:nvSpPr>
          <p:spPr>
            <a:xfrm>
              <a:off x="4014517" y="0"/>
              <a:ext cx="823090" cy="823104"/>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pPr defTabSz="1218926"/>
              <a:endParaRPr lang="en-GB" sz="2400" dirty="0">
                <a:solidFill>
                  <a:srgbClr val="000000"/>
                </a:solidFill>
                <a:latin typeface="Arial"/>
              </a:endParaRPr>
            </a:p>
          </p:txBody>
        </p:sp>
        <p:sp>
          <p:nvSpPr>
            <p:cNvPr id="65" name="Oval 4"/>
            <p:cNvSpPr txBox="1"/>
            <p:nvPr/>
          </p:nvSpPr>
          <p:spPr>
            <a:xfrm>
              <a:off x="4135056" y="120541"/>
              <a:ext cx="582012" cy="58202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6664" tIns="26664" rIns="26664" bIns="26664" numCol="1" spcCol="1270" anchor="ctr" anchorCtr="0">
              <a:noAutofit/>
            </a:bodyPr>
            <a:lstStyle/>
            <a:p>
              <a:pPr algn="ctr" defTabSz="311088">
                <a:lnSpc>
                  <a:spcPct val="90000"/>
                </a:lnSpc>
                <a:spcBef>
                  <a:spcPct val="0"/>
                </a:spcBef>
                <a:spcAft>
                  <a:spcPct val="35000"/>
                </a:spcAft>
              </a:pPr>
              <a:r>
                <a:rPr lang="en-GB" sz="700" dirty="0">
                  <a:solidFill>
                    <a:srgbClr val="000000"/>
                  </a:solidFill>
                  <a:latin typeface="Arial"/>
                </a:rPr>
                <a:t>CAT DWH</a:t>
              </a:r>
            </a:p>
          </p:txBody>
        </p:sp>
      </p:grpSp>
      <p:sp>
        <p:nvSpPr>
          <p:cNvPr id="70" name="Trapezoid 69"/>
          <p:cNvSpPr/>
          <p:nvPr/>
        </p:nvSpPr>
        <p:spPr>
          <a:xfrm rot="5400000">
            <a:off x="2672022" y="2016224"/>
            <a:ext cx="2463928" cy="1792338"/>
          </a:xfrm>
          <a:prstGeom prst="trapezoid">
            <a:avLst>
              <a:gd name="adj" fmla="val 45446"/>
            </a:avLst>
          </a:prstGeom>
          <a:solidFill>
            <a:schemeClr val="bg1">
              <a:lumMod val="75000"/>
              <a:alpha val="33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GB" sz="1600" dirty="0">
              <a:solidFill>
                <a:srgbClr val="000000"/>
              </a:solidFill>
              <a:latin typeface="Arial"/>
            </a:endParaRPr>
          </a:p>
        </p:txBody>
      </p:sp>
      <p:sp>
        <p:nvSpPr>
          <p:cNvPr id="72" name="Vertical Scroll 71"/>
          <p:cNvSpPr/>
          <p:nvPr/>
        </p:nvSpPr>
        <p:spPr>
          <a:xfrm>
            <a:off x="9627056" y="1431654"/>
            <a:ext cx="1638640" cy="1659983"/>
          </a:xfrm>
          <a:prstGeom prst="verticalScroll">
            <a:avLst/>
          </a:prstGeom>
          <a:solidFill>
            <a:schemeClr val="tx2">
              <a:lumMod val="20000"/>
              <a:lumOff val="80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r>
              <a:rPr lang="en-GB" sz="1600" b="1" dirty="0">
                <a:solidFill>
                  <a:srgbClr val="49648C"/>
                </a:solidFill>
                <a:latin typeface="Arial"/>
              </a:rPr>
              <a:t>MIS </a:t>
            </a:r>
            <a:r>
              <a:rPr lang="en-GB" sz="1600" b="1" dirty="0" err="1">
                <a:solidFill>
                  <a:srgbClr val="49648C"/>
                </a:solidFill>
                <a:latin typeface="Arial"/>
              </a:rPr>
              <a:t>MidCorp</a:t>
            </a:r>
            <a:endParaRPr lang="en-GB" sz="1600" b="1" dirty="0">
              <a:solidFill>
                <a:srgbClr val="49648C"/>
              </a:solidFill>
              <a:latin typeface="Arial"/>
            </a:endParaRPr>
          </a:p>
        </p:txBody>
      </p:sp>
      <p:sp>
        <p:nvSpPr>
          <p:cNvPr id="74" name="Trapezoid 73"/>
          <p:cNvSpPr/>
          <p:nvPr/>
        </p:nvSpPr>
        <p:spPr>
          <a:xfrm rot="16200000">
            <a:off x="7752147" y="1216727"/>
            <a:ext cx="1585089" cy="2164729"/>
          </a:xfrm>
          <a:prstGeom prst="trapezoid">
            <a:avLst>
              <a:gd name="adj" fmla="val 32577"/>
            </a:avLst>
          </a:prstGeom>
          <a:solidFill>
            <a:schemeClr val="bg1">
              <a:lumMod val="75000"/>
              <a:alpha val="33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GB" sz="1600" dirty="0">
              <a:solidFill>
                <a:srgbClr val="000000"/>
              </a:solidFill>
              <a:latin typeface="Arial"/>
            </a:endParaRPr>
          </a:p>
        </p:txBody>
      </p:sp>
      <p:sp>
        <p:nvSpPr>
          <p:cNvPr id="75" name="TextBox 74"/>
          <p:cNvSpPr txBox="1"/>
          <p:nvPr/>
        </p:nvSpPr>
        <p:spPr>
          <a:xfrm>
            <a:off x="4128465" y="4414948"/>
            <a:ext cx="4184451" cy="1461601"/>
          </a:xfrm>
          <a:prstGeom prst="rect">
            <a:avLst/>
          </a:prstGeom>
          <a:noFill/>
        </p:spPr>
        <p:txBody>
          <a:bodyPr wrap="square" rtlCol="0">
            <a:spAutoFit/>
          </a:bodyPr>
          <a:lstStyle>
            <a:defPPr>
              <a:defRPr lang="de-DE"/>
            </a:defPPr>
            <a:lvl1pPr marL="171450" indent="-171450">
              <a:buClr>
                <a:schemeClr val="tx2"/>
              </a:buClr>
              <a:buFont typeface="Wingdings" panose="05000000000000000000" pitchFamily="2" charset="2"/>
              <a:buChar char="§"/>
              <a:defRPr sz="1200"/>
            </a:lvl1pPr>
          </a:lstStyle>
          <a:p>
            <a:pPr marL="171416" indent="-171416" defTabSz="1218926">
              <a:spcAft>
                <a:spcPts val="600"/>
              </a:spcAft>
              <a:buClr>
                <a:srgbClr val="49648C"/>
              </a:buClr>
            </a:pPr>
            <a:r>
              <a:rPr lang="en-GB" dirty="0">
                <a:solidFill>
                  <a:srgbClr val="000000"/>
                </a:solidFill>
                <a:latin typeface="Arial"/>
              </a:rPr>
              <a:t>Data ingested into GDP are stored first within raw layer, from there, data are processed according to the business definition into other data and provided to end user in the search &amp; Consume layer</a:t>
            </a:r>
          </a:p>
          <a:p>
            <a:pPr marL="171416" indent="-171416" defTabSz="1218926">
              <a:spcAft>
                <a:spcPts val="600"/>
              </a:spcAft>
              <a:buClr>
                <a:srgbClr val="49648C"/>
              </a:buClr>
            </a:pPr>
            <a:r>
              <a:rPr lang="en-GB" dirty="0">
                <a:solidFill>
                  <a:srgbClr val="000000"/>
                </a:solidFill>
                <a:latin typeface="Arial"/>
              </a:rPr>
              <a:t>Data lineage is ensured via Data Management, so every data point provided to MIS </a:t>
            </a:r>
            <a:r>
              <a:rPr lang="en-GB" dirty="0" err="1">
                <a:solidFill>
                  <a:srgbClr val="000000"/>
                </a:solidFill>
                <a:latin typeface="Arial"/>
              </a:rPr>
              <a:t>MidCorp</a:t>
            </a:r>
            <a:r>
              <a:rPr lang="en-GB" dirty="0">
                <a:solidFill>
                  <a:srgbClr val="000000"/>
                </a:solidFill>
                <a:latin typeface="Arial"/>
              </a:rPr>
              <a:t> users can be tracked up to the source data elements</a:t>
            </a:r>
          </a:p>
        </p:txBody>
      </p:sp>
      <p:sp>
        <p:nvSpPr>
          <p:cNvPr id="76" name="TextBox 75"/>
          <p:cNvSpPr txBox="1"/>
          <p:nvPr/>
        </p:nvSpPr>
        <p:spPr>
          <a:xfrm>
            <a:off x="8958285" y="4414948"/>
            <a:ext cx="2976180" cy="1538527"/>
          </a:xfrm>
          <a:prstGeom prst="rect">
            <a:avLst/>
          </a:prstGeom>
          <a:noFill/>
        </p:spPr>
        <p:txBody>
          <a:bodyPr wrap="square" rtlCol="0">
            <a:spAutoFit/>
          </a:bodyPr>
          <a:lstStyle>
            <a:defPPr>
              <a:defRPr lang="de-DE"/>
            </a:defPPr>
            <a:lvl1pPr marL="171450" indent="-171450">
              <a:buClr>
                <a:schemeClr val="tx2"/>
              </a:buClr>
              <a:buFont typeface="Wingdings" panose="05000000000000000000" pitchFamily="2" charset="2"/>
              <a:buChar char="§"/>
              <a:defRPr sz="1200"/>
            </a:lvl1pPr>
          </a:lstStyle>
          <a:p>
            <a:pPr marL="171416" indent="-171416" defTabSz="1218926">
              <a:spcAft>
                <a:spcPts val="600"/>
              </a:spcAft>
              <a:buClr>
                <a:srgbClr val="49648C"/>
              </a:buClr>
            </a:pPr>
            <a:r>
              <a:rPr lang="en-GB" dirty="0">
                <a:solidFill>
                  <a:srgbClr val="000000"/>
                </a:solidFill>
                <a:latin typeface="Arial"/>
              </a:rPr>
              <a:t>MIS </a:t>
            </a:r>
            <a:r>
              <a:rPr lang="en-GB" dirty="0" err="1">
                <a:solidFill>
                  <a:srgbClr val="000000"/>
                </a:solidFill>
                <a:latin typeface="Arial"/>
              </a:rPr>
              <a:t>MidCorp</a:t>
            </a:r>
            <a:r>
              <a:rPr lang="en-GB" dirty="0">
                <a:solidFill>
                  <a:srgbClr val="000000"/>
                </a:solidFill>
                <a:latin typeface="Arial"/>
              </a:rPr>
              <a:t> established in the search and consume layer for Dashboards </a:t>
            </a:r>
          </a:p>
          <a:p>
            <a:pPr marL="171416" indent="-171416" defTabSz="1218926">
              <a:spcAft>
                <a:spcPts val="600"/>
              </a:spcAft>
              <a:buClr>
                <a:srgbClr val="49648C"/>
              </a:buClr>
            </a:pPr>
            <a:r>
              <a:rPr lang="en-GB" dirty="0">
                <a:solidFill>
                  <a:srgbClr val="000000"/>
                </a:solidFill>
                <a:latin typeface="Arial"/>
              </a:rPr>
              <a:t>Additional integration with GIS and Radar is going to be facilitated via Smart Data Services.</a:t>
            </a:r>
          </a:p>
          <a:p>
            <a:pPr marL="171416" indent="-171416" defTabSz="1218926">
              <a:spcAft>
                <a:spcPts val="600"/>
              </a:spcAft>
              <a:buClr>
                <a:srgbClr val="49648C"/>
              </a:buClr>
            </a:pPr>
            <a:r>
              <a:rPr lang="en-GB" dirty="0">
                <a:solidFill>
                  <a:srgbClr val="000000"/>
                </a:solidFill>
                <a:latin typeface="Arial"/>
              </a:rPr>
              <a:t>More use cases for MIS </a:t>
            </a:r>
            <a:r>
              <a:rPr lang="en-GB" dirty="0" err="1">
                <a:solidFill>
                  <a:srgbClr val="000000"/>
                </a:solidFill>
                <a:latin typeface="Arial"/>
              </a:rPr>
              <a:t>MidCorp</a:t>
            </a:r>
            <a:r>
              <a:rPr lang="en-GB" dirty="0">
                <a:solidFill>
                  <a:srgbClr val="000000"/>
                </a:solidFill>
                <a:latin typeface="Arial"/>
              </a:rPr>
              <a:t> will be added when available</a:t>
            </a:r>
          </a:p>
        </p:txBody>
      </p:sp>
      <p:sp>
        <p:nvSpPr>
          <p:cNvPr id="77" name="TextBox 76"/>
          <p:cNvSpPr txBox="1"/>
          <p:nvPr/>
        </p:nvSpPr>
        <p:spPr>
          <a:xfrm>
            <a:off x="265118" y="4414948"/>
            <a:ext cx="2932246" cy="1276977"/>
          </a:xfrm>
          <a:prstGeom prst="rect">
            <a:avLst/>
          </a:prstGeom>
          <a:noFill/>
        </p:spPr>
        <p:txBody>
          <a:bodyPr wrap="square" rtlCol="0">
            <a:spAutoFit/>
          </a:bodyPr>
          <a:lstStyle/>
          <a:p>
            <a:pPr marL="171416" indent="-171416" defTabSz="1218926">
              <a:spcAft>
                <a:spcPts val="600"/>
              </a:spcAft>
              <a:buClr>
                <a:srgbClr val="49648C"/>
              </a:buClr>
              <a:buFont typeface="Wingdings" panose="05000000000000000000" pitchFamily="2" charset="2"/>
              <a:buChar char="§"/>
            </a:pPr>
            <a:r>
              <a:rPr lang="en-GB" sz="1200" dirty="0">
                <a:solidFill>
                  <a:srgbClr val="000000"/>
                </a:solidFill>
                <a:latin typeface="Arial"/>
              </a:rPr>
              <a:t>Source Systems will be connected to GDP by integrating them with Data Management</a:t>
            </a:r>
          </a:p>
          <a:p>
            <a:pPr marL="171416" indent="-171416" defTabSz="1218926">
              <a:spcAft>
                <a:spcPts val="600"/>
              </a:spcAft>
              <a:buClr>
                <a:srgbClr val="49648C"/>
              </a:buClr>
              <a:buFont typeface="Wingdings" panose="05000000000000000000" pitchFamily="2" charset="2"/>
              <a:buChar char="§"/>
            </a:pPr>
            <a:r>
              <a:rPr lang="en-GB" sz="1200" dirty="0">
                <a:solidFill>
                  <a:srgbClr val="000000"/>
                </a:solidFill>
                <a:latin typeface="Arial"/>
              </a:rPr>
              <a:t>With the recorded information, GDP will be connected to Source system and data will be ingested  </a:t>
            </a:r>
          </a:p>
        </p:txBody>
      </p:sp>
    </p:spTree>
    <p:extLst>
      <p:ext uri="{BB962C8B-B14F-4D97-AF65-F5344CB8AC3E}">
        <p14:creationId xmlns:p14="http://schemas.microsoft.com/office/powerpoint/2010/main" val="6875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A25DB54-604F-4A72-8D38-9BB1AD674914}"/>
              </a:ext>
            </a:extLst>
          </p:cNvPr>
          <p:cNvSpPr>
            <a:spLocks noGrp="1"/>
          </p:cNvSpPr>
          <p:nvPr>
            <p:ph type="body" sz="quarter" idx="19"/>
          </p:nvPr>
        </p:nvSpPr>
        <p:spPr/>
        <p:txBody>
          <a:bodyPr/>
          <a:lstStyle/>
          <a:p>
            <a:endParaRPr lang="en-US" dirty="0"/>
          </a:p>
        </p:txBody>
      </p:sp>
      <p:sp>
        <p:nvSpPr>
          <p:cNvPr id="5" name="Title 4">
            <a:extLst>
              <a:ext uri="{FF2B5EF4-FFF2-40B4-BE49-F238E27FC236}">
                <a16:creationId xmlns:a16="http://schemas.microsoft.com/office/drawing/2014/main" id="{C27FA44D-35CA-45E3-A0C3-B882D11F07F2}"/>
              </a:ext>
            </a:extLst>
          </p:cNvPr>
          <p:cNvSpPr>
            <a:spLocks noGrp="1"/>
          </p:cNvSpPr>
          <p:nvPr>
            <p:ph type="title"/>
          </p:nvPr>
        </p:nvSpPr>
        <p:spPr>
          <a:xfrm>
            <a:off x="510021" y="515818"/>
            <a:ext cx="11201303" cy="514232"/>
          </a:xfrm>
        </p:spPr>
        <p:txBody>
          <a:bodyPr/>
          <a:lstStyle/>
          <a:p>
            <a:r>
              <a:rPr lang="en-US" sz="2400" dirty="0"/>
              <a:t>GDP developments aim to deliver required functionalities and automatize end-to-end </a:t>
            </a:r>
            <a:r>
              <a:rPr lang="en-US" sz="2400" dirty="0" err="1"/>
              <a:t>Midcorp</a:t>
            </a:r>
            <a:r>
              <a:rPr lang="en-US" sz="2400" dirty="0"/>
              <a:t> data management</a:t>
            </a:r>
          </a:p>
        </p:txBody>
      </p:sp>
      <p:sp>
        <p:nvSpPr>
          <p:cNvPr id="8" name="Text Placeholder 7">
            <a:extLst>
              <a:ext uri="{FF2B5EF4-FFF2-40B4-BE49-F238E27FC236}">
                <a16:creationId xmlns:a16="http://schemas.microsoft.com/office/drawing/2014/main" id="{5F8A49AC-C5CA-47DD-9462-3B0CDE5F02C3}"/>
              </a:ext>
            </a:extLst>
          </p:cNvPr>
          <p:cNvSpPr>
            <a:spLocks noGrp="1"/>
          </p:cNvSpPr>
          <p:nvPr>
            <p:ph type="body" sz="quarter" idx="20"/>
          </p:nvPr>
        </p:nvSpPr>
        <p:spPr/>
        <p:txBody>
          <a:bodyPr/>
          <a:lstStyle/>
          <a:p>
            <a:endParaRPr lang="en-US" dirty="0"/>
          </a:p>
        </p:txBody>
      </p:sp>
      <p:sp>
        <p:nvSpPr>
          <p:cNvPr id="40" name="Slide Number Placeholder 39">
            <a:extLst>
              <a:ext uri="{FF2B5EF4-FFF2-40B4-BE49-F238E27FC236}">
                <a16:creationId xmlns:a16="http://schemas.microsoft.com/office/drawing/2014/main" id="{D4E975AD-6D3A-4B03-8BB2-94247B8DCD78}"/>
              </a:ext>
            </a:extLst>
          </p:cNvPr>
          <p:cNvSpPr>
            <a:spLocks noGrp="1"/>
          </p:cNvSpPr>
          <p:nvPr>
            <p:ph type="sldNum" sz="quarter" idx="18"/>
          </p:nvPr>
        </p:nvSpPr>
        <p:spPr/>
        <p:txBody>
          <a:bodyPr/>
          <a:lstStyle/>
          <a:p>
            <a:pPr defTabSz="1218926"/>
            <a:fld id="{61201FF1-C63B-412E-ABF0-3D0E918900AC}" type="slidenum">
              <a:rPr lang="en-US">
                <a:solidFill>
                  <a:srgbClr val="000000"/>
                </a:solidFill>
                <a:latin typeface="Arial"/>
              </a:rPr>
              <a:pPr defTabSz="1218926"/>
              <a:t>3</a:t>
            </a:fld>
            <a:endParaRPr lang="en-US" dirty="0">
              <a:solidFill>
                <a:srgbClr val="000000"/>
              </a:solidFill>
              <a:latin typeface="Arial"/>
            </a:endParaRPr>
          </a:p>
        </p:txBody>
      </p:sp>
      <p:grpSp>
        <p:nvGrpSpPr>
          <p:cNvPr id="84" name="Group 83"/>
          <p:cNvGrpSpPr/>
          <p:nvPr/>
        </p:nvGrpSpPr>
        <p:grpSpPr>
          <a:xfrm>
            <a:off x="9526133" y="1839107"/>
            <a:ext cx="2107105" cy="391537"/>
            <a:chOff x="8919836" y="1703930"/>
            <a:chExt cx="2107593" cy="391628"/>
          </a:xfrm>
        </p:grpSpPr>
        <p:sp>
          <p:nvSpPr>
            <p:cNvPr id="67" name="Rectangle 66">
              <a:extLst>
                <a:ext uri="{FF2B5EF4-FFF2-40B4-BE49-F238E27FC236}">
                  <a16:creationId xmlns:a16="http://schemas.microsoft.com/office/drawing/2014/main" id="{99194200-0F17-4EC4-B9D3-ED4703262779}"/>
                </a:ext>
              </a:extLst>
            </p:cNvPr>
            <p:cNvSpPr/>
            <p:nvPr/>
          </p:nvSpPr>
          <p:spPr>
            <a:xfrm>
              <a:off x="8919837" y="1777458"/>
              <a:ext cx="324000" cy="144000"/>
            </a:xfrm>
            <a:prstGeom prst="rect">
              <a:avLst/>
            </a:prstGeom>
            <a:solidFill>
              <a:schemeClr val="tx2"/>
            </a:solidFill>
            <a:ln w="28575">
              <a:solidFill>
                <a:schemeClr val="tx2"/>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pPr>
              <a:endParaRPr lang="en-US" sz="900" dirty="0">
                <a:solidFill>
                  <a:srgbClr val="000000"/>
                </a:solidFill>
                <a:latin typeface="Arial"/>
              </a:endParaRPr>
            </a:p>
          </p:txBody>
        </p:sp>
        <p:cxnSp>
          <p:nvCxnSpPr>
            <p:cNvPr id="69" name="Straight Arrow Connector 68">
              <a:extLst>
                <a:ext uri="{FF2B5EF4-FFF2-40B4-BE49-F238E27FC236}">
                  <a16:creationId xmlns:a16="http://schemas.microsoft.com/office/drawing/2014/main" id="{139E10D4-C97F-4DE2-98BF-72B031D93A78}"/>
                </a:ext>
              </a:extLst>
            </p:cNvPr>
            <p:cNvCxnSpPr>
              <a:cxnSpLocks/>
            </p:cNvCxnSpPr>
            <p:nvPr/>
          </p:nvCxnSpPr>
          <p:spPr>
            <a:xfrm>
              <a:off x="8919836" y="1998271"/>
              <a:ext cx="344747"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573A654-4AF3-4BDF-9296-57A8BA12368D}"/>
                </a:ext>
              </a:extLst>
            </p:cNvPr>
            <p:cNvSpPr txBox="1"/>
            <p:nvPr/>
          </p:nvSpPr>
          <p:spPr>
            <a:xfrm>
              <a:off x="9297710" y="1703930"/>
              <a:ext cx="1729719" cy="391628"/>
            </a:xfrm>
            <a:prstGeom prst="rect">
              <a:avLst/>
            </a:prstGeom>
          </p:spPr>
          <p:txBody>
            <a:bodyPr vert="horz" wrap="square" lIns="71983" tIns="71983" rIns="71983" bIns="71983" rtlCol="0">
              <a:spAutoFit/>
            </a:bodyPr>
            <a:lstStyle/>
            <a:p>
              <a:pPr defTabSz="1218926"/>
              <a:r>
                <a:rPr lang="en-US" sz="800" dirty="0">
                  <a:solidFill>
                    <a:srgbClr val="000000"/>
                  </a:solidFill>
                  <a:latin typeface="Arial"/>
                </a:rPr>
                <a:t>Elements available for MIS MidCorp (“Lift &amp; Shift”)</a:t>
              </a:r>
            </a:p>
          </p:txBody>
        </p:sp>
      </p:grpSp>
      <p:grpSp>
        <p:nvGrpSpPr>
          <p:cNvPr id="85" name="Group 84"/>
          <p:cNvGrpSpPr/>
          <p:nvPr/>
        </p:nvGrpSpPr>
        <p:grpSpPr>
          <a:xfrm>
            <a:off x="9526133" y="2289247"/>
            <a:ext cx="2296130" cy="391537"/>
            <a:chOff x="8919836" y="2640390"/>
            <a:chExt cx="2296662" cy="391628"/>
          </a:xfrm>
        </p:grpSpPr>
        <p:sp>
          <p:nvSpPr>
            <p:cNvPr id="72" name="Rectangle 71">
              <a:extLst>
                <a:ext uri="{FF2B5EF4-FFF2-40B4-BE49-F238E27FC236}">
                  <a16:creationId xmlns:a16="http://schemas.microsoft.com/office/drawing/2014/main" id="{95FA4732-A631-45CF-9731-DA33267BCD01}"/>
                </a:ext>
              </a:extLst>
            </p:cNvPr>
            <p:cNvSpPr/>
            <p:nvPr/>
          </p:nvSpPr>
          <p:spPr>
            <a:xfrm>
              <a:off x="8919837" y="2743571"/>
              <a:ext cx="324000" cy="144000"/>
            </a:xfrm>
            <a:prstGeom prst="rect">
              <a:avLst/>
            </a:prstGeom>
            <a:solidFill>
              <a:schemeClr val="accent6"/>
            </a:solidFill>
            <a:ln w="28575">
              <a:solidFill>
                <a:schemeClr val="accent6"/>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pPr>
              <a:endParaRPr lang="en-US" sz="1000" dirty="0">
                <a:solidFill>
                  <a:srgbClr val="000000"/>
                </a:solidFill>
                <a:latin typeface="Arial"/>
              </a:endParaRPr>
            </a:p>
          </p:txBody>
        </p:sp>
        <p:cxnSp>
          <p:nvCxnSpPr>
            <p:cNvPr id="73" name="Straight Arrow Connector 72">
              <a:extLst>
                <a:ext uri="{FF2B5EF4-FFF2-40B4-BE49-F238E27FC236}">
                  <a16:creationId xmlns:a16="http://schemas.microsoft.com/office/drawing/2014/main" id="{32B63ECC-E742-4FCA-9C9E-5D6F6F8A6047}"/>
                </a:ext>
              </a:extLst>
            </p:cNvPr>
            <p:cNvCxnSpPr>
              <a:cxnSpLocks/>
            </p:cNvCxnSpPr>
            <p:nvPr/>
          </p:nvCxnSpPr>
          <p:spPr>
            <a:xfrm>
              <a:off x="8919836" y="2960122"/>
              <a:ext cx="3240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8641DA66-32AB-4936-8D6E-A4A64717D350}"/>
                </a:ext>
              </a:extLst>
            </p:cNvPr>
            <p:cNvSpPr txBox="1"/>
            <p:nvPr/>
          </p:nvSpPr>
          <p:spPr>
            <a:xfrm>
              <a:off x="9243837" y="2640390"/>
              <a:ext cx="1972661" cy="391628"/>
            </a:xfrm>
            <a:prstGeom prst="rect">
              <a:avLst/>
            </a:prstGeom>
          </p:spPr>
          <p:txBody>
            <a:bodyPr vert="horz" wrap="square" lIns="71983" tIns="71983" rIns="71983" bIns="71983" rtlCol="0">
              <a:spAutoFit/>
            </a:bodyPr>
            <a:lstStyle/>
            <a:p>
              <a:pPr defTabSz="1218926"/>
              <a:r>
                <a:rPr lang="en-US" sz="800" dirty="0">
                  <a:solidFill>
                    <a:srgbClr val="000000"/>
                  </a:solidFill>
                  <a:latin typeface="Arial"/>
                </a:rPr>
                <a:t>Configuration required for First release (based on AZ Re requirements)</a:t>
              </a:r>
            </a:p>
          </p:txBody>
        </p:sp>
      </p:grpSp>
      <p:sp>
        <p:nvSpPr>
          <p:cNvPr id="2" name="TextBox 1">
            <a:extLst>
              <a:ext uri="{FF2B5EF4-FFF2-40B4-BE49-F238E27FC236}">
                <a16:creationId xmlns:a16="http://schemas.microsoft.com/office/drawing/2014/main" id="{A7119628-9863-404D-BE68-A1B7EB03BDC8}"/>
              </a:ext>
            </a:extLst>
          </p:cNvPr>
          <p:cNvSpPr txBox="1"/>
          <p:nvPr/>
        </p:nvSpPr>
        <p:spPr>
          <a:xfrm>
            <a:off x="437126" y="6632038"/>
            <a:ext cx="5577358" cy="268455"/>
          </a:xfrm>
          <a:prstGeom prst="rect">
            <a:avLst/>
          </a:prstGeom>
        </p:spPr>
        <p:txBody>
          <a:bodyPr vert="horz" wrap="square" lIns="71983" tIns="71983" rIns="71983" bIns="71983" rtlCol="0">
            <a:spAutoFit/>
          </a:bodyPr>
          <a:lstStyle/>
          <a:p>
            <a:pPr defTabSz="1218926"/>
            <a:r>
              <a:rPr lang="en-US" sz="800" dirty="0">
                <a:solidFill>
                  <a:srgbClr val="000000"/>
                </a:solidFill>
                <a:latin typeface="Arial"/>
              </a:rPr>
              <a:t>* Service available. MidCorp environment mapping ongoing</a:t>
            </a:r>
          </a:p>
        </p:txBody>
      </p:sp>
      <p:sp>
        <p:nvSpPr>
          <p:cNvPr id="54" name="Rectangle 53">
            <a:extLst>
              <a:ext uri="{FF2B5EF4-FFF2-40B4-BE49-F238E27FC236}">
                <a16:creationId xmlns:a16="http://schemas.microsoft.com/office/drawing/2014/main" id="{89F54115-A400-4D93-BC51-06E2BD79CE61}"/>
              </a:ext>
            </a:extLst>
          </p:cNvPr>
          <p:cNvSpPr/>
          <p:nvPr/>
        </p:nvSpPr>
        <p:spPr>
          <a:xfrm>
            <a:off x="3977081" y="3826761"/>
            <a:ext cx="1069640" cy="909324"/>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900" dirty="0">
                <a:solidFill>
                  <a:srgbClr val="000000"/>
                </a:solidFill>
                <a:latin typeface="Arial"/>
              </a:rPr>
              <a:t>Reference Data Management Tool</a:t>
            </a:r>
          </a:p>
        </p:txBody>
      </p:sp>
      <p:sp>
        <p:nvSpPr>
          <p:cNvPr id="10" name="Rectangle 9">
            <a:extLst>
              <a:ext uri="{FF2B5EF4-FFF2-40B4-BE49-F238E27FC236}">
                <a16:creationId xmlns:a16="http://schemas.microsoft.com/office/drawing/2014/main" id="{51264E42-B5F8-4C77-9096-F29579573055}"/>
              </a:ext>
            </a:extLst>
          </p:cNvPr>
          <p:cNvSpPr/>
          <p:nvPr/>
        </p:nvSpPr>
        <p:spPr>
          <a:xfrm>
            <a:off x="5164226" y="2389796"/>
            <a:ext cx="2903504" cy="730898"/>
          </a:xfrm>
          <a:prstGeom prst="rect">
            <a:avLst/>
          </a:prstGeom>
          <a:solidFill>
            <a:schemeClr val="tx2">
              <a:lumMod val="20000"/>
              <a:lumOff val="80000"/>
            </a:schemeClr>
          </a:solidFill>
          <a:ln>
            <a:noFill/>
          </a:ln>
        </p:spPr>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200" b="1" dirty="0">
                <a:solidFill>
                  <a:srgbClr val="49648C"/>
                </a:solidFill>
                <a:latin typeface="Arial"/>
              </a:rPr>
              <a:t>GDP Provisioning Layer</a:t>
            </a:r>
          </a:p>
        </p:txBody>
      </p:sp>
      <p:sp>
        <p:nvSpPr>
          <p:cNvPr id="11" name="Rectangle 10">
            <a:extLst>
              <a:ext uri="{FF2B5EF4-FFF2-40B4-BE49-F238E27FC236}">
                <a16:creationId xmlns:a16="http://schemas.microsoft.com/office/drawing/2014/main" id="{4E6214D5-0C28-4371-841B-BCD93AAF129C}"/>
              </a:ext>
            </a:extLst>
          </p:cNvPr>
          <p:cNvSpPr/>
          <p:nvPr/>
        </p:nvSpPr>
        <p:spPr>
          <a:xfrm>
            <a:off x="5164226" y="1846372"/>
            <a:ext cx="2903504" cy="507837"/>
          </a:xfrm>
          <a:prstGeom prst="rect">
            <a:avLst/>
          </a:prstGeom>
          <a:solidFill>
            <a:schemeClr val="tx2">
              <a:lumMod val="20000"/>
              <a:lumOff val="80000"/>
            </a:schemeClr>
          </a:solidFill>
          <a:ln>
            <a:noFill/>
          </a:ln>
        </p:spPr>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200" b="1" dirty="0">
                <a:solidFill>
                  <a:srgbClr val="49648C"/>
                </a:solidFill>
                <a:latin typeface="Arial"/>
              </a:rPr>
              <a:t>End User </a:t>
            </a:r>
            <a:br>
              <a:rPr lang="en-US" sz="1200" b="1" dirty="0">
                <a:solidFill>
                  <a:srgbClr val="49648C"/>
                </a:solidFill>
                <a:latin typeface="Arial"/>
              </a:rPr>
            </a:br>
            <a:r>
              <a:rPr lang="en-US" sz="1200" b="1" dirty="0">
                <a:solidFill>
                  <a:srgbClr val="49648C"/>
                </a:solidFill>
                <a:latin typeface="Arial"/>
              </a:rPr>
              <a:t>Consumption</a:t>
            </a:r>
          </a:p>
        </p:txBody>
      </p:sp>
      <p:sp>
        <p:nvSpPr>
          <p:cNvPr id="12" name="Rounded Rectangle 56">
            <a:extLst>
              <a:ext uri="{FF2B5EF4-FFF2-40B4-BE49-F238E27FC236}">
                <a16:creationId xmlns:a16="http://schemas.microsoft.com/office/drawing/2014/main" id="{5D8FF64E-2012-4B6A-9312-1073781BE3EC}"/>
              </a:ext>
            </a:extLst>
          </p:cNvPr>
          <p:cNvSpPr/>
          <p:nvPr/>
        </p:nvSpPr>
        <p:spPr>
          <a:xfrm>
            <a:off x="5315140" y="2715919"/>
            <a:ext cx="2589921" cy="323925"/>
          </a:xfrm>
          <a:prstGeom prst="rect">
            <a:avLst/>
          </a:prstGeom>
          <a:solidFill>
            <a:schemeClr val="accent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900" dirty="0">
                <a:solidFill>
                  <a:srgbClr val="000000"/>
                </a:solidFill>
                <a:latin typeface="Arial"/>
              </a:rPr>
              <a:t>Virtualization for consumption</a:t>
            </a:r>
            <a:endParaRPr lang="en-US" sz="900" b="1" i="1" dirty="0">
              <a:solidFill>
                <a:srgbClr val="000000"/>
              </a:solidFill>
              <a:latin typeface="Arial"/>
            </a:endParaRPr>
          </a:p>
        </p:txBody>
      </p:sp>
      <p:sp>
        <p:nvSpPr>
          <p:cNvPr id="22" name="Rectangle 21">
            <a:extLst>
              <a:ext uri="{FF2B5EF4-FFF2-40B4-BE49-F238E27FC236}">
                <a16:creationId xmlns:a16="http://schemas.microsoft.com/office/drawing/2014/main" id="{AB0FF947-FFFB-47B1-936C-45C16269AE1A}"/>
              </a:ext>
            </a:extLst>
          </p:cNvPr>
          <p:cNvSpPr/>
          <p:nvPr/>
        </p:nvSpPr>
        <p:spPr>
          <a:xfrm>
            <a:off x="5164227" y="3162182"/>
            <a:ext cx="2903504" cy="2878281"/>
          </a:xfrm>
          <a:prstGeom prst="rect">
            <a:avLst/>
          </a:prstGeom>
          <a:solidFill>
            <a:schemeClr val="tx2">
              <a:lumMod val="20000"/>
              <a:lumOff val="80000"/>
            </a:schemeClr>
          </a:solidFill>
          <a:ln>
            <a:noFill/>
          </a:ln>
        </p:spPr>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200" b="1" dirty="0">
                <a:solidFill>
                  <a:srgbClr val="49648C"/>
                </a:solidFill>
                <a:latin typeface="Arial"/>
              </a:rPr>
              <a:t>GDP Data Layer </a:t>
            </a:r>
            <a:r>
              <a:rPr lang="en-US" sz="1200" dirty="0">
                <a:solidFill>
                  <a:srgbClr val="49648C"/>
                </a:solidFill>
                <a:latin typeface="Arial"/>
              </a:rPr>
              <a:t>(</a:t>
            </a:r>
            <a:r>
              <a:rPr lang="en-US" sz="900" dirty="0">
                <a:solidFill>
                  <a:srgbClr val="49648C"/>
                </a:solidFill>
                <a:latin typeface="Arial"/>
              </a:rPr>
              <a:t>only relevant zones shown</a:t>
            </a:r>
            <a:r>
              <a:rPr lang="en-US" sz="1200" dirty="0">
                <a:solidFill>
                  <a:srgbClr val="49648C"/>
                </a:solidFill>
                <a:latin typeface="Arial"/>
              </a:rPr>
              <a:t>)</a:t>
            </a:r>
          </a:p>
        </p:txBody>
      </p:sp>
      <p:sp>
        <p:nvSpPr>
          <p:cNvPr id="23" name="Rounded Rectangle 44">
            <a:extLst>
              <a:ext uri="{FF2B5EF4-FFF2-40B4-BE49-F238E27FC236}">
                <a16:creationId xmlns:a16="http://schemas.microsoft.com/office/drawing/2014/main" id="{C494848D-808C-492F-8AC2-1B36A161B107}"/>
              </a:ext>
            </a:extLst>
          </p:cNvPr>
          <p:cNvSpPr/>
          <p:nvPr/>
        </p:nvSpPr>
        <p:spPr>
          <a:xfrm>
            <a:off x="5309260" y="5294568"/>
            <a:ext cx="989453" cy="617325"/>
          </a:xfrm>
          <a:prstGeom prst="rect">
            <a:avLst/>
          </a:prstGeom>
          <a:solidFill>
            <a:schemeClr val="tx2"/>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000" dirty="0">
                <a:solidFill>
                  <a:srgbClr val="FFFFFF"/>
                </a:solidFill>
                <a:latin typeface="Arial"/>
              </a:rPr>
              <a:t>Raw</a:t>
            </a:r>
          </a:p>
          <a:p>
            <a:pPr defTabSz="1218926">
              <a:spcBef>
                <a:spcPts val="100"/>
              </a:spcBef>
              <a:spcAft>
                <a:spcPts val="100"/>
              </a:spcAft>
            </a:pPr>
            <a:r>
              <a:rPr lang="en-US" sz="600" dirty="0">
                <a:solidFill>
                  <a:srgbClr val="FFFFFF"/>
                </a:solidFill>
                <a:latin typeface="Arial"/>
              </a:rPr>
              <a:t>1:1 with Source</a:t>
            </a:r>
          </a:p>
        </p:txBody>
      </p:sp>
      <p:sp>
        <p:nvSpPr>
          <p:cNvPr id="24" name="Rounded Rectangle 45">
            <a:extLst>
              <a:ext uri="{FF2B5EF4-FFF2-40B4-BE49-F238E27FC236}">
                <a16:creationId xmlns:a16="http://schemas.microsoft.com/office/drawing/2014/main" id="{69E61F92-91AE-46E9-B037-7E55A44C4FBC}"/>
              </a:ext>
            </a:extLst>
          </p:cNvPr>
          <p:cNvSpPr/>
          <p:nvPr/>
        </p:nvSpPr>
        <p:spPr>
          <a:xfrm>
            <a:off x="6911067" y="5294568"/>
            <a:ext cx="989453" cy="617325"/>
          </a:xfrm>
          <a:prstGeom prst="rect">
            <a:avLst/>
          </a:prstGeom>
          <a:solidFill>
            <a:schemeClr val="tx2"/>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000" dirty="0">
                <a:solidFill>
                  <a:srgbClr val="FFFFFF"/>
                </a:solidFill>
                <a:latin typeface="Arial"/>
              </a:rPr>
              <a:t>Archive</a:t>
            </a:r>
          </a:p>
          <a:p>
            <a:pPr defTabSz="1218926">
              <a:spcBef>
                <a:spcPts val="100"/>
              </a:spcBef>
              <a:spcAft>
                <a:spcPts val="100"/>
              </a:spcAft>
            </a:pPr>
            <a:r>
              <a:rPr lang="en-US" sz="600" dirty="0">
                <a:solidFill>
                  <a:srgbClr val="FFFFFF"/>
                </a:solidFill>
                <a:latin typeface="Arial"/>
              </a:rPr>
              <a:t>Long Term Storage</a:t>
            </a:r>
          </a:p>
        </p:txBody>
      </p:sp>
      <p:cxnSp>
        <p:nvCxnSpPr>
          <p:cNvPr id="28" name="Straight Arrow Connector 27">
            <a:extLst>
              <a:ext uri="{FF2B5EF4-FFF2-40B4-BE49-F238E27FC236}">
                <a16:creationId xmlns:a16="http://schemas.microsoft.com/office/drawing/2014/main" id="{34C3E593-677F-49E0-8CDC-93A0572624E6}"/>
              </a:ext>
            </a:extLst>
          </p:cNvPr>
          <p:cNvCxnSpPr/>
          <p:nvPr/>
        </p:nvCxnSpPr>
        <p:spPr>
          <a:xfrm>
            <a:off x="6298713" y="5603231"/>
            <a:ext cx="66729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19">
            <a:extLst>
              <a:ext uri="{FF2B5EF4-FFF2-40B4-BE49-F238E27FC236}">
                <a16:creationId xmlns:a16="http://schemas.microsoft.com/office/drawing/2014/main" id="{C2A578B9-1E2A-4696-A861-2B52B054305C}"/>
              </a:ext>
            </a:extLst>
          </p:cNvPr>
          <p:cNvSpPr>
            <a:spLocks noChangeArrowheads="1"/>
          </p:cNvSpPr>
          <p:nvPr/>
        </p:nvSpPr>
        <p:spPr bwMode="auto">
          <a:xfrm>
            <a:off x="6439879" y="5504743"/>
            <a:ext cx="281439" cy="196978"/>
          </a:xfrm>
          <a:prstGeom prst="roundRect">
            <a:avLst>
              <a:gd name="adj" fmla="val 16667"/>
            </a:avLst>
          </a:prstGeom>
          <a:solidFill>
            <a:srgbClr val="FFFFFF"/>
          </a:solidFill>
          <a:ln w="28575" algn="ctr">
            <a:solidFill>
              <a:schemeClr val="tx2"/>
            </a:solidFill>
            <a:prstDash val="dash"/>
            <a:round/>
            <a:headEnd/>
            <a:tailEnd/>
          </a:ln>
          <a:effectLst/>
        </p:spPr>
        <p:txBody>
          <a:bodyPr wrap="none" lIns="35987" tIns="35987" rIns="35987" bIns="35987" anchor="ctr"/>
          <a:lstStyle/>
          <a:p>
            <a:pPr defTabSz="914126">
              <a:defRPr/>
            </a:pPr>
            <a:endParaRPr lang="en-US" sz="1050" kern="0" dirty="0">
              <a:solidFill>
                <a:srgbClr val="000000"/>
              </a:solidFill>
              <a:latin typeface="Arial"/>
              <a:cs typeface="Arial" charset="0"/>
            </a:endParaRPr>
          </a:p>
        </p:txBody>
      </p:sp>
      <p:grpSp>
        <p:nvGrpSpPr>
          <p:cNvPr id="16" name="Group 15">
            <a:extLst>
              <a:ext uri="{FF2B5EF4-FFF2-40B4-BE49-F238E27FC236}">
                <a16:creationId xmlns:a16="http://schemas.microsoft.com/office/drawing/2014/main" id="{7CB82177-6464-4AD5-9574-37B2E36C35A7}"/>
              </a:ext>
            </a:extLst>
          </p:cNvPr>
          <p:cNvGrpSpPr/>
          <p:nvPr/>
        </p:nvGrpSpPr>
        <p:grpSpPr>
          <a:xfrm flipH="1">
            <a:off x="6546607" y="5638213"/>
            <a:ext cx="94082" cy="136962"/>
            <a:chOff x="864017" y="1951590"/>
            <a:chExt cx="245872" cy="281940"/>
          </a:xfrm>
        </p:grpSpPr>
        <p:sp>
          <p:nvSpPr>
            <p:cNvPr id="20" name="object 20">
              <a:extLst>
                <a:ext uri="{FF2B5EF4-FFF2-40B4-BE49-F238E27FC236}">
                  <a16:creationId xmlns:a16="http://schemas.microsoft.com/office/drawing/2014/main" id="{9812BD7E-2FAE-4598-AACA-6EB1B7D86039}"/>
                </a:ext>
              </a:extLst>
            </p:cNvPr>
            <p:cNvSpPr/>
            <p:nvPr/>
          </p:nvSpPr>
          <p:spPr>
            <a:xfrm>
              <a:off x="975269" y="1951590"/>
              <a:ext cx="134620" cy="281940"/>
            </a:xfrm>
            <a:custGeom>
              <a:avLst/>
              <a:gdLst/>
              <a:ahLst/>
              <a:cxnLst/>
              <a:rect l="l" t="t" r="r" b="b"/>
              <a:pathLst>
                <a:path w="134620" h="281939">
                  <a:moveTo>
                    <a:pt x="0" y="0"/>
                  </a:moveTo>
                  <a:lnTo>
                    <a:pt x="134112" y="140969"/>
                  </a:lnTo>
                  <a:lnTo>
                    <a:pt x="0" y="281939"/>
                  </a:lnTo>
                </a:path>
              </a:pathLst>
            </a:custGeom>
            <a:ln w="38100">
              <a:solidFill>
                <a:srgbClr val="48638B"/>
              </a:solidFill>
            </a:ln>
          </p:spPr>
          <p:txBody>
            <a:bodyPr wrap="square" lIns="0" tIns="0" rIns="0" bIns="0" rtlCol="0"/>
            <a:lstStyle/>
            <a:p>
              <a:pPr defTabSz="1218926"/>
              <a:endParaRPr lang="en-US" sz="2000" dirty="0">
                <a:solidFill>
                  <a:srgbClr val="000000"/>
                </a:solidFill>
                <a:latin typeface="Arial"/>
              </a:endParaRPr>
            </a:p>
          </p:txBody>
        </p:sp>
        <p:sp>
          <p:nvSpPr>
            <p:cNvPr id="21" name="object 21">
              <a:extLst>
                <a:ext uri="{FF2B5EF4-FFF2-40B4-BE49-F238E27FC236}">
                  <a16:creationId xmlns:a16="http://schemas.microsoft.com/office/drawing/2014/main" id="{4B982C5B-3898-44F4-9FE4-EAF9C38881FC}"/>
                </a:ext>
              </a:extLst>
            </p:cNvPr>
            <p:cNvSpPr/>
            <p:nvPr/>
          </p:nvSpPr>
          <p:spPr>
            <a:xfrm>
              <a:off x="864017" y="1951590"/>
              <a:ext cx="134620" cy="281940"/>
            </a:xfrm>
            <a:custGeom>
              <a:avLst/>
              <a:gdLst/>
              <a:ahLst/>
              <a:cxnLst/>
              <a:rect l="l" t="t" r="r" b="b"/>
              <a:pathLst>
                <a:path w="134620" h="281939">
                  <a:moveTo>
                    <a:pt x="0" y="0"/>
                  </a:moveTo>
                  <a:lnTo>
                    <a:pt x="134112" y="140969"/>
                  </a:lnTo>
                  <a:lnTo>
                    <a:pt x="0" y="281939"/>
                  </a:lnTo>
                </a:path>
              </a:pathLst>
            </a:custGeom>
            <a:ln w="38100">
              <a:solidFill>
                <a:srgbClr val="D7DFEB"/>
              </a:solidFill>
            </a:ln>
          </p:spPr>
          <p:txBody>
            <a:bodyPr wrap="square" lIns="0" tIns="0" rIns="0" bIns="0" rtlCol="0"/>
            <a:lstStyle/>
            <a:p>
              <a:pPr defTabSz="1218926"/>
              <a:endParaRPr lang="en-US" sz="2000" dirty="0">
                <a:solidFill>
                  <a:srgbClr val="000000"/>
                </a:solidFill>
                <a:latin typeface="Arial"/>
              </a:endParaRPr>
            </a:p>
          </p:txBody>
        </p:sp>
      </p:grpSp>
      <p:grpSp>
        <p:nvGrpSpPr>
          <p:cNvPr id="17" name="Group 16">
            <a:extLst>
              <a:ext uri="{FF2B5EF4-FFF2-40B4-BE49-F238E27FC236}">
                <a16:creationId xmlns:a16="http://schemas.microsoft.com/office/drawing/2014/main" id="{956D7889-8DBF-4AD1-917A-F10D08C37949}"/>
              </a:ext>
            </a:extLst>
          </p:cNvPr>
          <p:cNvGrpSpPr/>
          <p:nvPr/>
        </p:nvGrpSpPr>
        <p:grpSpPr>
          <a:xfrm>
            <a:off x="6522689" y="5443509"/>
            <a:ext cx="126772" cy="134795"/>
            <a:chOff x="864017" y="1951590"/>
            <a:chExt cx="245872" cy="281940"/>
          </a:xfrm>
        </p:grpSpPr>
        <p:sp>
          <p:nvSpPr>
            <p:cNvPr id="18" name="object 20">
              <a:extLst>
                <a:ext uri="{FF2B5EF4-FFF2-40B4-BE49-F238E27FC236}">
                  <a16:creationId xmlns:a16="http://schemas.microsoft.com/office/drawing/2014/main" id="{7F5091F8-DCA8-4D69-8E1E-8F288CD9CC2C}"/>
                </a:ext>
              </a:extLst>
            </p:cNvPr>
            <p:cNvSpPr/>
            <p:nvPr/>
          </p:nvSpPr>
          <p:spPr>
            <a:xfrm>
              <a:off x="975269" y="1951590"/>
              <a:ext cx="134620" cy="281940"/>
            </a:xfrm>
            <a:custGeom>
              <a:avLst/>
              <a:gdLst/>
              <a:ahLst/>
              <a:cxnLst/>
              <a:rect l="l" t="t" r="r" b="b"/>
              <a:pathLst>
                <a:path w="134620" h="281939">
                  <a:moveTo>
                    <a:pt x="0" y="0"/>
                  </a:moveTo>
                  <a:lnTo>
                    <a:pt x="134112" y="140969"/>
                  </a:lnTo>
                  <a:lnTo>
                    <a:pt x="0" y="281939"/>
                  </a:lnTo>
                </a:path>
              </a:pathLst>
            </a:custGeom>
            <a:ln w="38100">
              <a:solidFill>
                <a:srgbClr val="48638B"/>
              </a:solidFill>
            </a:ln>
          </p:spPr>
          <p:txBody>
            <a:bodyPr wrap="square" lIns="0" tIns="0" rIns="0" bIns="0" rtlCol="0"/>
            <a:lstStyle/>
            <a:p>
              <a:pPr defTabSz="1218926"/>
              <a:endParaRPr lang="en-US" sz="2000" dirty="0">
                <a:solidFill>
                  <a:srgbClr val="000000"/>
                </a:solidFill>
                <a:latin typeface="Arial"/>
              </a:endParaRPr>
            </a:p>
          </p:txBody>
        </p:sp>
        <p:sp>
          <p:nvSpPr>
            <p:cNvPr id="19" name="object 21">
              <a:extLst>
                <a:ext uri="{FF2B5EF4-FFF2-40B4-BE49-F238E27FC236}">
                  <a16:creationId xmlns:a16="http://schemas.microsoft.com/office/drawing/2014/main" id="{71A13AE5-2796-42C9-9831-B7471C73A73D}"/>
                </a:ext>
              </a:extLst>
            </p:cNvPr>
            <p:cNvSpPr/>
            <p:nvPr/>
          </p:nvSpPr>
          <p:spPr>
            <a:xfrm>
              <a:off x="864017" y="1951590"/>
              <a:ext cx="134620" cy="281940"/>
            </a:xfrm>
            <a:custGeom>
              <a:avLst/>
              <a:gdLst/>
              <a:ahLst/>
              <a:cxnLst/>
              <a:rect l="l" t="t" r="r" b="b"/>
              <a:pathLst>
                <a:path w="134620" h="281939">
                  <a:moveTo>
                    <a:pt x="0" y="0"/>
                  </a:moveTo>
                  <a:lnTo>
                    <a:pt x="134112" y="140969"/>
                  </a:lnTo>
                  <a:lnTo>
                    <a:pt x="0" y="281939"/>
                  </a:lnTo>
                </a:path>
              </a:pathLst>
            </a:custGeom>
            <a:ln w="38100">
              <a:solidFill>
                <a:srgbClr val="D7DFEB"/>
              </a:solidFill>
            </a:ln>
          </p:spPr>
          <p:txBody>
            <a:bodyPr wrap="square" lIns="0" tIns="0" rIns="0" bIns="0" rtlCol="0"/>
            <a:lstStyle/>
            <a:p>
              <a:pPr defTabSz="1218926"/>
              <a:endParaRPr lang="en-US" sz="2000" dirty="0">
                <a:solidFill>
                  <a:srgbClr val="000000"/>
                </a:solidFill>
                <a:latin typeface="Arial"/>
              </a:endParaRPr>
            </a:p>
          </p:txBody>
        </p:sp>
      </p:grpSp>
      <p:cxnSp>
        <p:nvCxnSpPr>
          <p:cNvPr id="29" name="Straight Arrow Connector 28">
            <a:extLst>
              <a:ext uri="{FF2B5EF4-FFF2-40B4-BE49-F238E27FC236}">
                <a16:creationId xmlns:a16="http://schemas.microsoft.com/office/drawing/2014/main" id="{84A5EC24-E840-4FCA-9C01-7B389D15F138}"/>
              </a:ext>
            </a:extLst>
          </p:cNvPr>
          <p:cNvCxnSpPr/>
          <p:nvPr/>
        </p:nvCxnSpPr>
        <p:spPr>
          <a:xfrm flipH="1" flipV="1">
            <a:off x="6608397" y="5156533"/>
            <a:ext cx="2939" cy="335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ED4FC49-F18C-4C94-888E-66C17921F951}"/>
              </a:ext>
            </a:extLst>
          </p:cNvPr>
          <p:cNvCxnSpPr>
            <a:cxnSpLocks/>
          </p:cNvCxnSpPr>
          <p:nvPr/>
        </p:nvCxnSpPr>
        <p:spPr>
          <a:xfrm flipV="1">
            <a:off x="7367042" y="2269683"/>
            <a:ext cx="0" cy="44623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C93B9E64-882C-4537-8776-E3F2C9692DEB}"/>
              </a:ext>
            </a:extLst>
          </p:cNvPr>
          <p:cNvSpPr/>
          <p:nvPr/>
        </p:nvSpPr>
        <p:spPr>
          <a:xfrm>
            <a:off x="6531261" y="1926750"/>
            <a:ext cx="1439292" cy="317802"/>
          </a:xfrm>
          <a:prstGeom prst="rect">
            <a:avLst/>
          </a:prstGeom>
          <a:solidFill>
            <a:schemeClr val="accent6"/>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ctr" anchorCtr="0" forceAA="0" compatLnSpc="1">
            <a:prstTxWarp prst="textNoShape">
              <a:avLst/>
            </a:prstTxWarp>
            <a:noAutofit/>
          </a:bodyPr>
          <a:lstStyle/>
          <a:p>
            <a:pPr algn="ctr" defTabSz="1218926">
              <a:spcBef>
                <a:spcPts val="100"/>
              </a:spcBef>
              <a:spcAft>
                <a:spcPts val="100"/>
              </a:spcAft>
            </a:pPr>
            <a:endParaRPr lang="en-US" sz="1200" dirty="0">
              <a:solidFill>
                <a:srgbClr val="49648C"/>
              </a:solidFill>
              <a:latin typeface="Arial"/>
            </a:endParaRPr>
          </a:p>
        </p:txBody>
      </p:sp>
      <p:sp>
        <p:nvSpPr>
          <p:cNvPr id="52" name="TextBox 51">
            <a:extLst>
              <a:ext uri="{FF2B5EF4-FFF2-40B4-BE49-F238E27FC236}">
                <a16:creationId xmlns:a16="http://schemas.microsoft.com/office/drawing/2014/main" id="{B24536E9-6599-45B0-8C44-A490C685C93A}"/>
              </a:ext>
            </a:extLst>
          </p:cNvPr>
          <p:cNvSpPr txBox="1"/>
          <p:nvPr/>
        </p:nvSpPr>
        <p:spPr>
          <a:xfrm>
            <a:off x="5312697" y="4847517"/>
            <a:ext cx="2591400" cy="324672"/>
          </a:xfrm>
          <a:prstGeom prst="rect">
            <a:avLst/>
          </a:prstGeom>
          <a:solidFill>
            <a:schemeClr val="accent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defPPr>
              <a:defRPr lang="de-DE"/>
            </a:defPPr>
            <a:lvl1pPr>
              <a:spcBef>
                <a:spcPts val="100"/>
              </a:spcBef>
              <a:spcAft>
                <a:spcPts val="100"/>
              </a:spcAft>
              <a:defRPr sz="1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18926"/>
            <a:r>
              <a:rPr lang="en-US" sz="900" dirty="0">
                <a:solidFill>
                  <a:srgbClr val="000000"/>
                </a:solidFill>
                <a:latin typeface="Arial"/>
              </a:rPr>
              <a:t>Data quality module</a:t>
            </a:r>
            <a:endParaRPr lang="en-US" sz="900" b="1" i="1" dirty="0">
              <a:solidFill>
                <a:srgbClr val="000000"/>
              </a:solidFill>
              <a:latin typeface="Arial"/>
            </a:endParaRPr>
          </a:p>
        </p:txBody>
      </p:sp>
      <p:pic>
        <p:nvPicPr>
          <p:cNvPr id="76" name="Picture 75">
            <a:extLst>
              <a:ext uri="{FF2B5EF4-FFF2-40B4-BE49-F238E27FC236}">
                <a16:creationId xmlns:a16="http://schemas.microsoft.com/office/drawing/2014/main" id="{894426DA-258B-460E-9F74-7BC13E9F8405}"/>
              </a:ext>
            </a:extLst>
          </p:cNvPr>
          <p:cNvPicPr>
            <a:picLocks noChangeAspect="1"/>
          </p:cNvPicPr>
          <p:nvPr/>
        </p:nvPicPr>
        <p:blipFill rotWithShape="1">
          <a:blip r:embed="rId2"/>
          <a:srcRect t="32892" b="31224"/>
          <a:stretch/>
        </p:blipFill>
        <p:spPr>
          <a:xfrm>
            <a:off x="6783946" y="1986557"/>
            <a:ext cx="982950" cy="198188"/>
          </a:xfrm>
          <a:prstGeom prst="rect">
            <a:avLst/>
          </a:prstGeom>
        </p:spPr>
      </p:pic>
      <p:sp>
        <p:nvSpPr>
          <p:cNvPr id="26" name="Rounded Rectangle 47">
            <a:extLst>
              <a:ext uri="{FF2B5EF4-FFF2-40B4-BE49-F238E27FC236}">
                <a16:creationId xmlns:a16="http://schemas.microsoft.com/office/drawing/2014/main" id="{A5A06A00-8781-46D2-BB19-E4EF3525D663}"/>
              </a:ext>
            </a:extLst>
          </p:cNvPr>
          <p:cNvSpPr/>
          <p:nvPr/>
        </p:nvSpPr>
        <p:spPr>
          <a:xfrm>
            <a:off x="5314471" y="3580274"/>
            <a:ext cx="2591259" cy="518252"/>
          </a:xfrm>
          <a:prstGeom prst="rect">
            <a:avLst/>
          </a:prstGeom>
          <a:gradFill>
            <a:gsLst>
              <a:gs pos="0">
                <a:schemeClr val="tx2"/>
              </a:gs>
              <a:gs pos="75000">
                <a:schemeClr val="tx2"/>
              </a:gs>
              <a:gs pos="76000">
                <a:schemeClr val="accent6"/>
              </a:gs>
              <a:gs pos="100000">
                <a:schemeClr val="accent6"/>
              </a:gs>
            </a:gsLst>
            <a:lin ang="3600000" scaled="0"/>
          </a:gra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endParaRPr lang="en-US" sz="1200" dirty="0">
              <a:solidFill>
                <a:srgbClr val="FFFFFF"/>
              </a:solidFill>
              <a:latin typeface="Arial"/>
            </a:endParaRPr>
          </a:p>
        </p:txBody>
      </p:sp>
      <p:sp>
        <p:nvSpPr>
          <p:cNvPr id="3" name="Rectangle 2"/>
          <p:cNvSpPr/>
          <p:nvPr/>
        </p:nvSpPr>
        <p:spPr>
          <a:xfrm>
            <a:off x="5373689" y="3648749"/>
            <a:ext cx="864140" cy="230779"/>
          </a:xfrm>
          <a:prstGeom prst="rect">
            <a:avLst/>
          </a:prstGeom>
          <a:noFill/>
        </p:spPr>
        <p:txBody>
          <a:bodyPr wrap="none" anchor="ctr">
            <a:spAutoFit/>
          </a:bodyPr>
          <a:lstStyle/>
          <a:p>
            <a:pPr defTabSz="1218926">
              <a:spcBef>
                <a:spcPts val="100"/>
              </a:spcBef>
              <a:spcAft>
                <a:spcPts val="100"/>
              </a:spcAft>
            </a:pPr>
            <a:r>
              <a:rPr lang="en-US" sz="900" dirty="0">
                <a:solidFill>
                  <a:srgbClr val="FFFFFF"/>
                </a:solidFill>
                <a:latin typeface="Arial"/>
              </a:rPr>
              <a:t>Consumption</a:t>
            </a:r>
          </a:p>
        </p:txBody>
      </p:sp>
      <p:sp>
        <p:nvSpPr>
          <p:cNvPr id="25" name="Rounded Rectangle 46">
            <a:extLst>
              <a:ext uri="{FF2B5EF4-FFF2-40B4-BE49-F238E27FC236}">
                <a16:creationId xmlns:a16="http://schemas.microsoft.com/office/drawing/2014/main" id="{D84A5BD7-961D-45FF-859F-E8BCDD810F7D}"/>
              </a:ext>
            </a:extLst>
          </p:cNvPr>
          <p:cNvSpPr/>
          <p:nvPr/>
        </p:nvSpPr>
        <p:spPr>
          <a:xfrm>
            <a:off x="5309260" y="4213895"/>
            <a:ext cx="2591259" cy="518252"/>
          </a:xfrm>
          <a:prstGeom prst="rect">
            <a:avLst/>
          </a:prstGeom>
          <a:gradFill>
            <a:gsLst>
              <a:gs pos="0">
                <a:schemeClr val="tx2"/>
              </a:gs>
              <a:gs pos="75000">
                <a:schemeClr val="tx2"/>
              </a:gs>
              <a:gs pos="76000">
                <a:schemeClr val="accent6"/>
              </a:gs>
              <a:gs pos="100000">
                <a:schemeClr val="accent6"/>
              </a:gs>
            </a:gsLst>
            <a:lin ang="3600000" scaled="0"/>
          </a:gra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endParaRPr lang="en-US" sz="1200" dirty="0">
              <a:solidFill>
                <a:srgbClr val="FFFFFF"/>
              </a:solidFill>
              <a:latin typeface="Arial"/>
            </a:endParaRPr>
          </a:p>
        </p:txBody>
      </p:sp>
      <p:sp>
        <p:nvSpPr>
          <p:cNvPr id="4" name="Rectangle 3"/>
          <p:cNvSpPr/>
          <p:nvPr/>
        </p:nvSpPr>
        <p:spPr>
          <a:xfrm>
            <a:off x="5368478" y="4287914"/>
            <a:ext cx="1620582" cy="230779"/>
          </a:xfrm>
          <a:prstGeom prst="rect">
            <a:avLst/>
          </a:prstGeom>
          <a:noFill/>
        </p:spPr>
        <p:txBody>
          <a:bodyPr wrap="none">
            <a:spAutoFit/>
          </a:bodyPr>
          <a:lstStyle/>
          <a:p>
            <a:pPr defTabSz="1218926">
              <a:spcBef>
                <a:spcPts val="100"/>
              </a:spcBef>
              <a:spcAft>
                <a:spcPts val="100"/>
              </a:spcAft>
            </a:pPr>
            <a:r>
              <a:rPr lang="en-US" sz="900" dirty="0">
                <a:solidFill>
                  <a:srgbClr val="FFFFFF"/>
                </a:solidFill>
                <a:latin typeface="Arial"/>
              </a:rPr>
              <a:t>MidCorp Harmonized model</a:t>
            </a:r>
          </a:p>
        </p:txBody>
      </p:sp>
      <p:cxnSp>
        <p:nvCxnSpPr>
          <p:cNvPr id="13" name="Elbow Connector 12"/>
          <p:cNvCxnSpPr>
            <a:cxnSpLocks/>
            <a:stCxn id="26" idx="3"/>
            <a:endCxn id="48" idx="3"/>
          </p:cNvCxnSpPr>
          <p:nvPr/>
        </p:nvCxnSpPr>
        <p:spPr>
          <a:xfrm flipV="1">
            <a:off x="7905730" y="2085651"/>
            <a:ext cx="64823" cy="1753749"/>
          </a:xfrm>
          <a:prstGeom prst="bentConnector3">
            <a:avLst>
              <a:gd name="adj1" fmla="val 45257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1" idx="3"/>
            <a:endCxn id="54" idx="0"/>
          </p:cNvCxnSpPr>
          <p:nvPr/>
        </p:nvCxnSpPr>
        <p:spPr>
          <a:xfrm>
            <a:off x="3859576" y="3037824"/>
            <a:ext cx="652326" cy="788937"/>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54" idx="2"/>
            <a:endCxn id="52" idx="1"/>
          </p:cNvCxnSpPr>
          <p:nvPr/>
        </p:nvCxnSpPr>
        <p:spPr>
          <a:xfrm rot="16200000" flipH="1">
            <a:off x="4775414" y="4472571"/>
            <a:ext cx="273769" cy="800796"/>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FB8DE4-913C-4633-8A4D-778737F79618}"/>
              </a:ext>
            </a:extLst>
          </p:cNvPr>
          <p:cNvSpPr/>
          <p:nvPr/>
        </p:nvSpPr>
        <p:spPr>
          <a:xfrm>
            <a:off x="1340158" y="1846372"/>
            <a:ext cx="2519417" cy="2382904"/>
          </a:xfrm>
          <a:prstGeom prst="rect">
            <a:avLst/>
          </a:prstGeom>
          <a:solidFill>
            <a:schemeClr val="tx2">
              <a:lumMod val="20000"/>
              <a:lumOff val="80000"/>
            </a:schemeClr>
          </a:solidFill>
          <a:ln>
            <a:noFill/>
          </a:ln>
        </p:spPr>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200" b="1" dirty="0">
                <a:solidFill>
                  <a:srgbClr val="49648C"/>
                </a:solidFill>
                <a:latin typeface="Arial"/>
              </a:rPr>
              <a:t>Data Governance*</a:t>
            </a:r>
          </a:p>
        </p:txBody>
      </p:sp>
      <p:sp>
        <p:nvSpPr>
          <p:cNvPr id="39" name="Rectangle 38">
            <a:extLst>
              <a:ext uri="{FF2B5EF4-FFF2-40B4-BE49-F238E27FC236}">
                <a16:creationId xmlns:a16="http://schemas.microsoft.com/office/drawing/2014/main" id="{4D4E5247-64BB-4343-ABAB-F4CFE9C011F2}"/>
              </a:ext>
            </a:extLst>
          </p:cNvPr>
          <p:cNvSpPr/>
          <p:nvPr/>
        </p:nvSpPr>
        <p:spPr>
          <a:xfrm>
            <a:off x="1340158" y="4512484"/>
            <a:ext cx="2519417" cy="1527979"/>
          </a:xfrm>
          <a:prstGeom prst="rect">
            <a:avLst/>
          </a:prstGeom>
          <a:solidFill>
            <a:schemeClr val="tx2">
              <a:lumMod val="20000"/>
              <a:lumOff val="80000"/>
            </a:schemeClr>
          </a:solidFill>
          <a:ln>
            <a:noFill/>
          </a:ln>
        </p:spPr>
        <p:txBody>
          <a:bodyPr rot="0" spcFirstLastPara="0" vertOverflow="overflow" horzOverflow="overflow" vert="horz" wrap="square" lIns="107961" tIns="107961" rIns="107961" bIns="107961" numCol="1" spcCol="0" rtlCol="0" fromWordArt="0" anchor="t" anchorCtr="0" forceAA="0" compatLnSpc="1">
            <a:prstTxWarp prst="textNoShape">
              <a:avLst/>
            </a:prstTxWarp>
            <a:noAutofit/>
          </a:bodyPr>
          <a:lstStyle/>
          <a:p>
            <a:pPr defTabSz="1218926">
              <a:spcBef>
                <a:spcPts val="100"/>
              </a:spcBef>
              <a:spcAft>
                <a:spcPts val="100"/>
              </a:spcAft>
            </a:pPr>
            <a:r>
              <a:rPr lang="en-US" sz="1200" b="1" dirty="0">
                <a:solidFill>
                  <a:srgbClr val="49648C"/>
                </a:solidFill>
                <a:latin typeface="Arial"/>
              </a:rPr>
              <a:t>Ingestion service</a:t>
            </a:r>
          </a:p>
        </p:txBody>
      </p:sp>
      <p:cxnSp>
        <p:nvCxnSpPr>
          <p:cNvPr id="55" name="Straight Arrow Connector 54">
            <a:extLst>
              <a:ext uri="{FF2B5EF4-FFF2-40B4-BE49-F238E27FC236}">
                <a16:creationId xmlns:a16="http://schemas.microsoft.com/office/drawing/2014/main" id="{A1A92A1E-A835-4C4B-9A71-C54E6FE903E8}"/>
              </a:ext>
            </a:extLst>
          </p:cNvPr>
          <p:cNvCxnSpPr>
            <a:cxnSpLocks/>
            <a:stCxn id="39" idx="0"/>
            <a:endCxn id="31" idx="2"/>
          </p:cNvCxnSpPr>
          <p:nvPr/>
        </p:nvCxnSpPr>
        <p:spPr>
          <a:xfrm flipV="1">
            <a:off x="2599867" y="4229276"/>
            <a:ext cx="0" cy="28320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5CBF1266-1476-4330-BEC1-3B142758984E}"/>
              </a:ext>
            </a:extLst>
          </p:cNvPr>
          <p:cNvSpPr txBox="1"/>
          <p:nvPr/>
        </p:nvSpPr>
        <p:spPr>
          <a:xfrm>
            <a:off x="2584668" y="4269741"/>
            <a:ext cx="842244" cy="283840"/>
          </a:xfrm>
          <a:prstGeom prst="rect">
            <a:avLst/>
          </a:prstGeom>
        </p:spPr>
        <p:txBody>
          <a:bodyPr vert="horz" wrap="square" lIns="71983" tIns="71983" rIns="71983" bIns="71983" rtlCol="0">
            <a:spAutoFit/>
          </a:bodyPr>
          <a:lstStyle/>
          <a:p>
            <a:pPr defTabSz="1218926"/>
            <a:r>
              <a:rPr lang="en-US" sz="900" dirty="0">
                <a:solidFill>
                  <a:srgbClr val="000000"/>
                </a:solidFill>
                <a:latin typeface="Arial"/>
              </a:rPr>
              <a:t>Reads</a:t>
            </a:r>
          </a:p>
        </p:txBody>
      </p:sp>
      <p:sp>
        <p:nvSpPr>
          <p:cNvPr id="62" name="Rounded Rectangle 47">
            <a:extLst>
              <a:ext uri="{FF2B5EF4-FFF2-40B4-BE49-F238E27FC236}">
                <a16:creationId xmlns:a16="http://schemas.microsoft.com/office/drawing/2014/main" id="{D95FE0DF-F433-4874-979E-62532C1EF502}"/>
              </a:ext>
            </a:extLst>
          </p:cNvPr>
          <p:cNvSpPr/>
          <p:nvPr/>
        </p:nvSpPr>
        <p:spPr>
          <a:xfrm>
            <a:off x="1401705" y="5087307"/>
            <a:ext cx="744986" cy="388689"/>
          </a:xfrm>
          <a:prstGeom prst="rect">
            <a:avLst/>
          </a:prstGeom>
          <a:solidFill>
            <a:schemeClr val="tx2"/>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5992" tIns="107961" rIns="35992" bIns="107961" numCol="1" spcCol="0" rtlCol="0" fromWordArt="0" anchor="ctr" anchorCtr="0" forceAA="0" compatLnSpc="1">
            <a:prstTxWarp prst="textNoShape">
              <a:avLst/>
            </a:prstTxWarp>
            <a:noAutofit/>
          </a:bodyPr>
          <a:lstStyle/>
          <a:p>
            <a:pPr algn="ctr" defTabSz="1218926">
              <a:spcBef>
                <a:spcPts val="100"/>
              </a:spcBef>
              <a:spcAft>
                <a:spcPts val="100"/>
              </a:spcAft>
            </a:pPr>
            <a:r>
              <a:rPr lang="en-US" sz="900" dirty="0">
                <a:solidFill>
                  <a:srgbClr val="FFFFFF"/>
                </a:solidFill>
                <a:latin typeface="Arial"/>
              </a:rPr>
              <a:t>Source connector</a:t>
            </a:r>
          </a:p>
        </p:txBody>
      </p:sp>
      <p:sp>
        <p:nvSpPr>
          <p:cNvPr id="63" name="Rounded Rectangle 47">
            <a:extLst>
              <a:ext uri="{FF2B5EF4-FFF2-40B4-BE49-F238E27FC236}">
                <a16:creationId xmlns:a16="http://schemas.microsoft.com/office/drawing/2014/main" id="{C29EB767-C30C-4B46-8699-A129D03D0343}"/>
              </a:ext>
            </a:extLst>
          </p:cNvPr>
          <p:cNvSpPr/>
          <p:nvPr/>
        </p:nvSpPr>
        <p:spPr>
          <a:xfrm>
            <a:off x="2204121" y="5087307"/>
            <a:ext cx="744986" cy="388689"/>
          </a:xfrm>
          <a:prstGeom prst="rect">
            <a:avLst/>
          </a:prstGeom>
          <a:solidFill>
            <a:schemeClr val="tx2"/>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5992" tIns="107961" rIns="35992" bIns="107961" numCol="1" spcCol="0" rtlCol="0" fromWordArt="0" anchor="ctr" anchorCtr="0" forceAA="0" compatLnSpc="1">
            <a:prstTxWarp prst="textNoShape">
              <a:avLst/>
            </a:prstTxWarp>
            <a:noAutofit/>
          </a:bodyPr>
          <a:lstStyle/>
          <a:p>
            <a:pPr algn="ctr" defTabSz="1218926">
              <a:spcBef>
                <a:spcPts val="100"/>
              </a:spcBef>
              <a:spcAft>
                <a:spcPts val="100"/>
              </a:spcAft>
            </a:pPr>
            <a:r>
              <a:rPr lang="en-US" sz="900" dirty="0">
                <a:solidFill>
                  <a:srgbClr val="FFFFFF"/>
                </a:solidFill>
                <a:latin typeface="Arial"/>
              </a:rPr>
              <a:t>Data Stream</a:t>
            </a:r>
          </a:p>
        </p:txBody>
      </p:sp>
      <p:sp>
        <p:nvSpPr>
          <p:cNvPr id="64" name="Rounded Rectangle 47">
            <a:extLst>
              <a:ext uri="{FF2B5EF4-FFF2-40B4-BE49-F238E27FC236}">
                <a16:creationId xmlns:a16="http://schemas.microsoft.com/office/drawing/2014/main" id="{207E8F06-D92F-418E-9AE9-589755E51270}"/>
              </a:ext>
            </a:extLst>
          </p:cNvPr>
          <p:cNvSpPr/>
          <p:nvPr/>
        </p:nvSpPr>
        <p:spPr>
          <a:xfrm>
            <a:off x="3006538" y="5087307"/>
            <a:ext cx="744986" cy="388689"/>
          </a:xfrm>
          <a:prstGeom prst="rect">
            <a:avLst/>
          </a:prstGeom>
          <a:solidFill>
            <a:schemeClr val="tx2"/>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5992" tIns="107961" rIns="35992" bIns="107961" numCol="1" spcCol="0" rtlCol="0" fromWordArt="0" anchor="ctr" anchorCtr="0" forceAA="0" compatLnSpc="1">
            <a:prstTxWarp prst="textNoShape">
              <a:avLst/>
            </a:prstTxWarp>
            <a:noAutofit/>
          </a:bodyPr>
          <a:lstStyle/>
          <a:p>
            <a:pPr algn="ctr" defTabSz="1218926">
              <a:spcBef>
                <a:spcPts val="100"/>
              </a:spcBef>
              <a:spcAft>
                <a:spcPts val="100"/>
              </a:spcAft>
            </a:pPr>
            <a:r>
              <a:rPr lang="en-US" sz="900" dirty="0">
                <a:solidFill>
                  <a:srgbClr val="FFFFFF"/>
                </a:solidFill>
                <a:latin typeface="Arial"/>
              </a:rPr>
              <a:t>Sink Connector</a:t>
            </a:r>
          </a:p>
        </p:txBody>
      </p:sp>
      <p:sp>
        <p:nvSpPr>
          <p:cNvPr id="49" name="Rounded Rectangle 47">
            <a:extLst>
              <a:ext uri="{FF2B5EF4-FFF2-40B4-BE49-F238E27FC236}">
                <a16:creationId xmlns:a16="http://schemas.microsoft.com/office/drawing/2014/main" id="{031F7D25-A503-40E5-B8F3-F5F333799F2F}"/>
              </a:ext>
            </a:extLst>
          </p:cNvPr>
          <p:cNvSpPr/>
          <p:nvPr/>
        </p:nvSpPr>
        <p:spPr>
          <a:xfrm>
            <a:off x="1392262" y="5585687"/>
            <a:ext cx="2375450" cy="323925"/>
          </a:xfrm>
          <a:prstGeom prst="rect">
            <a:avLst/>
          </a:prstGeom>
          <a:solidFill>
            <a:schemeClr val="accent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35992" tIns="107961" rIns="35992" bIns="107961" numCol="1" spcCol="0" rtlCol="0" fromWordArt="0" anchor="ctr" anchorCtr="0" forceAA="0" compatLnSpc="1">
            <a:prstTxWarp prst="textNoShape">
              <a:avLst/>
            </a:prstTxWarp>
            <a:noAutofit/>
          </a:bodyPr>
          <a:lstStyle/>
          <a:p>
            <a:pPr algn="ctr" defTabSz="1218926">
              <a:spcBef>
                <a:spcPts val="100"/>
              </a:spcBef>
              <a:spcAft>
                <a:spcPts val="100"/>
              </a:spcAft>
            </a:pPr>
            <a:r>
              <a:rPr lang="en-US" sz="900" dirty="0">
                <a:solidFill>
                  <a:srgbClr val="000000"/>
                </a:solidFill>
                <a:latin typeface="Arial"/>
              </a:rPr>
              <a:t>Automatic ingestion (with Pilot OEs)</a:t>
            </a:r>
            <a:endParaRPr lang="en-US" sz="900" b="1" i="1" dirty="0">
              <a:solidFill>
                <a:srgbClr val="000000"/>
              </a:solidFill>
              <a:latin typeface="Arial"/>
            </a:endParaRP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5667" r="97778">
                        <a14:foregroundMark x1="17333" y1="47813" x2="17333" y2="47813"/>
                        <a14:foregroundMark x1="34556" y1="45313" x2="34556" y2="45313"/>
                        <a14:foregroundMark x1="34444" y1="38750" x2="34444" y2="38750"/>
                        <a14:foregroundMark x1="35000" y1="53438" x2="35000" y2="53438"/>
                        <a14:foregroundMark x1="35111" y1="34688" x2="35111" y2="34688"/>
                        <a14:foregroundMark x1="37444" y1="43125" x2="37444" y2="43125"/>
                        <a14:foregroundMark x1="37667" y1="54063" x2="37667" y2="54063"/>
                        <a14:foregroundMark x1="41778" y1="53438" x2="41778" y2="53438"/>
                        <a14:foregroundMark x1="41556" y1="43125" x2="41556" y2="43125"/>
                        <a14:foregroundMark x1="44333" y1="39063" x2="44333" y2="39063"/>
                        <a14:foregroundMark x1="44444" y1="46875" x2="44444" y2="46875"/>
                        <a14:foregroundMark x1="44556" y1="55625" x2="44556" y2="55625"/>
                        <a14:foregroundMark x1="46444" y1="33125" x2="46444" y2="33125"/>
                        <a14:foregroundMark x1="51111" y1="40938" x2="51111" y2="40938"/>
                        <a14:foregroundMark x1="52889" y1="49375" x2="52889" y2="49375"/>
                        <a14:foregroundMark x1="50778" y1="55313" x2="50778" y2="55313"/>
                        <a14:foregroundMark x1="47889" y1="51875" x2="47889" y2="51875"/>
                        <a14:foregroundMark x1="48222" y1="42813" x2="48222" y2="42813"/>
                        <a14:foregroundMark x1="54889" y1="42188" x2="54889" y2="42188"/>
                        <a14:foregroundMark x1="55000" y1="48438" x2="55000" y2="48438"/>
                        <a14:foregroundMark x1="55000" y1="54688" x2="55000" y2="54688"/>
                        <a14:foregroundMark x1="59222" y1="42188" x2="59222" y2="42188"/>
                        <a14:foregroundMark x1="59444" y1="54375" x2="59444" y2="54375"/>
                        <a14:foregroundMark x1="62111" y1="40313" x2="62111" y2="40313"/>
                        <a14:foregroundMark x1="63444" y1="46563" x2="63444" y2="46563"/>
                        <a14:foregroundMark x1="66778" y1="41563" x2="66778" y2="41563"/>
                        <a14:foregroundMark x1="67444" y1="54375" x2="67444" y2="54375"/>
                        <a14:foregroundMark x1="70111" y1="40938" x2="70111" y2="40938"/>
                        <a14:foregroundMark x1="73889" y1="44063" x2="73889" y2="44063"/>
                        <a14:foregroundMark x1="73889" y1="55937" x2="73889" y2="55937"/>
                        <a14:foregroundMark x1="73778" y1="49688" x2="73778" y2="49688"/>
                        <a14:foregroundMark x1="71667" y1="47813" x2="71667" y2="47813"/>
                        <a14:foregroundMark x1="69444" y1="52500" x2="69444" y2="52500"/>
                        <a14:foregroundMark x1="71000" y1="56250" x2="71000" y2="56250"/>
                        <a14:foregroundMark x1="59222" y1="47500" x2="59222" y2="47500"/>
                        <a14:foregroundMark x1="76556" y1="37813" x2="76556" y2="37813"/>
                        <a14:foregroundMark x1="76556" y1="45313" x2="76556" y2="45313"/>
                        <a14:foregroundMark x1="76556" y1="50938" x2="76556" y2="50938"/>
                        <a14:foregroundMark x1="78333" y1="57500" x2="78333" y2="57500"/>
                        <a14:foregroundMark x1="80667" y1="42813" x2="80667" y2="42813"/>
                        <a14:foregroundMark x1="80667" y1="52812" x2="80667" y2="52812"/>
                        <a14:foregroundMark x1="80778" y1="35000" x2="80778" y2="35000"/>
                        <a14:foregroundMark x1="86333" y1="40313" x2="86333" y2="40313"/>
                        <a14:foregroundMark x1="83667" y1="42188" x2="83667" y2="42188"/>
                        <a14:foregroundMark x1="82556" y1="48438" x2="82556" y2="48438"/>
                        <a14:foregroundMark x1="83778" y1="55313" x2="83778" y2="55313"/>
                        <a14:foregroundMark x1="86444" y1="55000" x2="86444" y2="55000"/>
                        <a14:foregroundMark x1="76556" y1="40938" x2="76556" y2="40938"/>
                        <a14:foregroundMark x1="89556" y1="40938" x2="89556" y2="40938"/>
                        <a14:foregroundMark x1="92889" y1="41563" x2="92889" y2="41563"/>
                        <a14:foregroundMark x1="93333" y1="50000" x2="93333" y2="50000"/>
                        <a14:foregroundMark x1="93222" y1="55937" x2="93222" y2="55937"/>
                        <a14:foregroundMark x1="90000" y1="55625" x2="90000" y2="55625"/>
                        <a14:foregroundMark x1="91111" y1="47188" x2="91111" y2="47188"/>
                        <a14:foregroundMark x1="22594" y1="38824" x2="22594" y2="38824"/>
                        <a14:foregroundMark x1="11297" y1="44706" x2="11297" y2="44706"/>
                        <a14:foregroundMark x1="17155" y1="65882" x2="17155" y2="65882"/>
                        <a14:foregroundMark x1="19247" y1="48235" x2="19247" y2="48235"/>
                        <a14:foregroundMark x1="22176" y1="48235" x2="22176" y2="48235"/>
                        <a14:backgroundMark x1="17556" y1="34375" x2="17556" y2="32813"/>
                        <a14:backgroundMark x1="14444" y1="72188" x2="14444" y2="72188"/>
                      </a14:backgroundRemoval>
                    </a14:imgEffect>
                  </a14:imgLayer>
                </a14:imgProps>
              </a:ext>
              <a:ext uri="{28A0092B-C50C-407E-A947-70E740481C1C}">
                <a14:useLocalDpi xmlns:a14="http://schemas.microsoft.com/office/drawing/2010/main" val="0"/>
              </a:ext>
            </a:extLst>
          </a:blip>
          <a:stretch>
            <a:fillRect/>
          </a:stretch>
        </p:blipFill>
        <p:spPr>
          <a:xfrm>
            <a:off x="2080826" y="2203339"/>
            <a:ext cx="995024" cy="353786"/>
          </a:xfrm>
          <a:prstGeom prst="rect">
            <a:avLst/>
          </a:prstGeom>
        </p:spPr>
      </p:pic>
      <p:sp>
        <p:nvSpPr>
          <p:cNvPr id="59" name="Rectangle 58"/>
          <p:cNvSpPr/>
          <p:nvPr/>
        </p:nvSpPr>
        <p:spPr>
          <a:xfrm>
            <a:off x="1547418" y="2592712"/>
            <a:ext cx="971721" cy="583033"/>
          </a:xfrm>
          <a:prstGeom prst="rect">
            <a:avLst/>
          </a:prstGeom>
          <a:gradFill flip="none" rotWithShape="1">
            <a:gsLst>
              <a:gs pos="0">
                <a:schemeClr val="tx2"/>
              </a:gs>
              <a:gs pos="75000">
                <a:schemeClr val="tx2"/>
              </a:gs>
              <a:gs pos="76000">
                <a:schemeClr val="accent1"/>
              </a:gs>
              <a:gs pos="100000">
                <a:schemeClr val="accent1"/>
              </a:gs>
            </a:gsLst>
            <a:lin ang="2700000" scaled="1"/>
            <a:tileRect/>
          </a:gradFill>
          <a:ln>
            <a:solidFill>
              <a:schemeClr val="bg1"/>
            </a:solidFill>
          </a:ln>
        </p:spPr>
        <p:txBody>
          <a:bodyPr rot="0" spcFirstLastPara="0" vertOverflow="overflow" horzOverflow="overflow" vert="horz" wrap="square" lIns="71983" tIns="71983" rIns="35992" bIns="35992" numCol="1" spcCol="0" rtlCol="0" fromWordArt="0" anchor="t" anchorCtr="0" forceAA="0" compatLnSpc="1">
            <a:prstTxWarp prst="textNoShape">
              <a:avLst/>
            </a:prstTxWarp>
            <a:noAutofit/>
          </a:bodyPr>
          <a:lstStyle/>
          <a:p>
            <a:pPr defTabSz="1218926">
              <a:spcBef>
                <a:spcPts val="100"/>
              </a:spcBef>
              <a:spcAft>
                <a:spcPts val="100"/>
              </a:spcAft>
            </a:pPr>
            <a:r>
              <a:rPr lang="en-US" sz="900" dirty="0">
                <a:solidFill>
                  <a:srgbClr val="FFFFFF"/>
                </a:solidFill>
                <a:latin typeface="Arial"/>
              </a:rPr>
              <a:t>Glossary</a:t>
            </a:r>
          </a:p>
        </p:txBody>
      </p:sp>
      <p:sp>
        <p:nvSpPr>
          <p:cNvPr id="77" name="Rectangle 76"/>
          <p:cNvSpPr/>
          <p:nvPr/>
        </p:nvSpPr>
        <p:spPr>
          <a:xfrm>
            <a:off x="2680596" y="2605431"/>
            <a:ext cx="971721" cy="583033"/>
          </a:xfrm>
          <a:prstGeom prst="rect">
            <a:avLst/>
          </a:prstGeom>
          <a:gradFill flip="none" rotWithShape="1">
            <a:gsLst>
              <a:gs pos="0">
                <a:schemeClr val="tx2"/>
              </a:gs>
              <a:gs pos="75000">
                <a:schemeClr val="tx2"/>
              </a:gs>
              <a:gs pos="76000">
                <a:schemeClr val="accent1"/>
              </a:gs>
              <a:gs pos="100000">
                <a:schemeClr val="accent1"/>
              </a:gs>
            </a:gsLst>
            <a:lin ang="2700000" scaled="1"/>
            <a:tileRect/>
          </a:gradFill>
          <a:ln>
            <a:solidFill>
              <a:schemeClr val="bg1"/>
            </a:solidFill>
          </a:ln>
        </p:spPr>
        <p:txBody>
          <a:bodyPr rot="0" spcFirstLastPara="0" vertOverflow="overflow" horzOverflow="overflow" vert="horz" wrap="square" lIns="71983" tIns="71983" rIns="35992" bIns="35992" numCol="1" spcCol="0" rtlCol="0" fromWordArt="0" anchor="t" anchorCtr="0" forceAA="0" compatLnSpc="1">
            <a:prstTxWarp prst="textNoShape">
              <a:avLst/>
            </a:prstTxWarp>
            <a:noAutofit/>
          </a:bodyPr>
          <a:lstStyle/>
          <a:p>
            <a:pPr defTabSz="1218926"/>
            <a:r>
              <a:rPr lang="en-US" sz="900" dirty="0">
                <a:solidFill>
                  <a:srgbClr val="FFFFFF"/>
                </a:solidFill>
                <a:latin typeface="Arial"/>
              </a:rPr>
              <a:t>Catalog/ Dictionary</a:t>
            </a:r>
          </a:p>
        </p:txBody>
      </p:sp>
      <p:sp>
        <p:nvSpPr>
          <p:cNvPr id="78" name="Rectangle 77"/>
          <p:cNvSpPr/>
          <p:nvPr/>
        </p:nvSpPr>
        <p:spPr>
          <a:xfrm>
            <a:off x="1547418" y="3333008"/>
            <a:ext cx="971721" cy="583033"/>
          </a:xfrm>
          <a:prstGeom prst="rect">
            <a:avLst/>
          </a:prstGeom>
          <a:gradFill flip="none" rotWithShape="1">
            <a:gsLst>
              <a:gs pos="0">
                <a:schemeClr val="tx2"/>
              </a:gs>
              <a:gs pos="75000">
                <a:schemeClr val="tx2"/>
              </a:gs>
              <a:gs pos="76000">
                <a:schemeClr val="accent1"/>
              </a:gs>
              <a:gs pos="100000">
                <a:schemeClr val="accent1"/>
              </a:gs>
            </a:gsLst>
            <a:lin ang="2700000" scaled="1"/>
            <a:tileRect/>
          </a:gradFill>
          <a:ln>
            <a:solidFill>
              <a:schemeClr val="bg1"/>
            </a:solidFill>
          </a:ln>
        </p:spPr>
        <p:txBody>
          <a:bodyPr rot="0" spcFirstLastPara="0" vertOverflow="overflow" horzOverflow="overflow" vert="horz" wrap="square" lIns="71983" tIns="71983" rIns="35992" bIns="35992" numCol="1" spcCol="0" rtlCol="0" fromWordArt="0" anchor="t" anchorCtr="0" forceAA="0" compatLnSpc="1">
            <a:prstTxWarp prst="textNoShape">
              <a:avLst/>
            </a:prstTxWarp>
            <a:noAutofit/>
          </a:bodyPr>
          <a:lstStyle/>
          <a:p>
            <a:pPr defTabSz="1218926"/>
            <a:r>
              <a:rPr lang="en-US" sz="900" dirty="0">
                <a:solidFill>
                  <a:srgbClr val="FFFFFF"/>
                </a:solidFill>
                <a:latin typeface="Arial"/>
              </a:rPr>
              <a:t>Business terms to Technical</a:t>
            </a:r>
          </a:p>
          <a:p>
            <a:pPr defTabSz="1218926"/>
            <a:r>
              <a:rPr lang="en-US" sz="900" dirty="0">
                <a:solidFill>
                  <a:srgbClr val="FFFFFF"/>
                </a:solidFill>
                <a:latin typeface="Arial"/>
              </a:rPr>
              <a:t>Mapping</a:t>
            </a:r>
          </a:p>
        </p:txBody>
      </p:sp>
      <p:sp>
        <p:nvSpPr>
          <p:cNvPr id="79" name="Rectangle 78"/>
          <p:cNvSpPr/>
          <p:nvPr/>
        </p:nvSpPr>
        <p:spPr>
          <a:xfrm>
            <a:off x="2680596" y="3321618"/>
            <a:ext cx="971721" cy="583033"/>
          </a:xfrm>
          <a:prstGeom prst="rect">
            <a:avLst/>
          </a:prstGeom>
          <a:gradFill flip="none" rotWithShape="1">
            <a:gsLst>
              <a:gs pos="0">
                <a:schemeClr val="tx2"/>
              </a:gs>
              <a:gs pos="75000">
                <a:schemeClr val="tx2"/>
              </a:gs>
              <a:gs pos="76000">
                <a:schemeClr val="accent1"/>
              </a:gs>
              <a:gs pos="100000">
                <a:schemeClr val="accent1"/>
              </a:gs>
            </a:gsLst>
            <a:lin ang="2700000" scaled="1"/>
            <a:tileRect/>
          </a:gradFill>
          <a:ln>
            <a:solidFill>
              <a:schemeClr val="bg1"/>
            </a:solidFill>
          </a:ln>
        </p:spPr>
        <p:txBody>
          <a:bodyPr rot="0" spcFirstLastPara="0" vertOverflow="overflow" horzOverflow="overflow" vert="horz" wrap="square" lIns="71983" tIns="71983" rIns="35992" bIns="35992" numCol="1" spcCol="0" rtlCol="0" fromWordArt="0" anchor="t" anchorCtr="0" forceAA="0" compatLnSpc="1">
            <a:prstTxWarp prst="textNoShape">
              <a:avLst/>
            </a:prstTxWarp>
            <a:noAutofit/>
          </a:bodyPr>
          <a:lstStyle/>
          <a:p>
            <a:pPr defTabSz="1218926"/>
            <a:r>
              <a:rPr lang="en-US" sz="900" dirty="0">
                <a:solidFill>
                  <a:srgbClr val="FFFFFF"/>
                </a:solidFill>
                <a:latin typeface="Arial"/>
              </a:rPr>
              <a:t>Schema to Schema Mappings</a:t>
            </a:r>
          </a:p>
        </p:txBody>
      </p:sp>
      <p:cxnSp>
        <p:nvCxnSpPr>
          <p:cNvPr id="27" name="Straight Arrow Connector 26">
            <a:extLst>
              <a:ext uri="{FF2B5EF4-FFF2-40B4-BE49-F238E27FC236}">
                <a16:creationId xmlns:a16="http://schemas.microsoft.com/office/drawing/2014/main" id="{EA13844D-7CE0-4BE3-BAEE-909951A62337}"/>
              </a:ext>
            </a:extLst>
          </p:cNvPr>
          <p:cNvCxnSpPr>
            <a:cxnSpLocks/>
            <a:endCxn id="23" idx="1"/>
          </p:cNvCxnSpPr>
          <p:nvPr/>
        </p:nvCxnSpPr>
        <p:spPr>
          <a:xfrm>
            <a:off x="3859576" y="5603231"/>
            <a:ext cx="1449684"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2205" y="1679955"/>
            <a:ext cx="1218759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27" y="1377135"/>
            <a:ext cx="5389957" cy="360766"/>
          </a:xfrm>
          <a:prstGeom prst="rect">
            <a:avLst/>
          </a:prstGeom>
        </p:spPr>
        <p:txBody>
          <a:bodyPr vert="horz" wrap="square" lIns="71983" tIns="71983" rIns="71983" bIns="71983" rtlCol="0">
            <a:spAutoFit/>
          </a:bodyPr>
          <a:lstStyle/>
          <a:p>
            <a:pPr defTabSz="1218926"/>
            <a:r>
              <a:rPr lang="en-US" sz="1400" b="1" dirty="0">
                <a:solidFill>
                  <a:srgbClr val="49648C"/>
                </a:solidFill>
                <a:latin typeface="Arial"/>
              </a:rPr>
              <a:t>MIS MidCorp target architecture (simplified view)</a:t>
            </a:r>
          </a:p>
        </p:txBody>
      </p:sp>
      <p:cxnSp>
        <p:nvCxnSpPr>
          <p:cNvPr id="115" name="Straight Arrow Connector 114">
            <a:extLst>
              <a:ext uri="{FF2B5EF4-FFF2-40B4-BE49-F238E27FC236}">
                <a16:creationId xmlns:a16="http://schemas.microsoft.com/office/drawing/2014/main" id="{84A5EC24-E840-4FCA-9C01-7B389D15F138}"/>
              </a:ext>
            </a:extLst>
          </p:cNvPr>
          <p:cNvCxnSpPr>
            <a:cxnSpLocks/>
            <a:stCxn id="52" idx="0"/>
            <a:endCxn id="25" idx="2"/>
          </p:cNvCxnSpPr>
          <p:nvPr/>
        </p:nvCxnSpPr>
        <p:spPr>
          <a:xfrm flipH="1" flipV="1">
            <a:off x="6604890" y="4732147"/>
            <a:ext cx="3507" cy="11536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84A5EC24-E840-4FCA-9C01-7B389D15F138}"/>
              </a:ext>
            </a:extLst>
          </p:cNvPr>
          <p:cNvCxnSpPr>
            <a:cxnSpLocks/>
            <a:stCxn id="25" idx="0"/>
            <a:endCxn id="26" idx="2"/>
          </p:cNvCxnSpPr>
          <p:nvPr/>
        </p:nvCxnSpPr>
        <p:spPr>
          <a:xfrm flipV="1">
            <a:off x="6604890" y="4098526"/>
            <a:ext cx="5211" cy="11536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4A5EC24-E840-4FCA-9C01-7B389D15F138}"/>
              </a:ext>
            </a:extLst>
          </p:cNvPr>
          <p:cNvCxnSpPr>
            <a:cxnSpLocks/>
            <a:stCxn id="26" idx="0"/>
            <a:endCxn id="12" idx="2"/>
          </p:cNvCxnSpPr>
          <p:nvPr/>
        </p:nvCxnSpPr>
        <p:spPr>
          <a:xfrm flipV="1">
            <a:off x="6610101" y="3039845"/>
            <a:ext cx="0" cy="54043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9526133" y="2744039"/>
            <a:ext cx="2296130" cy="318887"/>
            <a:chOff x="8919836" y="2640390"/>
            <a:chExt cx="2296662" cy="318961"/>
          </a:xfrm>
        </p:grpSpPr>
        <p:sp>
          <p:nvSpPr>
            <p:cNvPr id="125" name="Rectangle 124">
              <a:extLst>
                <a:ext uri="{FF2B5EF4-FFF2-40B4-BE49-F238E27FC236}">
                  <a16:creationId xmlns:a16="http://schemas.microsoft.com/office/drawing/2014/main" id="{95FA4732-A631-45CF-9731-DA33267BCD01}"/>
                </a:ext>
              </a:extLst>
            </p:cNvPr>
            <p:cNvSpPr/>
            <p:nvPr/>
          </p:nvSpPr>
          <p:spPr>
            <a:xfrm>
              <a:off x="8919837" y="2743571"/>
              <a:ext cx="324000" cy="144000"/>
            </a:xfrm>
            <a:prstGeom prst="rect">
              <a:avLst/>
            </a:prstGeom>
            <a:solidFill>
              <a:schemeClr val="accent1"/>
            </a:solidFill>
            <a:ln w="28575">
              <a:solidFill>
                <a:schemeClr val="accent1"/>
              </a:solidFill>
            </a:ln>
          </p:spPr>
          <p:txBody>
            <a:bodyPr rot="0" spcFirstLastPara="0" vertOverflow="overflow" horzOverflow="overflow" vert="horz" wrap="square" lIns="107975" tIns="107975" rIns="107975" bIns="107975" numCol="1" spcCol="0" rtlCol="0" fromWordArt="0" anchor="t" anchorCtr="0" forceAA="0" compatLnSpc="1">
              <a:prstTxWarp prst="textNoShape">
                <a:avLst/>
              </a:prstTxWarp>
              <a:noAutofit/>
            </a:bodyPr>
            <a:lstStyle/>
            <a:p>
              <a:pPr defTabSz="1218926">
                <a:spcBef>
                  <a:spcPts val="100"/>
                </a:spcBef>
                <a:spcAft>
                  <a:spcPts val="100"/>
                </a:spcAft>
              </a:pPr>
              <a:endParaRPr lang="en-US" sz="1000" dirty="0">
                <a:solidFill>
                  <a:srgbClr val="000000"/>
                </a:solidFill>
                <a:latin typeface="Arial"/>
              </a:endParaRPr>
            </a:p>
          </p:txBody>
        </p:sp>
        <p:cxnSp>
          <p:nvCxnSpPr>
            <p:cNvPr id="126" name="Straight Arrow Connector 125">
              <a:extLst>
                <a:ext uri="{FF2B5EF4-FFF2-40B4-BE49-F238E27FC236}">
                  <a16:creationId xmlns:a16="http://schemas.microsoft.com/office/drawing/2014/main" id="{32B63ECC-E742-4FCA-9C9E-5D6F6F8A6047}"/>
                </a:ext>
              </a:extLst>
            </p:cNvPr>
            <p:cNvCxnSpPr>
              <a:cxnSpLocks/>
            </p:cNvCxnSpPr>
            <p:nvPr/>
          </p:nvCxnSpPr>
          <p:spPr>
            <a:xfrm>
              <a:off x="8919836" y="2959351"/>
              <a:ext cx="324001"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8641DA66-32AB-4936-8D6E-A4A64717D350}"/>
                </a:ext>
              </a:extLst>
            </p:cNvPr>
            <p:cNvSpPr txBox="1"/>
            <p:nvPr/>
          </p:nvSpPr>
          <p:spPr>
            <a:xfrm>
              <a:off x="9243837" y="2640390"/>
              <a:ext cx="1972661" cy="268545"/>
            </a:xfrm>
            <a:prstGeom prst="rect">
              <a:avLst/>
            </a:prstGeom>
          </p:spPr>
          <p:txBody>
            <a:bodyPr vert="horz" wrap="square" lIns="71983" tIns="71983" rIns="71983" bIns="71983" rtlCol="0">
              <a:spAutoFit/>
            </a:bodyPr>
            <a:lstStyle/>
            <a:p>
              <a:pPr defTabSz="1218926"/>
              <a:r>
                <a:rPr lang="en-US" sz="800" dirty="0">
                  <a:solidFill>
                    <a:srgbClr val="000000"/>
                  </a:solidFill>
                  <a:latin typeface="Arial"/>
                </a:rPr>
                <a:t>Technological evolutions to be delivered</a:t>
              </a:r>
            </a:p>
          </p:txBody>
        </p:sp>
      </p:grpSp>
      <p:grpSp>
        <p:nvGrpSpPr>
          <p:cNvPr id="66" name="Gruppieren 1037">
            <a:extLst>
              <a:ext uri="{FF2B5EF4-FFF2-40B4-BE49-F238E27FC236}">
                <a16:creationId xmlns:a16="http://schemas.microsoft.com/office/drawing/2014/main" id="{A820760E-6304-4AB4-A4BF-99E744159D35}"/>
              </a:ext>
            </a:extLst>
          </p:cNvPr>
          <p:cNvGrpSpPr/>
          <p:nvPr/>
        </p:nvGrpSpPr>
        <p:grpSpPr>
          <a:xfrm>
            <a:off x="5601947" y="6334186"/>
            <a:ext cx="577876" cy="316519"/>
            <a:chOff x="6828691" y="4333281"/>
            <a:chExt cx="340852" cy="336404"/>
          </a:xfrm>
        </p:grpSpPr>
        <p:sp>
          <p:nvSpPr>
            <p:cNvPr id="68" name="Gefaltete Ecke 1035">
              <a:extLst>
                <a:ext uri="{FF2B5EF4-FFF2-40B4-BE49-F238E27FC236}">
                  <a16:creationId xmlns:a16="http://schemas.microsoft.com/office/drawing/2014/main" id="{0B3B93C6-F9A5-4C8A-8914-538F2FCB3B55}"/>
                </a:ext>
              </a:extLst>
            </p:cNvPr>
            <p:cNvSpPr/>
            <p:nvPr/>
          </p:nvSpPr>
          <p:spPr>
            <a:xfrm>
              <a:off x="6934874" y="4425881"/>
              <a:ext cx="234669" cy="243804"/>
            </a:xfrm>
            <a:prstGeom prst="foldedCorner">
              <a:avLst/>
            </a:prstGeom>
            <a:solidFill>
              <a:srgbClr val="D4EAEC"/>
            </a:solidFill>
            <a:ln w="12700">
              <a:solidFill>
                <a:schemeClr val="accent1">
                  <a:lumMod val="50000"/>
                </a:schemeClr>
              </a:solidFill>
            </a:ln>
          </p:spPr>
          <p:txBody>
            <a:bodyPr rot="0" spcFirstLastPara="0" vertOverflow="overflow" horzOverflow="overflow" vert="horz" wrap="square" lIns="36000" tIns="0" rIns="107975" bIns="0" numCol="1" spcCol="0" rtlCol="0" fromWordArt="0" anchor="t" anchorCtr="0" forceAA="0" compatLnSpc="1">
              <a:prstTxWarp prst="textNoShape">
                <a:avLst/>
              </a:prstTxWarp>
              <a:noAutofit/>
            </a:bodyPr>
            <a:lstStyle/>
            <a:p>
              <a:pPr>
                <a:spcBef>
                  <a:spcPts val="100"/>
                </a:spcBef>
                <a:spcAft>
                  <a:spcPts val="100"/>
                </a:spcAft>
              </a:pPr>
              <a:endParaRPr lang="de-DE" sz="900" dirty="0"/>
            </a:p>
          </p:txBody>
        </p:sp>
        <p:sp>
          <p:nvSpPr>
            <p:cNvPr id="70" name="Gefaltete Ecke 158">
              <a:extLst>
                <a:ext uri="{FF2B5EF4-FFF2-40B4-BE49-F238E27FC236}">
                  <a16:creationId xmlns:a16="http://schemas.microsoft.com/office/drawing/2014/main" id="{8FED2AF3-3AFC-4BA7-BDD6-22D6400C5A91}"/>
                </a:ext>
              </a:extLst>
            </p:cNvPr>
            <p:cNvSpPr/>
            <p:nvPr/>
          </p:nvSpPr>
          <p:spPr>
            <a:xfrm>
              <a:off x="6901537" y="4393990"/>
              <a:ext cx="234669" cy="243804"/>
            </a:xfrm>
            <a:prstGeom prst="foldedCorner">
              <a:avLst/>
            </a:prstGeom>
            <a:solidFill>
              <a:srgbClr val="D4EAEC"/>
            </a:solidFill>
            <a:ln w="12700">
              <a:solidFill>
                <a:schemeClr val="accent1">
                  <a:lumMod val="50000"/>
                </a:schemeClr>
              </a:solidFill>
            </a:ln>
          </p:spPr>
          <p:txBody>
            <a:bodyPr rot="0" spcFirstLastPara="0" vertOverflow="overflow" horzOverflow="overflow" vert="horz" wrap="square" lIns="36000" tIns="0" rIns="107975" bIns="0" numCol="1" spcCol="0" rtlCol="0" fromWordArt="0" anchor="t" anchorCtr="0" forceAA="0" compatLnSpc="1">
              <a:prstTxWarp prst="textNoShape">
                <a:avLst/>
              </a:prstTxWarp>
              <a:noAutofit/>
            </a:bodyPr>
            <a:lstStyle/>
            <a:p>
              <a:pPr>
                <a:spcBef>
                  <a:spcPts val="100"/>
                </a:spcBef>
                <a:spcAft>
                  <a:spcPts val="100"/>
                </a:spcAft>
              </a:pPr>
              <a:endParaRPr lang="de-DE" sz="900" dirty="0"/>
            </a:p>
          </p:txBody>
        </p:sp>
        <p:sp>
          <p:nvSpPr>
            <p:cNvPr id="75" name="Gefaltete Ecke 159">
              <a:extLst>
                <a:ext uri="{FF2B5EF4-FFF2-40B4-BE49-F238E27FC236}">
                  <a16:creationId xmlns:a16="http://schemas.microsoft.com/office/drawing/2014/main" id="{524D5DBB-FBF8-42E0-9FB5-B473FEDDA970}"/>
                </a:ext>
              </a:extLst>
            </p:cNvPr>
            <p:cNvSpPr/>
            <p:nvPr/>
          </p:nvSpPr>
          <p:spPr>
            <a:xfrm>
              <a:off x="6864045" y="4367621"/>
              <a:ext cx="234669" cy="243804"/>
            </a:xfrm>
            <a:prstGeom prst="foldedCorner">
              <a:avLst/>
            </a:prstGeom>
            <a:solidFill>
              <a:srgbClr val="D4EAEC"/>
            </a:solidFill>
            <a:ln w="12700">
              <a:solidFill>
                <a:schemeClr val="accent1">
                  <a:lumMod val="50000"/>
                </a:schemeClr>
              </a:solidFill>
            </a:ln>
          </p:spPr>
          <p:txBody>
            <a:bodyPr rot="0" spcFirstLastPara="0" vertOverflow="overflow" horzOverflow="overflow" vert="horz" wrap="square" lIns="36000" tIns="0" rIns="107975" bIns="0" numCol="1" spcCol="0" rtlCol="0" fromWordArt="0" anchor="t" anchorCtr="0" forceAA="0" compatLnSpc="1">
              <a:prstTxWarp prst="textNoShape">
                <a:avLst/>
              </a:prstTxWarp>
              <a:noAutofit/>
            </a:bodyPr>
            <a:lstStyle/>
            <a:p>
              <a:pPr>
                <a:spcBef>
                  <a:spcPts val="100"/>
                </a:spcBef>
                <a:spcAft>
                  <a:spcPts val="100"/>
                </a:spcAft>
              </a:pPr>
              <a:endParaRPr lang="de-DE" sz="900" dirty="0"/>
            </a:p>
          </p:txBody>
        </p:sp>
        <p:sp>
          <p:nvSpPr>
            <p:cNvPr id="80" name="Gefaltete Ecke 160">
              <a:extLst>
                <a:ext uri="{FF2B5EF4-FFF2-40B4-BE49-F238E27FC236}">
                  <a16:creationId xmlns:a16="http://schemas.microsoft.com/office/drawing/2014/main" id="{1E6C944E-9B31-44C8-B147-5316703044F6}"/>
                </a:ext>
              </a:extLst>
            </p:cNvPr>
            <p:cNvSpPr/>
            <p:nvPr/>
          </p:nvSpPr>
          <p:spPr>
            <a:xfrm>
              <a:off x="6828691" y="4333281"/>
              <a:ext cx="234669" cy="243804"/>
            </a:xfrm>
            <a:prstGeom prst="foldedCorner">
              <a:avLst/>
            </a:prstGeom>
            <a:solidFill>
              <a:srgbClr val="D4EAEC"/>
            </a:solidFill>
            <a:ln w="12700">
              <a:solidFill>
                <a:schemeClr val="accent1">
                  <a:lumMod val="50000"/>
                </a:schemeClr>
              </a:solidFill>
            </a:ln>
          </p:spPr>
          <p:txBody>
            <a:bodyPr rot="0" spcFirstLastPara="0" vertOverflow="overflow" horzOverflow="overflow" vert="horz" wrap="square" lIns="36000" tIns="0" rIns="107975" bIns="0" numCol="1" spcCol="0" rtlCol="0" fromWordArt="0" anchor="t" anchorCtr="0" forceAA="0" compatLnSpc="1">
              <a:prstTxWarp prst="textNoShape">
                <a:avLst/>
              </a:prstTxWarp>
              <a:noAutofit/>
            </a:bodyPr>
            <a:lstStyle/>
            <a:p>
              <a:pPr>
                <a:spcBef>
                  <a:spcPts val="100"/>
                </a:spcBef>
                <a:spcAft>
                  <a:spcPts val="100"/>
                </a:spcAft>
              </a:pPr>
              <a:endParaRPr lang="de-DE" sz="900" dirty="0"/>
            </a:p>
          </p:txBody>
        </p:sp>
      </p:grpSp>
      <p:sp>
        <p:nvSpPr>
          <p:cNvPr id="81" name="Textfeld 22">
            <a:extLst>
              <a:ext uri="{FF2B5EF4-FFF2-40B4-BE49-F238E27FC236}">
                <a16:creationId xmlns:a16="http://schemas.microsoft.com/office/drawing/2014/main" id="{9A750B82-0869-4E6D-9409-B038A6F0C918}"/>
              </a:ext>
            </a:extLst>
          </p:cNvPr>
          <p:cNvSpPr txBox="1"/>
          <p:nvPr/>
        </p:nvSpPr>
        <p:spPr>
          <a:xfrm>
            <a:off x="6209561" y="6288307"/>
            <a:ext cx="1057515" cy="468572"/>
          </a:xfrm>
          <a:prstGeom prst="rect">
            <a:avLst/>
          </a:prstGeom>
        </p:spPr>
        <p:txBody>
          <a:bodyPr vert="horz" wrap="none" lIns="72000" tIns="72000" rIns="72000" bIns="72000" rtlCol="0">
            <a:spAutoFit/>
          </a:bodyPr>
          <a:lstStyle/>
          <a:p>
            <a:r>
              <a:rPr lang="en-US" sz="1050" b="1" dirty="0">
                <a:solidFill>
                  <a:schemeClr val="accent1">
                    <a:lumMod val="50000"/>
                  </a:schemeClr>
                </a:solidFill>
              </a:rPr>
              <a:t>Flat</a:t>
            </a:r>
            <a:br>
              <a:rPr lang="en-US" sz="1050" b="1" dirty="0">
                <a:solidFill>
                  <a:schemeClr val="accent1">
                    <a:lumMod val="50000"/>
                  </a:schemeClr>
                </a:solidFill>
              </a:rPr>
            </a:br>
            <a:r>
              <a:rPr lang="en-US" sz="1050" b="1" dirty="0">
                <a:solidFill>
                  <a:schemeClr val="accent1">
                    <a:lumMod val="50000"/>
                  </a:schemeClr>
                </a:solidFill>
              </a:rPr>
              <a:t>files from OEs</a:t>
            </a:r>
            <a:endParaRPr lang="de-DE" sz="1050" b="1" dirty="0">
              <a:solidFill>
                <a:schemeClr val="accent1">
                  <a:lumMod val="50000"/>
                </a:schemeClr>
              </a:solidFill>
            </a:endParaRPr>
          </a:p>
        </p:txBody>
      </p:sp>
      <p:cxnSp>
        <p:nvCxnSpPr>
          <p:cNvPr id="82" name="Straight Arrow Connector 81">
            <a:extLst>
              <a:ext uri="{FF2B5EF4-FFF2-40B4-BE49-F238E27FC236}">
                <a16:creationId xmlns:a16="http://schemas.microsoft.com/office/drawing/2014/main" id="{54D0C342-A431-4D3E-A44A-9B3DADBCF7A2}"/>
              </a:ext>
            </a:extLst>
          </p:cNvPr>
          <p:cNvCxnSpPr>
            <a:cxnSpLocks/>
            <a:stCxn id="80" idx="0"/>
            <a:endCxn id="23" idx="2"/>
          </p:cNvCxnSpPr>
          <p:nvPr/>
        </p:nvCxnSpPr>
        <p:spPr>
          <a:xfrm flipV="1">
            <a:off x="5800875" y="5911893"/>
            <a:ext cx="3112" cy="42229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3" name="Zylinder 5">
            <a:extLst>
              <a:ext uri="{FF2B5EF4-FFF2-40B4-BE49-F238E27FC236}">
                <a16:creationId xmlns:a16="http://schemas.microsoft.com/office/drawing/2014/main" id="{D4B0B829-0D98-412E-829D-6999ED217983}"/>
              </a:ext>
            </a:extLst>
          </p:cNvPr>
          <p:cNvSpPr/>
          <p:nvPr/>
        </p:nvSpPr>
        <p:spPr>
          <a:xfrm>
            <a:off x="408229" y="5038969"/>
            <a:ext cx="503131" cy="473098"/>
          </a:xfrm>
          <a:prstGeom prst="can">
            <a:avLst/>
          </a:prstGeom>
          <a:solidFill>
            <a:schemeClr val="tx2">
              <a:lumMod val="60000"/>
              <a:lumOff val="40000"/>
            </a:schemeClr>
          </a:solidFill>
          <a:ln>
            <a:noFill/>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a:p>
        </p:txBody>
      </p:sp>
      <p:cxnSp>
        <p:nvCxnSpPr>
          <p:cNvPr id="86" name="Straight Arrow Connector 85">
            <a:extLst>
              <a:ext uri="{FF2B5EF4-FFF2-40B4-BE49-F238E27FC236}">
                <a16:creationId xmlns:a16="http://schemas.microsoft.com/office/drawing/2014/main" id="{B48B76B5-4D38-4486-95FB-A73F50CBD3B9}"/>
              </a:ext>
            </a:extLst>
          </p:cNvPr>
          <p:cNvCxnSpPr>
            <a:cxnSpLocks/>
            <a:stCxn id="83" idx="4"/>
            <a:endCxn id="39" idx="1"/>
          </p:cNvCxnSpPr>
          <p:nvPr/>
        </p:nvCxnSpPr>
        <p:spPr>
          <a:xfrm>
            <a:off x="911360" y="5275518"/>
            <a:ext cx="428798" cy="95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Textfeld 22">
            <a:extLst>
              <a:ext uri="{FF2B5EF4-FFF2-40B4-BE49-F238E27FC236}">
                <a16:creationId xmlns:a16="http://schemas.microsoft.com/office/drawing/2014/main" id="{9EA4E17D-5044-4ABC-8E98-5BF7C52F17EE}"/>
              </a:ext>
            </a:extLst>
          </p:cNvPr>
          <p:cNvSpPr txBox="1"/>
          <p:nvPr/>
        </p:nvSpPr>
        <p:spPr>
          <a:xfrm>
            <a:off x="268471" y="5504743"/>
            <a:ext cx="976712" cy="630154"/>
          </a:xfrm>
          <a:prstGeom prst="rect">
            <a:avLst/>
          </a:prstGeom>
        </p:spPr>
        <p:txBody>
          <a:bodyPr vert="horz" wrap="square" lIns="72000" tIns="72000" rIns="72000" bIns="72000" rtlCol="0">
            <a:spAutoFit/>
          </a:bodyPr>
          <a:lstStyle/>
          <a:p>
            <a:r>
              <a:rPr lang="en-US" sz="1050" b="1" dirty="0">
                <a:solidFill>
                  <a:schemeClr val="tx2"/>
                </a:solidFill>
              </a:rPr>
              <a:t>Automatized ingestion model</a:t>
            </a:r>
            <a:endParaRPr lang="de-DE" sz="1050" b="1" dirty="0">
              <a:solidFill>
                <a:schemeClr val="tx2"/>
              </a:solidFill>
            </a:endParaRPr>
          </a:p>
        </p:txBody>
      </p:sp>
    </p:spTree>
    <p:extLst>
      <p:ext uri="{BB962C8B-B14F-4D97-AF65-F5344CB8AC3E}">
        <p14:creationId xmlns:p14="http://schemas.microsoft.com/office/powerpoint/2010/main" val="105030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72928F-0FF0-464D-BF51-D8A94DD8D2F8}"/>
              </a:ext>
            </a:extLst>
          </p:cNvPr>
          <p:cNvSpPr>
            <a:spLocks noGrp="1"/>
          </p:cNvSpPr>
          <p:nvPr>
            <p:ph type="body" sz="quarter" idx="19"/>
          </p:nvPr>
        </p:nvSpPr>
        <p:spPr/>
        <p:txBody>
          <a:bodyPr/>
          <a:lstStyle/>
          <a:p>
            <a:endParaRPr lang="en-DE"/>
          </a:p>
        </p:txBody>
      </p:sp>
      <p:sp>
        <p:nvSpPr>
          <p:cNvPr id="4" name="Text Placeholder 3">
            <a:extLst>
              <a:ext uri="{FF2B5EF4-FFF2-40B4-BE49-F238E27FC236}">
                <a16:creationId xmlns:a16="http://schemas.microsoft.com/office/drawing/2014/main" id="{1E3E6D92-47DF-4CA7-9E13-850035BA2D89}"/>
              </a:ext>
            </a:extLst>
          </p:cNvPr>
          <p:cNvSpPr>
            <a:spLocks noGrp="1"/>
          </p:cNvSpPr>
          <p:nvPr>
            <p:ph type="body" sz="quarter" idx="14"/>
          </p:nvPr>
        </p:nvSpPr>
        <p:spPr/>
        <p:txBody>
          <a:bodyPr/>
          <a:lstStyle/>
          <a:p>
            <a:r>
              <a:rPr lang="en-US" dirty="0"/>
              <a:t>Appendix</a:t>
            </a:r>
            <a:endParaRPr lang="en-DE" dirty="0"/>
          </a:p>
        </p:txBody>
      </p:sp>
    </p:spTree>
    <p:extLst>
      <p:ext uri="{BB962C8B-B14F-4D97-AF65-F5344CB8AC3E}">
        <p14:creationId xmlns:p14="http://schemas.microsoft.com/office/powerpoint/2010/main" val="69643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 Placeholder 89">
            <a:extLst>
              <a:ext uri="{FF2B5EF4-FFF2-40B4-BE49-F238E27FC236}">
                <a16:creationId xmlns:a16="http://schemas.microsoft.com/office/drawing/2014/main" id="{852BA7FA-50D1-4D9F-8022-C44E9D15E873}"/>
              </a:ext>
            </a:extLst>
          </p:cNvPr>
          <p:cNvSpPr>
            <a:spLocks noGrp="1"/>
          </p:cNvSpPr>
          <p:nvPr>
            <p:ph type="body" sz="quarter" idx="18"/>
          </p:nvPr>
        </p:nvSpPr>
        <p:spPr/>
        <p:txBody>
          <a:bodyPr/>
          <a:lstStyle/>
          <a:p>
            <a:endParaRPr lang="en-DE"/>
          </a:p>
        </p:txBody>
      </p:sp>
      <p:sp>
        <p:nvSpPr>
          <p:cNvPr id="5" name="Title 4"/>
          <p:cNvSpPr>
            <a:spLocks noGrp="1"/>
          </p:cNvSpPr>
          <p:nvPr>
            <p:ph type="title"/>
          </p:nvPr>
        </p:nvSpPr>
        <p:spPr/>
        <p:txBody>
          <a:bodyPr/>
          <a:lstStyle/>
          <a:p>
            <a:r>
              <a:rPr lang="de-DE" sz="2400" dirty="0"/>
              <a:t>MIS TO BE DELIVERED BY LEVERAGING SELECTED CAPABILITIES FROM TARGET DATA ARCHITECTURE</a:t>
            </a:r>
          </a:p>
        </p:txBody>
      </p:sp>
      <p:sp>
        <p:nvSpPr>
          <p:cNvPr id="4" name="Slide Number Placeholder 3"/>
          <p:cNvSpPr>
            <a:spLocks noGrp="1"/>
          </p:cNvSpPr>
          <p:nvPr>
            <p:ph type="sldNum" sz="quarter" idx="21"/>
          </p:nvPr>
        </p:nvSpPr>
        <p:spPr/>
        <p:txBody>
          <a:bodyPr/>
          <a:lstStyle/>
          <a:p>
            <a:pPr defTabSz="1218804">
              <a:defRPr/>
            </a:pPr>
            <a:fld id="{61201FF1-C63B-412E-ABF0-3D0E918900AC}" type="slidenum">
              <a:rPr lang="en-GB">
                <a:solidFill>
                  <a:srgbClr val="000000"/>
                </a:solidFill>
                <a:latin typeface="Allianz Sans" panose="02000506030000020004" pitchFamily="2" charset="0"/>
              </a:rPr>
              <a:pPr defTabSz="1218804">
                <a:defRPr/>
              </a:pPr>
              <a:t>5</a:t>
            </a:fld>
            <a:endParaRPr lang="en-GB" dirty="0">
              <a:solidFill>
                <a:srgbClr val="000000"/>
              </a:solidFill>
              <a:latin typeface="Allianz Sans" panose="02000506030000020004" pitchFamily="2" charset="0"/>
            </a:endParaRPr>
          </a:p>
        </p:txBody>
      </p:sp>
      <p:sp>
        <p:nvSpPr>
          <p:cNvPr id="7" name="Rectangle 6"/>
          <p:cNvSpPr/>
          <p:nvPr/>
        </p:nvSpPr>
        <p:spPr>
          <a:xfrm>
            <a:off x="1955280" y="1331872"/>
            <a:ext cx="1439667" cy="5399348"/>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DATA MANAGEMENT</a:t>
            </a:r>
            <a:endParaRPr lang="en-US" sz="900" i="1" dirty="0">
              <a:solidFill>
                <a:srgbClr val="FFFFFF"/>
              </a:solidFill>
              <a:latin typeface="Allianz Sans" panose="02000506030000020004" pitchFamily="2" charset="0"/>
              <a:ea typeface="Allianz Sans" panose="02000506030000020004" pitchFamily="2" charset="0"/>
            </a:endParaRPr>
          </a:p>
        </p:txBody>
      </p:sp>
      <p:sp>
        <p:nvSpPr>
          <p:cNvPr id="8" name="Rectangle 7"/>
          <p:cNvSpPr/>
          <p:nvPr/>
        </p:nvSpPr>
        <p:spPr>
          <a:xfrm>
            <a:off x="10123243" y="1331872"/>
            <a:ext cx="1439667" cy="5399348"/>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lnSpc>
                <a:spcPct val="90000"/>
              </a:lnSpc>
              <a:defRPr/>
            </a:pPr>
            <a:r>
              <a:rPr lang="en-US" sz="1200" b="1" dirty="0">
                <a:solidFill>
                  <a:srgbClr val="FFFFFF"/>
                </a:solidFill>
                <a:latin typeface="Allianz Sans" panose="02000506030000020004" pitchFamily="2" charset="0"/>
                <a:ea typeface="Allianz Sans" panose="02000506030000020004" pitchFamily="2" charset="0"/>
              </a:rPr>
              <a:t>SMART DATA</a:t>
            </a:r>
          </a:p>
          <a:p>
            <a:pPr algn="ctr" defTabSz="1218804">
              <a:lnSpc>
                <a:spcPct val="90000"/>
              </a:lnSpc>
              <a:defRPr/>
            </a:pPr>
            <a:r>
              <a:rPr lang="en-US" sz="1200" b="1" dirty="0">
                <a:solidFill>
                  <a:srgbClr val="FFFFFF"/>
                </a:solidFill>
                <a:latin typeface="Allianz Sans" panose="02000506030000020004" pitchFamily="2" charset="0"/>
                <a:ea typeface="Allianz Sans" panose="02000506030000020004" pitchFamily="2" charset="0"/>
              </a:rPr>
              <a:t>SERVICES</a:t>
            </a:r>
            <a:endParaRPr lang="en-US" sz="900" i="1" dirty="0">
              <a:solidFill>
                <a:srgbClr val="FFFFFF"/>
              </a:solidFill>
              <a:latin typeface="Allianz Sans" panose="02000506030000020004" pitchFamily="2" charset="0"/>
              <a:ea typeface="Allianz Sans" panose="02000506030000020004" pitchFamily="2" charset="0"/>
            </a:endParaRPr>
          </a:p>
        </p:txBody>
      </p:sp>
      <p:sp>
        <p:nvSpPr>
          <p:cNvPr id="9" name="Rectangle 8"/>
          <p:cNvSpPr/>
          <p:nvPr/>
        </p:nvSpPr>
        <p:spPr>
          <a:xfrm>
            <a:off x="480676" y="1331872"/>
            <a:ext cx="1439667" cy="5399348"/>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lnSpc>
                <a:spcPct val="90000"/>
              </a:lnSpc>
              <a:defRPr/>
            </a:pPr>
            <a:r>
              <a:rPr lang="en-US" sz="1200" b="1" dirty="0">
                <a:solidFill>
                  <a:srgbClr val="FFFFFF"/>
                </a:solidFill>
                <a:latin typeface="Allianz Sans" panose="02000506030000020004" pitchFamily="2" charset="0"/>
                <a:ea typeface="Allianz Sans" panose="02000506030000020004" pitchFamily="2" charset="0"/>
              </a:rPr>
              <a:t>GLOBAL DATA MODEL</a:t>
            </a:r>
          </a:p>
        </p:txBody>
      </p:sp>
      <p:sp>
        <p:nvSpPr>
          <p:cNvPr id="10" name="Rectangle 9"/>
          <p:cNvSpPr/>
          <p:nvPr/>
        </p:nvSpPr>
        <p:spPr>
          <a:xfrm>
            <a:off x="1991272" y="1691825"/>
            <a:ext cx="1367683" cy="1146607"/>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Data Governance</a:t>
            </a:r>
          </a:p>
        </p:txBody>
      </p:sp>
      <p:sp>
        <p:nvSpPr>
          <p:cNvPr id="11" name="Rectangle 10"/>
          <p:cNvSpPr/>
          <p:nvPr/>
        </p:nvSpPr>
        <p:spPr>
          <a:xfrm>
            <a:off x="2027264" y="2001835"/>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Data Ownership</a:t>
            </a:r>
          </a:p>
        </p:txBody>
      </p:sp>
      <p:sp>
        <p:nvSpPr>
          <p:cNvPr id="12" name="Rectangle 11"/>
          <p:cNvSpPr/>
          <p:nvPr/>
        </p:nvSpPr>
        <p:spPr>
          <a:xfrm>
            <a:off x="2027264" y="2330469"/>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Data Lineage</a:t>
            </a:r>
          </a:p>
        </p:txBody>
      </p:sp>
      <p:sp>
        <p:nvSpPr>
          <p:cNvPr id="13" name="Rectangle 12"/>
          <p:cNvSpPr/>
          <p:nvPr/>
        </p:nvSpPr>
        <p:spPr>
          <a:xfrm>
            <a:off x="2027264" y="2494786"/>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Steering</a:t>
            </a:r>
          </a:p>
        </p:txBody>
      </p:sp>
      <p:sp>
        <p:nvSpPr>
          <p:cNvPr id="14" name="Rectangle 13"/>
          <p:cNvSpPr/>
          <p:nvPr/>
        </p:nvSpPr>
        <p:spPr>
          <a:xfrm>
            <a:off x="2027264" y="1837518"/>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Business Glossary</a:t>
            </a:r>
          </a:p>
        </p:txBody>
      </p:sp>
      <p:sp>
        <p:nvSpPr>
          <p:cNvPr id="15" name="Rectangle 14"/>
          <p:cNvSpPr/>
          <p:nvPr/>
        </p:nvSpPr>
        <p:spPr>
          <a:xfrm>
            <a:off x="2027264" y="2659104"/>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Data usage</a:t>
            </a:r>
          </a:p>
        </p:txBody>
      </p:sp>
      <p:sp>
        <p:nvSpPr>
          <p:cNvPr id="16" name="Rectangle 15"/>
          <p:cNvSpPr/>
          <p:nvPr/>
        </p:nvSpPr>
        <p:spPr>
          <a:xfrm>
            <a:off x="2027264" y="2166152"/>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Data Dictionary &amp; Catalogue</a:t>
            </a:r>
          </a:p>
        </p:txBody>
      </p:sp>
      <p:grpSp>
        <p:nvGrpSpPr>
          <p:cNvPr id="17" name="Group 16"/>
          <p:cNvGrpSpPr/>
          <p:nvPr/>
        </p:nvGrpSpPr>
        <p:grpSpPr>
          <a:xfrm>
            <a:off x="10149603" y="1785947"/>
            <a:ext cx="1367683" cy="1295844"/>
            <a:chOff x="10447573" y="1413571"/>
            <a:chExt cx="1368000" cy="1296144"/>
          </a:xfrm>
        </p:grpSpPr>
        <p:sp>
          <p:nvSpPr>
            <p:cNvPr id="18" name="Rectangle 17"/>
            <p:cNvSpPr/>
            <p:nvPr/>
          </p:nvSpPr>
          <p:spPr>
            <a:xfrm>
              <a:off x="10447573" y="1413571"/>
              <a:ext cx="1368000" cy="1296144"/>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AI Business Solutions</a:t>
              </a:r>
            </a:p>
          </p:txBody>
        </p:sp>
        <p:sp>
          <p:nvSpPr>
            <p:cNvPr id="19" name="Rectangle 18"/>
            <p:cNvSpPr/>
            <p:nvPr/>
          </p:nvSpPr>
          <p:spPr>
            <a:xfrm>
              <a:off x="10483573" y="1579274"/>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Fraud</a:t>
              </a:r>
            </a:p>
          </p:txBody>
        </p:sp>
        <p:sp>
          <p:nvSpPr>
            <p:cNvPr id="20" name="Rectangle 19"/>
            <p:cNvSpPr/>
            <p:nvPr/>
          </p:nvSpPr>
          <p:spPr>
            <a:xfrm>
              <a:off x="10483573" y="1739634"/>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Pricing</a:t>
              </a:r>
            </a:p>
          </p:txBody>
        </p:sp>
        <p:sp>
          <p:nvSpPr>
            <p:cNvPr id="21" name="Rectangle 20"/>
            <p:cNvSpPr/>
            <p:nvPr/>
          </p:nvSpPr>
          <p:spPr>
            <a:xfrm>
              <a:off x="10483573" y="2060354"/>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Claims Lifecycle</a:t>
              </a:r>
            </a:p>
          </p:txBody>
        </p:sp>
        <p:sp>
          <p:nvSpPr>
            <p:cNvPr id="22" name="Rectangle 21"/>
            <p:cNvSpPr/>
            <p:nvPr/>
          </p:nvSpPr>
          <p:spPr>
            <a:xfrm>
              <a:off x="10483573" y="2220714"/>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Next Best Action</a:t>
              </a:r>
            </a:p>
          </p:txBody>
        </p:sp>
        <p:sp>
          <p:nvSpPr>
            <p:cNvPr id="23" name="Rectangle 22"/>
            <p:cNvSpPr/>
            <p:nvPr/>
          </p:nvSpPr>
          <p:spPr>
            <a:xfrm>
              <a:off x="10483573" y="2538657"/>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t>
              </a:r>
            </a:p>
          </p:txBody>
        </p:sp>
        <p:sp>
          <p:nvSpPr>
            <p:cNvPr id="24" name="Rectangle 23"/>
            <p:cNvSpPr/>
            <p:nvPr/>
          </p:nvSpPr>
          <p:spPr>
            <a:xfrm>
              <a:off x="10483573" y="1899994"/>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Reserving</a:t>
              </a:r>
            </a:p>
          </p:txBody>
        </p:sp>
        <p:sp>
          <p:nvSpPr>
            <p:cNvPr id="25" name="Rectangle 24"/>
            <p:cNvSpPr/>
            <p:nvPr/>
          </p:nvSpPr>
          <p:spPr>
            <a:xfrm>
              <a:off x="10483573" y="2381073"/>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IoT</a:t>
              </a:r>
            </a:p>
          </p:txBody>
        </p:sp>
      </p:grpSp>
      <p:sp>
        <p:nvSpPr>
          <p:cNvPr id="26" name="Rectangle 25"/>
          <p:cNvSpPr/>
          <p:nvPr/>
        </p:nvSpPr>
        <p:spPr>
          <a:xfrm>
            <a:off x="1991272" y="2873989"/>
            <a:ext cx="1367683" cy="814801"/>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Data Quality Management</a:t>
            </a:r>
          </a:p>
        </p:txBody>
      </p:sp>
      <p:sp>
        <p:nvSpPr>
          <p:cNvPr id="27" name="Rectangle 26"/>
          <p:cNvSpPr/>
          <p:nvPr/>
        </p:nvSpPr>
        <p:spPr>
          <a:xfrm>
            <a:off x="2027264" y="3039653"/>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r>
              <a:rPr lang="en-US" sz="700" kern="0" dirty="0">
                <a:solidFill>
                  <a:srgbClr val="49648C"/>
                </a:solidFill>
                <a:latin typeface="Allianz Sans" panose="02000506030000020004" pitchFamily="2" charset="0"/>
                <a:ea typeface="Allianz Sans" panose="02000506030000020004" pitchFamily="2" charset="0"/>
                <a:sym typeface="Arial"/>
              </a:rPr>
              <a:t>Data profiling</a:t>
            </a:r>
          </a:p>
        </p:txBody>
      </p:sp>
      <p:sp>
        <p:nvSpPr>
          <p:cNvPr id="28" name="Rectangle 27"/>
          <p:cNvSpPr/>
          <p:nvPr/>
        </p:nvSpPr>
        <p:spPr>
          <a:xfrm>
            <a:off x="2027264" y="3199976"/>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Quality rules &amp; monitoring</a:t>
            </a:r>
          </a:p>
        </p:txBody>
      </p:sp>
      <p:sp>
        <p:nvSpPr>
          <p:cNvPr id="29" name="Rectangle 28"/>
          <p:cNvSpPr/>
          <p:nvPr/>
        </p:nvSpPr>
        <p:spPr>
          <a:xfrm>
            <a:off x="2027264" y="3360299"/>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Quality remediation</a:t>
            </a:r>
          </a:p>
        </p:txBody>
      </p:sp>
      <p:sp>
        <p:nvSpPr>
          <p:cNvPr id="30" name="Rectangle 29"/>
          <p:cNvSpPr/>
          <p:nvPr/>
        </p:nvSpPr>
        <p:spPr>
          <a:xfrm>
            <a:off x="2027264" y="3520622"/>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r>
              <a:rPr lang="en-US" sz="700" kern="0" dirty="0">
                <a:solidFill>
                  <a:srgbClr val="49648C"/>
                </a:solidFill>
                <a:latin typeface="Allianz Sans" panose="02000506030000020004" pitchFamily="2" charset="0"/>
                <a:ea typeface="Allianz Sans" panose="02000506030000020004" pitchFamily="2" charset="0"/>
                <a:sym typeface="Arial"/>
              </a:rPr>
              <a:t>Quality metrics &amp; reporting</a:t>
            </a:r>
          </a:p>
        </p:txBody>
      </p:sp>
      <p:sp>
        <p:nvSpPr>
          <p:cNvPr id="31" name="Rectangle 30"/>
          <p:cNvSpPr/>
          <p:nvPr/>
        </p:nvSpPr>
        <p:spPr>
          <a:xfrm>
            <a:off x="1991272" y="3724347"/>
            <a:ext cx="1367683" cy="814801"/>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Metadata Management</a:t>
            </a:r>
          </a:p>
        </p:txBody>
      </p:sp>
      <p:sp>
        <p:nvSpPr>
          <p:cNvPr id="32" name="Rectangle 31"/>
          <p:cNvSpPr/>
          <p:nvPr/>
        </p:nvSpPr>
        <p:spPr>
          <a:xfrm>
            <a:off x="2027264" y="3890011"/>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Metadata Ownership</a:t>
            </a:r>
          </a:p>
        </p:txBody>
      </p:sp>
      <p:sp>
        <p:nvSpPr>
          <p:cNvPr id="33" name="Rectangle 32"/>
          <p:cNvSpPr/>
          <p:nvPr/>
        </p:nvSpPr>
        <p:spPr>
          <a:xfrm>
            <a:off x="2027264" y="4050334"/>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Metadata Modelling</a:t>
            </a:r>
          </a:p>
        </p:txBody>
      </p:sp>
      <p:sp>
        <p:nvSpPr>
          <p:cNvPr id="34" name="Rectangle 33"/>
          <p:cNvSpPr/>
          <p:nvPr/>
        </p:nvSpPr>
        <p:spPr>
          <a:xfrm>
            <a:off x="2027264" y="4210657"/>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r>
              <a:rPr lang="en-US" sz="700" kern="0" dirty="0">
                <a:solidFill>
                  <a:srgbClr val="49648C"/>
                </a:solidFill>
                <a:latin typeface="Allianz Sans" panose="02000506030000020004" pitchFamily="2" charset="0"/>
                <a:ea typeface="Allianz Sans" panose="02000506030000020004" pitchFamily="2" charset="0"/>
                <a:sym typeface="Arial"/>
              </a:rPr>
              <a:t>Metadata Harvesting</a:t>
            </a:r>
          </a:p>
        </p:txBody>
      </p:sp>
      <p:sp>
        <p:nvSpPr>
          <p:cNvPr id="35" name="Rectangle 34"/>
          <p:cNvSpPr/>
          <p:nvPr/>
        </p:nvSpPr>
        <p:spPr>
          <a:xfrm>
            <a:off x="2027264" y="4370980"/>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r>
              <a:rPr lang="en-US" sz="700" kern="0" dirty="0">
                <a:solidFill>
                  <a:srgbClr val="49648C"/>
                </a:solidFill>
                <a:latin typeface="Allianz Sans" panose="02000506030000020004" pitchFamily="2" charset="0"/>
                <a:ea typeface="Allianz Sans" panose="02000506030000020004" pitchFamily="2" charset="0"/>
                <a:sym typeface="Arial"/>
              </a:rPr>
              <a:t>Metadata Tagging</a:t>
            </a:r>
          </a:p>
        </p:txBody>
      </p:sp>
      <p:sp>
        <p:nvSpPr>
          <p:cNvPr id="36" name="Rectangle 35"/>
          <p:cNvSpPr/>
          <p:nvPr/>
        </p:nvSpPr>
        <p:spPr>
          <a:xfrm>
            <a:off x="1991272" y="4574705"/>
            <a:ext cx="1367683" cy="654770"/>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Master Data Management</a:t>
            </a:r>
          </a:p>
        </p:txBody>
      </p:sp>
      <p:sp>
        <p:nvSpPr>
          <p:cNvPr id="37" name="Rectangle 36"/>
          <p:cNvSpPr/>
          <p:nvPr/>
        </p:nvSpPr>
        <p:spPr>
          <a:xfrm>
            <a:off x="2027264" y="4740369"/>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Standardization</a:t>
            </a:r>
          </a:p>
        </p:txBody>
      </p:sp>
      <p:sp>
        <p:nvSpPr>
          <p:cNvPr id="38" name="Rectangle 37"/>
          <p:cNvSpPr/>
          <p:nvPr/>
        </p:nvSpPr>
        <p:spPr>
          <a:xfrm>
            <a:off x="2027264" y="4900692"/>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Validation</a:t>
            </a:r>
          </a:p>
        </p:txBody>
      </p:sp>
      <p:sp>
        <p:nvSpPr>
          <p:cNvPr id="39" name="Rectangle 38"/>
          <p:cNvSpPr/>
          <p:nvPr/>
        </p:nvSpPr>
        <p:spPr>
          <a:xfrm>
            <a:off x="2027264" y="5061015"/>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Survivorship</a:t>
            </a:r>
          </a:p>
        </p:txBody>
      </p:sp>
      <p:sp>
        <p:nvSpPr>
          <p:cNvPr id="40" name="Rectangle 39"/>
          <p:cNvSpPr/>
          <p:nvPr/>
        </p:nvSpPr>
        <p:spPr>
          <a:xfrm>
            <a:off x="1991272" y="5265033"/>
            <a:ext cx="1367683" cy="486310"/>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Data Lifecycle Management</a:t>
            </a:r>
          </a:p>
        </p:txBody>
      </p:sp>
      <p:sp>
        <p:nvSpPr>
          <p:cNvPr id="41" name="Rectangle 40"/>
          <p:cNvSpPr/>
          <p:nvPr/>
        </p:nvSpPr>
        <p:spPr>
          <a:xfrm>
            <a:off x="2027264" y="5430696"/>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Data retention</a:t>
            </a:r>
          </a:p>
        </p:txBody>
      </p:sp>
      <p:sp>
        <p:nvSpPr>
          <p:cNvPr id="42" name="Rectangle 41"/>
          <p:cNvSpPr/>
          <p:nvPr/>
        </p:nvSpPr>
        <p:spPr>
          <a:xfrm>
            <a:off x="2027264" y="5591019"/>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Best before date</a:t>
            </a:r>
          </a:p>
        </p:txBody>
      </p:sp>
      <p:sp>
        <p:nvSpPr>
          <p:cNvPr id="43" name="Rectangle 42"/>
          <p:cNvSpPr/>
          <p:nvPr/>
        </p:nvSpPr>
        <p:spPr>
          <a:xfrm>
            <a:off x="1991272" y="5786900"/>
            <a:ext cx="1367683" cy="486310"/>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Information Security</a:t>
            </a:r>
          </a:p>
        </p:txBody>
      </p:sp>
      <p:sp>
        <p:nvSpPr>
          <p:cNvPr id="44" name="Rectangle 43"/>
          <p:cNvSpPr/>
          <p:nvPr/>
        </p:nvSpPr>
        <p:spPr>
          <a:xfrm>
            <a:off x="2027264" y="5952564"/>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Authentication/ authorization</a:t>
            </a:r>
          </a:p>
        </p:txBody>
      </p:sp>
      <p:sp>
        <p:nvSpPr>
          <p:cNvPr id="45" name="Rectangle 44"/>
          <p:cNvSpPr/>
          <p:nvPr/>
        </p:nvSpPr>
        <p:spPr>
          <a:xfrm>
            <a:off x="2027264" y="6112887"/>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Encryption/ key management</a:t>
            </a:r>
          </a:p>
        </p:txBody>
      </p:sp>
      <p:sp>
        <p:nvSpPr>
          <p:cNvPr id="46" name="Rectangle 45"/>
          <p:cNvSpPr/>
          <p:nvPr/>
        </p:nvSpPr>
        <p:spPr>
          <a:xfrm>
            <a:off x="1991272" y="6308767"/>
            <a:ext cx="1367683" cy="165665"/>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Data Privacy</a:t>
            </a:r>
          </a:p>
        </p:txBody>
      </p:sp>
      <p:sp>
        <p:nvSpPr>
          <p:cNvPr id="47" name="Rectangle 46"/>
          <p:cNvSpPr/>
          <p:nvPr/>
        </p:nvSpPr>
        <p:spPr>
          <a:xfrm>
            <a:off x="1991272" y="6509990"/>
            <a:ext cx="1367683" cy="165665"/>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Audit &amp; Reporting</a:t>
            </a:r>
          </a:p>
        </p:txBody>
      </p:sp>
      <p:sp>
        <p:nvSpPr>
          <p:cNvPr id="48" name="Rectangle 47"/>
          <p:cNvSpPr/>
          <p:nvPr/>
        </p:nvSpPr>
        <p:spPr>
          <a:xfrm>
            <a:off x="516668" y="2873989"/>
            <a:ext cx="1367683" cy="814801"/>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Ontology</a:t>
            </a:r>
          </a:p>
        </p:txBody>
      </p:sp>
      <p:sp>
        <p:nvSpPr>
          <p:cNvPr id="49" name="Rectangle 48"/>
          <p:cNvSpPr/>
          <p:nvPr/>
        </p:nvSpPr>
        <p:spPr>
          <a:xfrm>
            <a:off x="552659" y="3039653"/>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Business concepts</a:t>
            </a:r>
          </a:p>
        </p:txBody>
      </p:sp>
      <p:sp>
        <p:nvSpPr>
          <p:cNvPr id="50" name="Rectangle 49"/>
          <p:cNvSpPr/>
          <p:nvPr/>
        </p:nvSpPr>
        <p:spPr>
          <a:xfrm>
            <a:off x="552659" y="3199976"/>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Events</a:t>
            </a:r>
          </a:p>
        </p:txBody>
      </p:sp>
      <p:sp>
        <p:nvSpPr>
          <p:cNvPr id="51" name="Rectangle 50"/>
          <p:cNvSpPr/>
          <p:nvPr/>
        </p:nvSpPr>
        <p:spPr>
          <a:xfrm>
            <a:off x="552659" y="3360299"/>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Business capabilities</a:t>
            </a:r>
          </a:p>
        </p:txBody>
      </p:sp>
      <p:sp>
        <p:nvSpPr>
          <p:cNvPr id="52" name="Rectangle 51"/>
          <p:cNvSpPr/>
          <p:nvPr/>
        </p:nvSpPr>
        <p:spPr>
          <a:xfrm>
            <a:off x="552659" y="3520622"/>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Reference data</a:t>
            </a:r>
          </a:p>
        </p:txBody>
      </p:sp>
      <p:sp>
        <p:nvSpPr>
          <p:cNvPr id="53" name="Rectangle 52"/>
          <p:cNvSpPr/>
          <p:nvPr/>
        </p:nvSpPr>
        <p:spPr>
          <a:xfrm>
            <a:off x="516668" y="3724347"/>
            <a:ext cx="1367683" cy="325988"/>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Ontology Engineering</a:t>
            </a:r>
          </a:p>
        </p:txBody>
      </p:sp>
      <p:sp>
        <p:nvSpPr>
          <p:cNvPr id="54" name="Rectangle 53"/>
          <p:cNvSpPr/>
          <p:nvPr/>
        </p:nvSpPr>
        <p:spPr>
          <a:xfrm>
            <a:off x="552659" y="3890011"/>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Standards and design</a:t>
            </a:r>
          </a:p>
        </p:txBody>
      </p:sp>
      <p:grpSp>
        <p:nvGrpSpPr>
          <p:cNvPr id="55" name="Group 54"/>
          <p:cNvGrpSpPr/>
          <p:nvPr/>
        </p:nvGrpSpPr>
        <p:grpSpPr>
          <a:xfrm>
            <a:off x="10149603" y="3117177"/>
            <a:ext cx="1367683" cy="991892"/>
            <a:chOff x="10447573" y="2761710"/>
            <a:chExt cx="1368000" cy="992122"/>
          </a:xfrm>
        </p:grpSpPr>
        <p:sp>
          <p:nvSpPr>
            <p:cNvPr id="56" name="Rectangle 55"/>
            <p:cNvSpPr/>
            <p:nvPr/>
          </p:nvSpPr>
          <p:spPr>
            <a:xfrm>
              <a:off x="10447573" y="2761710"/>
              <a:ext cx="1368000" cy="992122"/>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Services</a:t>
              </a:r>
            </a:p>
          </p:txBody>
        </p:sp>
        <p:sp>
          <p:nvSpPr>
            <p:cNvPr id="57" name="Rectangle 56"/>
            <p:cNvSpPr/>
            <p:nvPr/>
          </p:nvSpPr>
          <p:spPr>
            <a:xfrm>
              <a:off x="10483573" y="2927413"/>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GIS</a:t>
              </a:r>
            </a:p>
          </p:txBody>
        </p:sp>
        <p:sp>
          <p:nvSpPr>
            <p:cNvPr id="58" name="Rectangle 57"/>
            <p:cNvSpPr/>
            <p:nvPr/>
          </p:nvSpPr>
          <p:spPr>
            <a:xfrm>
              <a:off x="10483573" y="3087773"/>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Transactional Automation</a:t>
              </a:r>
            </a:p>
          </p:txBody>
        </p:sp>
        <p:sp>
          <p:nvSpPr>
            <p:cNvPr id="59" name="Rectangle 58"/>
            <p:cNvSpPr/>
            <p:nvPr/>
          </p:nvSpPr>
          <p:spPr>
            <a:xfrm>
              <a:off x="10483573" y="3408493"/>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Cognitive text/ NLP</a:t>
              </a:r>
            </a:p>
          </p:txBody>
        </p:sp>
        <p:sp>
          <p:nvSpPr>
            <p:cNvPr id="60" name="Rectangle 59"/>
            <p:cNvSpPr/>
            <p:nvPr/>
          </p:nvSpPr>
          <p:spPr>
            <a:xfrm>
              <a:off x="10483573" y="3568853"/>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t>
              </a:r>
            </a:p>
          </p:txBody>
        </p:sp>
        <p:sp>
          <p:nvSpPr>
            <p:cNvPr id="61" name="Rectangle 60"/>
            <p:cNvSpPr/>
            <p:nvPr/>
          </p:nvSpPr>
          <p:spPr>
            <a:xfrm>
              <a:off x="10483573" y="3248133"/>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Analyzing/ machine learning</a:t>
              </a:r>
            </a:p>
          </p:txBody>
        </p:sp>
      </p:grpSp>
      <p:sp>
        <p:nvSpPr>
          <p:cNvPr id="63" name="Rectangle 62"/>
          <p:cNvSpPr/>
          <p:nvPr/>
        </p:nvSpPr>
        <p:spPr>
          <a:xfrm>
            <a:off x="10149603" y="4144455"/>
            <a:ext cx="1367683" cy="1295844"/>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 Data processing services</a:t>
            </a:r>
          </a:p>
        </p:txBody>
      </p:sp>
      <p:sp>
        <p:nvSpPr>
          <p:cNvPr id="64" name="Rectangle 63"/>
          <p:cNvSpPr/>
          <p:nvPr/>
        </p:nvSpPr>
        <p:spPr>
          <a:xfrm>
            <a:off x="10185594" y="4310120"/>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Encryption</a:t>
            </a:r>
          </a:p>
        </p:txBody>
      </p:sp>
      <p:sp>
        <p:nvSpPr>
          <p:cNvPr id="65" name="Rectangle 64"/>
          <p:cNvSpPr/>
          <p:nvPr/>
        </p:nvSpPr>
        <p:spPr>
          <a:xfrm>
            <a:off x="10185594" y="4470443"/>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Anonymization</a:t>
            </a:r>
          </a:p>
        </p:txBody>
      </p:sp>
      <p:sp>
        <p:nvSpPr>
          <p:cNvPr id="66" name="Rectangle 65"/>
          <p:cNvSpPr/>
          <p:nvPr/>
        </p:nvSpPr>
        <p:spPr>
          <a:xfrm>
            <a:off x="10185594" y="4791089"/>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r>
              <a:rPr lang="en-US" sz="700" kern="0" dirty="0">
                <a:solidFill>
                  <a:srgbClr val="49648C"/>
                </a:solidFill>
                <a:latin typeface="Allianz Sans" panose="02000506030000020004" pitchFamily="2" charset="0"/>
                <a:ea typeface="Allianz Sans" panose="02000506030000020004" pitchFamily="2" charset="0"/>
                <a:sym typeface="Arial"/>
              </a:rPr>
              <a:t>Profiling</a:t>
            </a:r>
          </a:p>
        </p:txBody>
      </p:sp>
      <p:sp>
        <p:nvSpPr>
          <p:cNvPr id="67" name="Rectangle 66"/>
          <p:cNvSpPr/>
          <p:nvPr/>
        </p:nvSpPr>
        <p:spPr>
          <a:xfrm>
            <a:off x="10185594" y="4951411"/>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Quality rules</a:t>
            </a:r>
          </a:p>
        </p:txBody>
      </p:sp>
      <p:sp>
        <p:nvSpPr>
          <p:cNvPr id="68" name="Rectangle 67"/>
          <p:cNvSpPr/>
          <p:nvPr/>
        </p:nvSpPr>
        <p:spPr>
          <a:xfrm>
            <a:off x="10185594" y="5269281"/>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Transformational rules</a:t>
            </a:r>
          </a:p>
        </p:txBody>
      </p:sp>
      <p:sp>
        <p:nvSpPr>
          <p:cNvPr id="69" name="Rectangle 68"/>
          <p:cNvSpPr/>
          <p:nvPr/>
        </p:nvSpPr>
        <p:spPr>
          <a:xfrm>
            <a:off x="10185594" y="4630766"/>
            <a:ext cx="1295700" cy="143967"/>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219657" hangingPunct="0"/>
            <a:r>
              <a:rPr lang="en-US" sz="700" kern="0" dirty="0">
                <a:solidFill>
                  <a:srgbClr val="49648C"/>
                </a:solidFill>
                <a:latin typeface="Allianz Sans" panose="02000506030000020004" pitchFamily="2" charset="0"/>
                <a:ea typeface="Allianz Sans" panose="02000506030000020004" pitchFamily="2" charset="0"/>
                <a:sym typeface="Arial"/>
              </a:rPr>
              <a:t>Entity Resolution</a:t>
            </a:r>
          </a:p>
        </p:txBody>
      </p:sp>
      <p:sp>
        <p:nvSpPr>
          <p:cNvPr id="70" name="Rectangle 69"/>
          <p:cNvSpPr/>
          <p:nvPr/>
        </p:nvSpPr>
        <p:spPr>
          <a:xfrm>
            <a:off x="10185594" y="5111733"/>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Business rules</a:t>
            </a:r>
          </a:p>
        </p:txBody>
      </p:sp>
      <p:sp>
        <p:nvSpPr>
          <p:cNvPr id="71" name="Rectangle 70"/>
          <p:cNvSpPr/>
          <p:nvPr/>
        </p:nvSpPr>
        <p:spPr>
          <a:xfrm>
            <a:off x="3429885" y="1331873"/>
            <a:ext cx="6625638" cy="650007"/>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SEARCH &amp; CONSUME </a:t>
            </a:r>
          </a:p>
        </p:txBody>
      </p:sp>
      <p:sp>
        <p:nvSpPr>
          <p:cNvPr id="72" name="Rectangle 71"/>
          <p:cNvSpPr/>
          <p:nvPr/>
        </p:nvSpPr>
        <p:spPr>
          <a:xfrm>
            <a:off x="4771927" y="1614513"/>
            <a:ext cx="1291150" cy="255970"/>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Visualization &amp; Reporting</a:t>
            </a:r>
          </a:p>
        </p:txBody>
      </p:sp>
      <p:sp>
        <p:nvSpPr>
          <p:cNvPr id="73" name="Rectangle 72"/>
          <p:cNvSpPr/>
          <p:nvPr/>
        </p:nvSpPr>
        <p:spPr>
          <a:xfrm>
            <a:off x="6097130" y="1614513"/>
            <a:ext cx="1291150" cy="255970"/>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Exploring / Discovering</a:t>
            </a:r>
          </a:p>
        </p:txBody>
      </p:sp>
      <p:sp>
        <p:nvSpPr>
          <p:cNvPr id="74" name="Rectangle 73"/>
          <p:cNvSpPr/>
          <p:nvPr/>
        </p:nvSpPr>
        <p:spPr>
          <a:xfrm>
            <a:off x="7422333" y="1614513"/>
            <a:ext cx="1291150" cy="255970"/>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Services Marketplace</a:t>
            </a:r>
          </a:p>
        </p:txBody>
      </p:sp>
      <p:sp>
        <p:nvSpPr>
          <p:cNvPr id="75" name="Rectangle 74"/>
          <p:cNvSpPr/>
          <p:nvPr/>
        </p:nvSpPr>
        <p:spPr>
          <a:xfrm>
            <a:off x="7456310" y="1744595"/>
            <a:ext cx="1223195" cy="11304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Access to AI solutions / enablers</a:t>
            </a:r>
          </a:p>
        </p:txBody>
      </p:sp>
      <p:sp>
        <p:nvSpPr>
          <p:cNvPr id="76" name="Rectangle 75"/>
          <p:cNvSpPr/>
          <p:nvPr/>
        </p:nvSpPr>
        <p:spPr>
          <a:xfrm>
            <a:off x="3429885" y="2004061"/>
            <a:ext cx="6625638" cy="650007"/>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DATA PROVISIONING </a:t>
            </a:r>
            <a:r>
              <a:rPr lang="en-US" sz="1200" i="1" dirty="0">
                <a:solidFill>
                  <a:srgbClr val="FFFFFF"/>
                </a:solidFill>
                <a:latin typeface="Allianz Sans" panose="02000506030000020004" pitchFamily="2" charset="0"/>
                <a:ea typeface="Allianz Sans" panose="02000506030000020004" pitchFamily="2" charset="0"/>
              </a:rPr>
              <a:t>(data as a service)</a:t>
            </a:r>
          </a:p>
        </p:txBody>
      </p:sp>
      <p:sp>
        <p:nvSpPr>
          <p:cNvPr id="77" name="Rectangle 76"/>
          <p:cNvSpPr/>
          <p:nvPr/>
        </p:nvSpPr>
        <p:spPr>
          <a:xfrm>
            <a:off x="4771927" y="2286702"/>
            <a:ext cx="1291150" cy="255970"/>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Service layer</a:t>
            </a:r>
          </a:p>
        </p:txBody>
      </p:sp>
      <p:sp>
        <p:nvSpPr>
          <p:cNvPr id="78" name="Rectangle 77"/>
          <p:cNvSpPr/>
          <p:nvPr/>
        </p:nvSpPr>
        <p:spPr>
          <a:xfrm>
            <a:off x="6097130" y="2286702"/>
            <a:ext cx="1291150" cy="255970"/>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Knowledge Graph generation /</a:t>
            </a:r>
          </a:p>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Semantic layer/ Virtualization</a:t>
            </a:r>
          </a:p>
        </p:txBody>
      </p:sp>
      <p:sp>
        <p:nvSpPr>
          <p:cNvPr id="79" name="Rectangle 78"/>
          <p:cNvSpPr/>
          <p:nvPr/>
        </p:nvSpPr>
        <p:spPr>
          <a:xfrm>
            <a:off x="7422333" y="2286702"/>
            <a:ext cx="1291150" cy="255970"/>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AI semantic feature layer</a:t>
            </a:r>
          </a:p>
        </p:txBody>
      </p:sp>
      <p:sp>
        <p:nvSpPr>
          <p:cNvPr id="80" name="Rectangle 79"/>
          <p:cNvSpPr/>
          <p:nvPr/>
        </p:nvSpPr>
        <p:spPr>
          <a:xfrm>
            <a:off x="3429885" y="2676251"/>
            <a:ext cx="6625638" cy="650007"/>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DATA ACCESS</a:t>
            </a:r>
          </a:p>
        </p:txBody>
      </p:sp>
      <p:sp>
        <p:nvSpPr>
          <p:cNvPr id="81" name="Rectangle 80"/>
          <p:cNvSpPr/>
          <p:nvPr/>
        </p:nvSpPr>
        <p:spPr>
          <a:xfrm>
            <a:off x="5434529" y="2958891"/>
            <a:ext cx="1291150" cy="255970"/>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Authorization check</a:t>
            </a:r>
          </a:p>
        </p:txBody>
      </p:sp>
      <p:sp>
        <p:nvSpPr>
          <p:cNvPr id="82" name="Rectangle 81"/>
          <p:cNvSpPr/>
          <p:nvPr/>
        </p:nvSpPr>
        <p:spPr>
          <a:xfrm>
            <a:off x="6759732" y="2958891"/>
            <a:ext cx="1291150" cy="255970"/>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Policy and compliance governor</a:t>
            </a:r>
          </a:p>
        </p:txBody>
      </p:sp>
      <p:sp>
        <p:nvSpPr>
          <p:cNvPr id="83" name="Rectangle 82"/>
          <p:cNvSpPr/>
          <p:nvPr/>
        </p:nvSpPr>
        <p:spPr>
          <a:xfrm>
            <a:off x="6218509" y="3360299"/>
            <a:ext cx="3837015" cy="3370595"/>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DATA LAYER</a:t>
            </a:r>
          </a:p>
        </p:txBody>
      </p:sp>
      <p:sp>
        <p:nvSpPr>
          <p:cNvPr id="84" name="Rectangle 83"/>
          <p:cNvSpPr/>
          <p:nvPr/>
        </p:nvSpPr>
        <p:spPr>
          <a:xfrm>
            <a:off x="3429885" y="3360699"/>
            <a:ext cx="1359105" cy="3370195"/>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DATA SOURCE ECOSYSTEM</a:t>
            </a:r>
          </a:p>
        </p:txBody>
      </p:sp>
      <p:sp>
        <p:nvSpPr>
          <p:cNvPr id="85" name="Rectangle 84"/>
          <p:cNvSpPr/>
          <p:nvPr/>
        </p:nvSpPr>
        <p:spPr>
          <a:xfrm>
            <a:off x="4824198" y="3360700"/>
            <a:ext cx="1359105" cy="3372230"/>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35992" tIns="35992" rIns="35992" bIns="35992" numCol="1" spcCol="0" rtlCol="0" fromWordArt="0" anchor="t" anchorCtr="0" forceAA="0" compatLnSpc="1">
            <a:prstTxWarp prst="textNoShape">
              <a:avLst/>
            </a:prstTxWarp>
            <a:noAutofit/>
          </a:bodyPr>
          <a:lstStyle/>
          <a:p>
            <a:pPr algn="ctr" defTabSz="1218804">
              <a:defRPr/>
            </a:pPr>
            <a:r>
              <a:rPr lang="en-US" sz="1200" b="1" dirty="0">
                <a:solidFill>
                  <a:srgbClr val="FFFFFF"/>
                </a:solidFill>
                <a:latin typeface="Allianz Sans" panose="02000506030000020004" pitchFamily="2" charset="0"/>
                <a:ea typeface="Allianz Sans" panose="02000506030000020004" pitchFamily="2" charset="0"/>
              </a:rPr>
              <a:t>DATA INTEGRATION</a:t>
            </a:r>
          </a:p>
        </p:txBody>
      </p:sp>
      <p:sp>
        <p:nvSpPr>
          <p:cNvPr id="86" name="Rectangle 85"/>
          <p:cNvSpPr/>
          <p:nvPr/>
        </p:nvSpPr>
        <p:spPr>
          <a:xfrm>
            <a:off x="3463863" y="5016736"/>
            <a:ext cx="1291150" cy="388098"/>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Other internal &amp; external  sources</a:t>
            </a:r>
          </a:p>
        </p:txBody>
      </p:sp>
      <p:grpSp>
        <p:nvGrpSpPr>
          <p:cNvPr id="87" name="Group 86"/>
          <p:cNvGrpSpPr/>
          <p:nvPr/>
        </p:nvGrpSpPr>
        <p:grpSpPr>
          <a:xfrm>
            <a:off x="3463863" y="4590115"/>
            <a:ext cx="1291150" cy="388098"/>
            <a:chOff x="5446426" y="5986168"/>
            <a:chExt cx="1368000" cy="326063"/>
          </a:xfrm>
        </p:grpSpPr>
        <p:sp>
          <p:nvSpPr>
            <p:cNvPr id="88" name="Rectangle 87"/>
            <p:cNvSpPr/>
            <p:nvPr/>
          </p:nvSpPr>
          <p:spPr>
            <a:xfrm>
              <a:off x="5446426" y="5986168"/>
              <a:ext cx="1368000" cy="326063"/>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Connected sources</a:t>
              </a:r>
            </a:p>
          </p:txBody>
        </p:sp>
        <p:sp>
          <p:nvSpPr>
            <p:cNvPr id="89" name="Rectangle 88"/>
            <p:cNvSpPr/>
            <p:nvPr/>
          </p:nvSpPr>
          <p:spPr>
            <a:xfrm>
              <a:off x="5482426" y="6151871"/>
              <a:ext cx="1296000" cy="14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Wiki data</a:t>
              </a:r>
            </a:p>
          </p:txBody>
        </p:sp>
      </p:grpSp>
      <p:sp>
        <p:nvSpPr>
          <p:cNvPr id="91" name="Rectangle 90"/>
          <p:cNvSpPr/>
          <p:nvPr/>
        </p:nvSpPr>
        <p:spPr>
          <a:xfrm>
            <a:off x="3463863" y="4163497"/>
            <a:ext cx="1291150" cy="388098"/>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Fully integrated sources</a:t>
            </a:r>
          </a:p>
        </p:txBody>
      </p:sp>
      <p:sp>
        <p:nvSpPr>
          <p:cNvPr id="92" name="Rectangle 91"/>
          <p:cNvSpPr/>
          <p:nvPr/>
        </p:nvSpPr>
        <p:spPr>
          <a:xfrm>
            <a:off x="3497840" y="4360726"/>
            <a:ext cx="1223195" cy="171396"/>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Master platform</a:t>
            </a:r>
          </a:p>
        </p:txBody>
      </p:sp>
      <p:grpSp>
        <p:nvGrpSpPr>
          <p:cNvPr id="93" name="Group 92"/>
          <p:cNvGrpSpPr/>
          <p:nvPr/>
        </p:nvGrpSpPr>
        <p:grpSpPr>
          <a:xfrm>
            <a:off x="6259551" y="3975626"/>
            <a:ext cx="3805918" cy="2035330"/>
            <a:chOff x="6258794" y="3768196"/>
            <a:chExt cx="3806799" cy="1515485"/>
          </a:xfrm>
        </p:grpSpPr>
        <p:sp>
          <p:nvSpPr>
            <p:cNvPr id="94" name="Rectangle 93"/>
            <p:cNvSpPr/>
            <p:nvPr/>
          </p:nvSpPr>
          <p:spPr>
            <a:xfrm>
              <a:off x="6258794" y="3960639"/>
              <a:ext cx="3806799" cy="390018"/>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Consumption</a:t>
              </a:r>
            </a:p>
          </p:txBody>
        </p:sp>
        <p:sp>
          <p:nvSpPr>
            <p:cNvPr id="95" name="Rectangle 94"/>
            <p:cNvSpPr/>
            <p:nvPr/>
          </p:nvSpPr>
          <p:spPr>
            <a:xfrm>
              <a:off x="6258794" y="4400552"/>
              <a:ext cx="3806799" cy="390018"/>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Refined</a:t>
              </a:r>
            </a:p>
          </p:txBody>
        </p:sp>
        <p:sp>
          <p:nvSpPr>
            <p:cNvPr id="96" name="Rectangle 95"/>
            <p:cNvSpPr/>
            <p:nvPr/>
          </p:nvSpPr>
          <p:spPr>
            <a:xfrm>
              <a:off x="6258794" y="4840464"/>
              <a:ext cx="3806799" cy="390018"/>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Raw Zone</a:t>
              </a:r>
            </a:p>
          </p:txBody>
        </p:sp>
        <p:sp>
          <p:nvSpPr>
            <p:cNvPr id="97" name="Rectangle 96"/>
            <p:cNvSpPr/>
            <p:nvPr/>
          </p:nvSpPr>
          <p:spPr>
            <a:xfrm>
              <a:off x="9368082" y="3768196"/>
              <a:ext cx="679710" cy="1515485"/>
            </a:xfrm>
            <a:prstGeom prst="rect">
              <a:avLst/>
            </a:prstGeom>
            <a:solidFill>
              <a:srgbClr val="F2F2F2">
                <a:alpha val="80000"/>
              </a:srgb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t"/>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Data science lab</a:t>
              </a:r>
            </a:p>
          </p:txBody>
        </p:sp>
        <p:sp>
          <p:nvSpPr>
            <p:cNvPr id="98" name="Rectangle 97"/>
            <p:cNvSpPr/>
            <p:nvPr/>
          </p:nvSpPr>
          <p:spPr>
            <a:xfrm>
              <a:off x="6862809" y="4029872"/>
              <a:ext cx="679710" cy="25760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i="1" kern="0" dirty="0">
                  <a:solidFill>
                    <a:srgbClr val="49648C"/>
                  </a:solidFill>
                  <a:latin typeface="Allianz Sans" panose="02000506030000020004" pitchFamily="2" charset="0"/>
                  <a:ea typeface="Allianz Sans" panose="02000506030000020004" pitchFamily="2" charset="0"/>
                  <a:sym typeface="Arial"/>
                </a:rPr>
                <a:t>KYC – Dynamic Customer Profile</a:t>
              </a:r>
            </a:p>
          </p:txBody>
        </p:sp>
        <p:sp>
          <p:nvSpPr>
            <p:cNvPr id="99" name="Rectangle 98"/>
            <p:cNvSpPr/>
            <p:nvPr/>
          </p:nvSpPr>
          <p:spPr>
            <a:xfrm>
              <a:off x="7604202" y="4029872"/>
              <a:ext cx="679710" cy="25760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i="1" kern="0" dirty="0">
                  <a:solidFill>
                    <a:srgbClr val="49648C"/>
                  </a:solidFill>
                  <a:latin typeface="Allianz Sans" panose="02000506030000020004" pitchFamily="2" charset="0"/>
                  <a:ea typeface="Allianz Sans" panose="02000506030000020004" pitchFamily="2" charset="0"/>
                  <a:sym typeface="Arial"/>
                </a:rPr>
                <a:t>Real time pricing</a:t>
              </a:r>
            </a:p>
          </p:txBody>
        </p:sp>
        <p:sp>
          <p:nvSpPr>
            <p:cNvPr id="100" name="Rectangle 99"/>
            <p:cNvSpPr/>
            <p:nvPr/>
          </p:nvSpPr>
          <p:spPr>
            <a:xfrm>
              <a:off x="8345594" y="4029872"/>
              <a:ext cx="679710" cy="257605"/>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i="1" kern="0" dirty="0">
                  <a:solidFill>
                    <a:srgbClr val="49648C"/>
                  </a:solidFill>
                  <a:latin typeface="Allianz Sans" panose="02000506030000020004" pitchFamily="2" charset="0"/>
                  <a:ea typeface="Allianz Sans" panose="02000506030000020004" pitchFamily="2" charset="0"/>
                  <a:sym typeface="Arial"/>
                </a:rPr>
                <a:t>Mid Corp</a:t>
              </a:r>
            </a:p>
          </p:txBody>
        </p:sp>
        <p:sp>
          <p:nvSpPr>
            <p:cNvPr id="101" name="Rectangle 100"/>
            <p:cNvSpPr/>
            <p:nvPr/>
          </p:nvSpPr>
          <p:spPr>
            <a:xfrm>
              <a:off x="9086987" y="4029872"/>
              <a:ext cx="232418" cy="257605"/>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i="1" kern="0" dirty="0">
                  <a:solidFill>
                    <a:srgbClr val="49648C"/>
                  </a:solidFill>
                  <a:latin typeface="Allianz Sans" panose="02000506030000020004" pitchFamily="2" charset="0"/>
                  <a:ea typeface="Allianz Sans" panose="02000506030000020004" pitchFamily="2" charset="0"/>
                  <a:sym typeface="Arial"/>
                </a:rPr>
                <a:t>…</a:t>
              </a:r>
            </a:p>
          </p:txBody>
        </p:sp>
      </p:grpSp>
      <p:sp>
        <p:nvSpPr>
          <p:cNvPr id="102" name="Rectangle 101"/>
          <p:cNvSpPr/>
          <p:nvPr/>
        </p:nvSpPr>
        <p:spPr>
          <a:xfrm>
            <a:off x="10195226" y="5626731"/>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API-Enabled services</a:t>
            </a:r>
          </a:p>
        </p:txBody>
      </p:sp>
      <p:sp>
        <p:nvSpPr>
          <p:cNvPr id="103" name="Rectangle 102"/>
          <p:cNvSpPr/>
          <p:nvPr/>
        </p:nvSpPr>
        <p:spPr>
          <a:xfrm>
            <a:off x="10195309" y="5806435"/>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AI Models repository</a:t>
            </a:r>
          </a:p>
        </p:txBody>
      </p:sp>
      <p:sp>
        <p:nvSpPr>
          <p:cNvPr id="104" name="Rectangle 103"/>
          <p:cNvSpPr/>
          <p:nvPr/>
        </p:nvSpPr>
        <p:spPr>
          <a:xfrm>
            <a:off x="10195309" y="5986138"/>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AI-Ops</a:t>
            </a:r>
          </a:p>
        </p:txBody>
      </p:sp>
      <p:sp>
        <p:nvSpPr>
          <p:cNvPr id="105" name="Rectangle 104"/>
          <p:cNvSpPr/>
          <p:nvPr/>
        </p:nvSpPr>
        <p:spPr>
          <a:xfrm>
            <a:off x="10190002" y="6165842"/>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Business Rules Engine</a:t>
            </a:r>
          </a:p>
        </p:txBody>
      </p:sp>
      <p:sp>
        <p:nvSpPr>
          <p:cNvPr id="106" name="Rectangle 105"/>
          <p:cNvSpPr/>
          <p:nvPr/>
        </p:nvSpPr>
        <p:spPr>
          <a:xfrm>
            <a:off x="10190002" y="6345547"/>
            <a:ext cx="1295700" cy="14396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defRPr/>
            </a:pPr>
            <a:r>
              <a:rPr lang="en-US" sz="700" kern="0" dirty="0">
                <a:solidFill>
                  <a:srgbClr val="49648C"/>
                </a:solidFill>
                <a:latin typeface="Allianz Sans" panose="02000506030000020004" pitchFamily="2" charset="0"/>
                <a:ea typeface="Allianz Sans" panose="02000506030000020004" pitchFamily="2" charset="0"/>
                <a:sym typeface="Arial"/>
              </a:rPr>
              <a:t>Compute On-prem + Cloud</a:t>
            </a:r>
          </a:p>
        </p:txBody>
      </p:sp>
      <p:sp>
        <p:nvSpPr>
          <p:cNvPr id="108" name="Rectangle 107"/>
          <p:cNvSpPr/>
          <p:nvPr/>
        </p:nvSpPr>
        <p:spPr>
          <a:xfrm>
            <a:off x="4871338" y="4707143"/>
            <a:ext cx="1225790" cy="286835"/>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Transform</a:t>
            </a:r>
          </a:p>
        </p:txBody>
      </p:sp>
      <p:sp>
        <p:nvSpPr>
          <p:cNvPr id="109" name="Rectangle 108"/>
          <p:cNvSpPr/>
          <p:nvPr/>
        </p:nvSpPr>
        <p:spPr>
          <a:xfrm>
            <a:off x="4871339" y="5047882"/>
            <a:ext cx="1225790" cy="286835"/>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Transport</a:t>
            </a:r>
          </a:p>
        </p:txBody>
      </p:sp>
      <p:sp>
        <p:nvSpPr>
          <p:cNvPr id="110" name="Rectangle 109"/>
          <p:cNvSpPr/>
          <p:nvPr/>
        </p:nvSpPr>
        <p:spPr>
          <a:xfrm>
            <a:off x="5515744" y="3688791"/>
            <a:ext cx="581384" cy="286835"/>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Ingest</a:t>
            </a:r>
          </a:p>
        </p:txBody>
      </p:sp>
      <p:sp>
        <p:nvSpPr>
          <p:cNvPr id="111" name="Rectangle 110"/>
          <p:cNvSpPr/>
          <p:nvPr/>
        </p:nvSpPr>
        <p:spPr>
          <a:xfrm>
            <a:off x="4871339" y="4054380"/>
            <a:ext cx="1225790" cy="286835"/>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Data Tagging</a:t>
            </a:r>
          </a:p>
        </p:txBody>
      </p:sp>
      <p:sp>
        <p:nvSpPr>
          <p:cNvPr id="112" name="Rectangle 111"/>
          <p:cNvSpPr/>
          <p:nvPr/>
        </p:nvSpPr>
        <p:spPr>
          <a:xfrm>
            <a:off x="4883910" y="6206566"/>
            <a:ext cx="1213218" cy="220836"/>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Curation</a:t>
            </a:r>
          </a:p>
        </p:txBody>
      </p:sp>
      <p:sp>
        <p:nvSpPr>
          <p:cNvPr id="113" name="Rectangle 112"/>
          <p:cNvSpPr/>
          <p:nvPr/>
        </p:nvSpPr>
        <p:spPr>
          <a:xfrm>
            <a:off x="4871338" y="4378842"/>
            <a:ext cx="1225790" cy="286835"/>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Error management</a:t>
            </a:r>
          </a:p>
        </p:txBody>
      </p:sp>
      <p:sp>
        <p:nvSpPr>
          <p:cNvPr id="114" name="Rectangle 113"/>
          <p:cNvSpPr/>
          <p:nvPr/>
        </p:nvSpPr>
        <p:spPr>
          <a:xfrm>
            <a:off x="4871340" y="5392458"/>
            <a:ext cx="1225790" cy="286835"/>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CDC data extraction</a:t>
            </a:r>
          </a:p>
        </p:txBody>
      </p:sp>
      <p:sp>
        <p:nvSpPr>
          <p:cNvPr id="115" name="Rectangle 114"/>
          <p:cNvSpPr/>
          <p:nvPr/>
        </p:nvSpPr>
        <p:spPr>
          <a:xfrm>
            <a:off x="4871340" y="5724121"/>
            <a:ext cx="1225790" cy="286835"/>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Connectors/ adapters</a:t>
            </a:r>
          </a:p>
        </p:txBody>
      </p:sp>
      <p:sp>
        <p:nvSpPr>
          <p:cNvPr id="116" name="Rectangle 115"/>
          <p:cNvSpPr/>
          <p:nvPr/>
        </p:nvSpPr>
        <p:spPr>
          <a:xfrm>
            <a:off x="4883910" y="3690165"/>
            <a:ext cx="569421" cy="286835"/>
          </a:xfrm>
          <a:prstGeom prst="rect">
            <a:avLst/>
          </a:prstGeom>
          <a:solidFill>
            <a:schemeClr val="bg1">
              <a:lumMod val="95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Publish</a:t>
            </a:r>
          </a:p>
        </p:txBody>
      </p:sp>
      <p:sp>
        <p:nvSpPr>
          <p:cNvPr id="117" name="Rectangle 116"/>
          <p:cNvSpPr/>
          <p:nvPr/>
        </p:nvSpPr>
        <p:spPr>
          <a:xfrm>
            <a:off x="4883910" y="6463383"/>
            <a:ext cx="1213218" cy="212273"/>
          </a:xfrm>
          <a:prstGeom prst="rect">
            <a:avLst/>
          </a:prstGeom>
          <a:solidFill>
            <a:schemeClr val="accent6">
              <a:lumMod val="9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36014" tIns="35992" rIns="36014" bIns="35992" rtlCol="0" anchor="ctr"/>
          <a:lstStyle/>
          <a:p>
            <a:pPr algn="ctr" defTabSz="1219657" hangingPunct="0">
              <a:defRPr/>
            </a:pPr>
            <a:r>
              <a:rPr lang="en-US" sz="700" b="1" kern="0" dirty="0">
                <a:solidFill>
                  <a:srgbClr val="49648C"/>
                </a:solidFill>
                <a:latin typeface="Allianz Sans" panose="02000506030000020004" pitchFamily="2" charset="0"/>
                <a:ea typeface="Allianz Sans" panose="02000506030000020004" pitchFamily="2" charset="0"/>
                <a:sym typeface="Arial"/>
              </a:rPr>
              <a:t>Scheduling</a:t>
            </a:r>
          </a:p>
        </p:txBody>
      </p:sp>
      <p:sp>
        <p:nvSpPr>
          <p:cNvPr id="118" name="Rectangle 117"/>
          <p:cNvSpPr/>
          <p:nvPr/>
        </p:nvSpPr>
        <p:spPr>
          <a:xfrm>
            <a:off x="6932999" y="5502680"/>
            <a:ext cx="679553" cy="345969"/>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r>
              <a:rPr lang="en-US" sz="700" i="1" kern="0" dirty="0">
                <a:solidFill>
                  <a:srgbClr val="49648C"/>
                </a:solidFill>
                <a:latin typeface="Allianz Sans" panose="02000506030000020004" pitchFamily="2" charset="0"/>
                <a:ea typeface="Allianz Sans" panose="02000506030000020004" pitchFamily="2" charset="0"/>
                <a:sym typeface="Arial"/>
              </a:rPr>
              <a:t>Raw Source Data</a:t>
            </a:r>
          </a:p>
          <a:p>
            <a:pPr algn="ctr" defTabSz="1219657" hangingPunct="0"/>
            <a:r>
              <a:rPr lang="en-US" sz="700" i="1" kern="0" dirty="0">
                <a:solidFill>
                  <a:srgbClr val="49648C"/>
                </a:solidFill>
                <a:latin typeface="Allianz Sans" panose="02000506030000020004" pitchFamily="2" charset="0"/>
                <a:ea typeface="Allianz Sans" panose="02000506030000020004" pitchFamily="2" charset="0"/>
                <a:sym typeface="Arial"/>
              </a:rPr>
              <a:t>(MP)</a:t>
            </a:r>
          </a:p>
        </p:txBody>
      </p:sp>
      <p:sp>
        <p:nvSpPr>
          <p:cNvPr id="119" name="Rectangle 118"/>
          <p:cNvSpPr/>
          <p:nvPr/>
        </p:nvSpPr>
        <p:spPr>
          <a:xfrm>
            <a:off x="6905971" y="4930105"/>
            <a:ext cx="679553" cy="345969"/>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14" tIns="0" rIns="36014" bIns="0" rtlCol="0" anchor="ctr"/>
          <a:lstStyle/>
          <a:p>
            <a:pPr algn="ctr" defTabSz="1219657" hangingPunct="0"/>
            <a:r>
              <a:rPr lang="en-US" sz="700" i="1" kern="0" dirty="0">
                <a:solidFill>
                  <a:srgbClr val="49648C"/>
                </a:solidFill>
                <a:latin typeface="Allianz Sans" panose="02000506030000020004" pitchFamily="2" charset="0"/>
                <a:ea typeface="Allianz Sans" panose="02000506030000020004" pitchFamily="2" charset="0"/>
                <a:sym typeface="Arial"/>
              </a:rPr>
              <a:t>Enterprise Data  Schema</a:t>
            </a:r>
          </a:p>
        </p:txBody>
      </p:sp>
      <p:sp>
        <p:nvSpPr>
          <p:cNvPr id="120" name="Text Placeholder 119">
            <a:extLst>
              <a:ext uri="{FF2B5EF4-FFF2-40B4-BE49-F238E27FC236}">
                <a16:creationId xmlns:a16="http://schemas.microsoft.com/office/drawing/2014/main" id="{1A2225C8-7478-4203-A03B-566D2EA678B1}"/>
              </a:ext>
            </a:extLst>
          </p:cNvPr>
          <p:cNvSpPr>
            <a:spLocks noGrp="1"/>
          </p:cNvSpPr>
          <p:nvPr>
            <p:ph type="body" sz="quarter" idx="17"/>
          </p:nvPr>
        </p:nvSpPr>
        <p:spPr/>
        <p:txBody>
          <a:bodyPr/>
          <a:lstStyle/>
          <a:p>
            <a:endParaRPr lang="en-DE"/>
          </a:p>
        </p:txBody>
      </p:sp>
    </p:spTree>
    <p:extLst>
      <p:ext uri="{BB962C8B-B14F-4D97-AF65-F5344CB8AC3E}">
        <p14:creationId xmlns:p14="http://schemas.microsoft.com/office/powerpoint/2010/main" val="3778506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60xccQZAWZULA1DAUwE_M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VDBKw9k84Uj5W8Ne2PM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J6KIU4tdQVyRhLr5z3Mbu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ryuKaqiIo_96hxReBUisU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OzbfsfWNXLQxCSVxBqW7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_SE_Global_Master_June_2017">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5AB6B79375F34E9D381270D1F5E622" ma:contentTypeVersion="18" ma:contentTypeDescription="Create a new document." ma:contentTypeScope="" ma:versionID="3cd396bf59f1103a26134e8238af104d">
  <xsd:schema xmlns:xsd="http://www.w3.org/2001/XMLSchema" xmlns:xs="http://www.w3.org/2001/XMLSchema" xmlns:p="http://schemas.microsoft.com/office/2006/metadata/properties" xmlns:ns1="http://schemas.microsoft.com/sharepoint/v3" xmlns:ns2="5b2f868c-8f92-4251-9c5c-5006411a5d63" xmlns:ns3="0f693eaa-2d88-41b4-a1c1-32ba42dc72ad" targetNamespace="http://schemas.microsoft.com/office/2006/metadata/properties" ma:root="true" ma:fieldsID="8eefaf743d75817a01829804821293b8" ns1:_="" ns2:_="" ns3:_="">
    <xsd:import namespace="http://schemas.microsoft.com/sharepoint/v3"/>
    <xsd:import namespace="5b2f868c-8f92-4251-9c5c-5006411a5d63"/>
    <xsd:import namespace="0f693eaa-2d88-41b4-a1c1-32ba42dc72ad"/>
    <xsd:element name="properties">
      <xsd:complexType>
        <xsd:sequence>
          <xsd:element name="documentManagement">
            <xsd:complexType>
              <xsd:all>
                <xsd:element ref="ns1:DocumentSetDescription"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ocumentSetDescription" ma:index="8" nillable="true" ma:displayName="Description" ma:description="A description of the Document Set" ma:internalName="DocumentSetDescription">
      <xsd:simpleType>
        <xsd:restriction base="dms:Note"/>
      </xsd:simpleType>
    </xsd:element>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2f868c-8f92-4251-9c5c-5006411a5d6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10820af1-e82f-496e-bbcb-d9502914b7b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693eaa-2d88-41b4-a1c1-32ba42dc72a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8d801aa8-04bd-48eb-82b9-c99783f147a3}" ma:internalName="TaxCatchAll" ma:showField="CatchAllData" ma:web="0f693eaa-2d88-41b4-a1c1-32ba42dc72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SetDescription xmlns="http://schemas.microsoft.com/sharepoint/v3" xsi:nil="true"/>
    <_ip_UnifiedCompliancePolicyUIAction xmlns="http://schemas.microsoft.com/sharepoint/v3" xsi:nil="true"/>
    <_ip_UnifiedCompliancePolicyProperties xmlns="http://schemas.microsoft.com/sharepoint/v3" xsi:nil="true"/>
    <lcf76f155ced4ddcb4097134ff3c332f xmlns="5b2f868c-8f92-4251-9c5c-5006411a5d63">
      <Terms xmlns="http://schemas.microsoft.com/office/infopath/2007/PartnerControls"/>
    </lcf76f155ced4ddcb4097134ff3c332f>
    <TaxCatchAll xmlns="0f693eaa-2d88-41b4-a1c1-32ba42dc72a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68340-FD50-407D-ABE9-E3CA8A67A8EF}"/>
</file>

<file path=customXml/itemProps2.xml><?xml version="1.0" encoding="utf-8"?>
<ds:datastoreItem xmlns:ds="http://schemas.openxmlformats.org/officeDocument/2006/customXml" ds:itemID="{4CB0BD3C-868D-4B2F-A750-325499B87BC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E466F79-3D9D-4AAF-BAEC-C99EC86DBD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Widescreen</PresentationFormat>
  <Paragraphs>183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AZ_SE_Global_Master_June_2017</vt:lpstr>
      <vt:lpstr>MIS enables an harmonized steering of the MidCorp business</vt:lpstr>
      <vt:lpstr>GDP as key enabler for MIS MidCorp</vt:lpstr>
      <vt:lpstr>GDP developments aim to deliver required functionalities and automatize end-to-end Midcorp data management</vt:lpstr>
      <vt:lpstr>PowerPoint Presentation</vt:lpstr>
      <vt:lpstr>MIS TO BE DELIVERED BY LEVERAGING SELECTED CAPABILITIES FROM TARGET DATA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enables an harmonized steering of the MidCorp business</dc:title>
  <dc:creator>Michelet, Arnaud (Allianz SE)</dc:creator>
  <cp:lastModifiedBy>Michelet, Arnaud (Allianz SE)</cp:lastModifiedBy>
  <cp:revision>4</cp:revision>
  <dcterms:created xsi:type="dcterms:W3CDTF">2021-02-15T12:50:13Z</dcterms:created>
  <dcterms:modified xsi:type="dcterms:W3CDTF">2021-03-25T21:30:24Z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3bc15e-e7bf-41c1-bdb3-03882d8a2e2c_Enabled">
    <vt:lpwstr>true</vt:lpwstr>
  </property>
  <property fmtid="{D5CDD505-2E9C-101B-9397-08002B2CF9AE}" pid="3" name="MSIP_Label_863bc15e-e7bf-41c1-bdb3-03882d8a2e2c_SetDate">
    <vt:lpwstr>2021-02-15T12:57:35Z</vt:lpwstr>
  </property>
  <property fmtid="{D5CDD505-2E9C-101B-9397-08002B2CF9AE}" pid="4" name="MSIP_Label_863bc15e-e7bf-41c1-bdb3-03882d8a2e2c_Method">
    <vt:lpwstr>Privileged</vt:lpwstr>
  </property>
  <property fmtid="{D5CDD505-2E9C-101B-9397-08002B2CF9AE}" pid="5" name="MSIP_Label_863bc15e-e7bf-41c1-bdb3-03882d8a2e2c_Name">
    <vt:lpwstr>863bc15e-e7bf-41c1-bdb3-03882d8a2e2c</vt:lpwstr>
  </property>
  <property fmtid="{D5CDD505-2E9C-101B-9397-08002B2CF9AE}" pid="6" name="MSIP_Label_863bc15e-e7bf-41c1-bdb3-03882d8a2e2c_SiteId">
    <vt:lpwstr>6e06e42d-6925-47c6-b9e7-9581c7ca302a</vt:lpwstr>
  </property>
  <property fmtid="{D5CDD505-2E9C-101B-9397-08002B2CF9AE}" pid="7" name="MSIP_Label_863bc15e-e7bf-41c1-bdb3-03882d8a2e2c_ActionId">
    <vt:lpwstr>1c58d230-3853-4e5f-8234-ba14f43f922e</vt:lpwstr>
  </property>
  <property fmtid="{D5CDD505-2E9C-101B-9397-08002B2CF9AE}" pid="8" name="MSIP_Label_863bc15e-e7bf-41c1-bdb3-03882d8a2e2c_ContentBits">
    <vt:lpwstr>0</vt:lpwstr>
  </property>
  <property fmtid="{D5CDD505-2E9C-101B-9397-08002B2CF9AE}" pid="9" name="_AdHocReviewCycleID">
    <vt:i4>-823578228</vt:i4>
  </property>
  <property fmtid="{D5CDD505-2E9C-101B-9397-08002B2CF9AE}" pid="10" name="_NewReviewCycle">
    <vt:lpwstr/>
  </property>
  <property fmtid="{D5CDD505-2E9C-101B-9397-08002B2CF9AE}" pid="11" name="_EmailSubject">
    <vt:lpwstr>Data Flow MC MIS?</vt:lpwstr>
  </property>
  <property fmtid="{D5CDD505-2E9C-101B-9397-08002B2CF9AE}" pid="12" name="_AuthorEmail">
    <vt:lpwstr>ARNAUD.MICHELET1@allianz.com</vt:lpwstr>
  </property>
  <property fmtid="{D5CDD505-2E9C-101B-9397-08002B2CF9AE}" pid="13" name="_AuthorEmailDisplayName">
    <vt:lpwstr>Michelet, Arnaud (Allianz SE)</vt:lpwstr>
  </property>
  <property fmtid="{D5CDD505-2E9C-101B-9397-08002B2CF9AE}" pid="14" name="ContentTypeId">
    <vt:lpwstr>0x0101000C5AB6B79375F34E9D381270D1F5E622</vt:lpwstr>
  </property>
</Properties>
</file>