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9" r:id="rId5"/>
  </p:sldMasterIdLst>
  <p:notesMasterIdLst>
    <p:notesMasterId r:id="rId8"/>
  </p:notesMasterIdLst>
  <p:sldIdLst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9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6A59E-E4E0-46B5-8047-8FEF76BCC28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F779E-2B4E-498D-BEDE-1746C863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F3CE7-ED39-4DCA-B997-3091546AA5B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85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4842505" cy="4573537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6" y="5841749"/>
            <a:ext cx="2035239" cy="50881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66" y="3820229"/>
            <a:ext cx="4070286" cy="152840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buAutoNum type="arabicParenR"/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 hasCustomPrompt="1"/>
          </p:nvPr>
        </p:nvSpPr>
        <p:spPr>
          <a:xfrm>
            <a:off x="6095206" y="515819"/>
            <a:ext cx="5601429" cy="5834299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de-AT" dirty="0"/>
              <a:t>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765321"/>
            <a:ext cx="5588793" cy="3023636"/>
          </a:xfrm>
        </p:spPr>
        <p:txBody>
          <a:bodyPr/>
          <a:lstStyle>
            <a:lvl1pPr>
              <a:defRPr lang="en-GB" sz="4399" b="1" kern="1200" cap="all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Rechteck 2"/>
          <p:cNvSpPr/>
          <p:nvPr/>
        </p:nvSpPr>
        <p:spPr>
          <a:xfrm>
            <a:off x="291970" y="6371716"/>
            <a:ext cx="1440347" cy="359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64734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2000" cy="6858000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6001" y="549982"/>
            <a:ext cx="6095999" cy="630801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5148" y="2552109"/>
            <a:ext cx="4174452" cy="3296241"/>
          </a:xfrm>
        </p:spPr>
        <p:txBody>
          <a:bodyPr lIns="144000" tIns="216000" rIns="0" anchor="t"/>
          <a:lstStyle>
            <a:lvl1pPr>
              <a:defRPr lang="de-DE" sz="19996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67" y="515820"/>
            <a:ext cx="7619405" cy="2537824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8926" rtl="0" eaLnBrk="1" latinLnBrk="0" hangingPunct="1">
              <a:defRPr lang="de-DE" sz="3599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48288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2000" cy="6858000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6001" y="549982"/>
            <a:ext cx="6095999" cy="6308019"/>
          </a:xfrm>
          <a:prstGeom prst="rect">
            <a:avLst/>
          </a:prstGeom>
        </p:spPr>
      </p:pic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67" y="515820"/>
            <a:ext cx="7619405" cy="2537824"/>
          </a:xfrm>
          <a:prstGeom prst="rect">
            <a:avLst/>
          </a:prstGeom>
        </p:spPr>
        <p:txBody>
          <a:bodyPr tIns="0" bIns="180000" anchor="b"/>
          <a:lstStyle>
            <a:lvl1pPr marL="0" algn="l" defTabSz="1218926" rtl="0" eaLnBrk="1" latinLnBrk="0" hangingPunct="1">
              <a:defRPr lang="de-DE" sz="3599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0935" y="3559939"/>
            <a:ext cx="5295001" cy="25505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  <a:p>
            <a:pPr lvl="1"/>
            <a:r>
              <a:rPr lang="de-DE" dirty="0"/>
              <a:t>02</a:t>
            </a:r>
          </a:p>
          <a:p>
            <a:pPr lvl="2"/>
            <a:r>
              <a:rPr lang="de-DE" dirty="0"/>
              <a:t>03</a:t>
            </a:r>
          </a:p>
          <a:p>
            <a:pPr lvl="3"/>
            <a:r>
              <a:rPr lang="de-DE" dirty="0"/>
              <a:t>04</a:t>
            </a:r>
          </a:p>
          <a:p>
            <a:pPr lvl="4"/>
            <a:r>
              <a:rPr lang="de-DE" dirty="0"/>
              <a:t>05</a:t>
            </a:r>
          </a:p>
          <a:p>
            <a:pPr lvl="5"/>
            <a:r>
              <a:rPr lang="de-DE" dirty="0"/>
              <a:t>06</a:t>
            </a:r>
          </a:p>
          <a:p>
            <a:pPr lvl="6"/>
            <a:r>
              <a:rPr lang="de-DE" dirty="0"/>
              <a:t>07</a:t>
            </a:r>
          </a:p>
          <a:p>
            <a:pPr lvl="7"/>
            <a:r>
              <a:rPr lang="de-DE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192530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97" y="1529996"/>
            <a:ext cx="11188638" cy="4839054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3F355A-87D4-4B44-BD0D-859276A78585}" type="datetime5">
              <a:rPr lang="en-US" smtClean="0"/>
              <a:t>14-Sep-20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561193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97" y="1272881"/>
            <a:ext cx="11188638" cy="509617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F3E2E88-CBD2-4C33-8B05-69BD40415EA6}" type="datetime5">
              <a:rPr lang="en-US" smtClean="0"/>
              <a:t>14-Sep-20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34348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1651215" cy="5841422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10606" y="766622"/>
            <a:ext cx="3063639" cy="4462161"/>
          </a:xfrm>
        </p:spPr>
        <p:txBody>
          <a:bodyPr/>
          <a:lstStyle>
            <a:lvl1pPr>
              <a:defRPr lang="en-GB" sz="4399" b="1" kern="1200" cap="all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6C1E-52DF-4F17-B471-B644E02A8A68}" type="datetime5">
              <a:rPr lang="en-US" smtClean="0"/>
              <a:t>14-Sep-20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89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1651215" cy="5841422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813" y="1272881"/>
            <a:ext cx="8133823" cy="483758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8001" y="768171"/>
            <a:ext cx="3054813" cy="4604595"/>
          </a:xfrm>
        </p:spPr>
        <p:txBody>
          <a:bodyPr/>
          <a:lstStyle>
            <a:lvl1pPr>
              <a:defRPr sz="4399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AF33F4B-4FAB-41AF-8E55-14BC4B4D633A}" type="datetime5">
              <a:rPr lang="en-US" smtClean="0"/>
              <a:t>14-Sep-20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0671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1651215" cy="5841422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813" y="1272881"/>
            <a:ext cx="3943864" cy="483758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7735307" y="1272881"/>
            <a:ext cx="3924511" cy="483758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8001" y="768171"/>
            <a:ext cx="3054813" cy="4532603"/>
          </a:xfrm>
        </p:spPr>
        <p:txBody>
          <a:bodyPr/>
          <a:lstStyle>
            <a:lvl1pPr>
              <a:defRPr sz="4399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0AED2D7-DE0A-4586-9373-AF99BFD3A1D9}" type="datetime5">
              <a:rPr lang="en-US" smtClean="0"/>
              <a:t>14-Sep-20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9400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7998" y="1529996"/>
            <a:ext cx="5515985" cy="4580465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65382" y="1529996"/>
            <a:ext cx="5529795" cy="4580465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E9A7C22-2A88-4D9F-87A1-969F54B19321}" type="datetime5">
              <a:rPr lang="en-US" smtClean="0"/>
              <a:t>14-Sep-20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1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932418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platzhalter 23"/>
          <p:cNvSpPr>
            <a:spLocks noGrp="1"/>
          </p:cNvSpPr>
          <p:nvPr>
            <p:ph type="body" sz="quarter" idx="22"/>
          </p:nvPr>
        </p:nvSpPr>
        <p:spPr>
          <a:xfrm>
            <a:off x="1" y="2264753"/>
            <a:ext cx="5600700" cy="3583596"/>
          </a:xfr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8001" y="1030050"/>
            <a:ext cx="4334505" cy="2277535"/>
          </a:xfrm>
        </p:spPr>
        <p:txBody>
          <a:bodyPr anchor="b"/>
          <a:lstStyle>
            <a:lvl1pPr>
              <a:defRPr sz="4399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67" y="3820228"/>
            <a:ext cx="4334439" cy="254893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794" y="1030050"/>
            <a:ext cx="5599842" cy="4818534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6E8E0D-FD93-4417-85E7-5AEDC5081CA9}" type="datetime5">
              <a:rPr lang="en-US" smtClean="0"/>
              <a:t>14-Sep-20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3779621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23"/>
          </p:nvPr>
        </p:nvSpPr>
        <p:spPr>
          <a:xfrm>
            <a:off x="1" y="2264753"/>
            <a:ext cx="5600700" cy="3583596"/>
          </a:xfr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8001" y="1030050"/>
            <a:ext cx="4334505" cy="2277535"/>
          </a:xfrm>
        </p:spPr>
        <p:txBody>
          <a:bodyPr anchor="b"/>
          <a:lstStyle>
            <a:lvl1pPr>
              <a:defRPr sz="4399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67" y="3820228"/>
            <a:ext cx="4334439" cy="254893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5845936" y="1030050"/>
            <a:ext cx="5850700" cy="5080411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Image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17B20AE-A3AD-48AB-9CC9-BF4B9099D221}" type="datetime5">
              <a:rPr lang="en-US" smtClean="0"/>
              <a:t>14-Sep-20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38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4842505" cy="4573537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66" y="3820228"/>
            <a:ext cx="4070286" cy="15284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765321"/>
            <a:ext cx="7368612" cy="3023636"/>
          </a:xfrm>
        </p:spPr>
        <p:txBody>
          <a:bodyPr/>
          <a:lstStyle>
            <a:lvl1pPr>
              <a:defRPr lang="en-GB" sz="4399" b="1" kern="1200" cap="all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842505" y="1"/>
            <a:ext cx="7349495" cy="5348636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Picture</a:t>
            </a:r>
          </a:p>
        </p:txBody>
      </p:sp>
      <p:pic>
        <p:nvPicPr>
          <p:cNvPr id="10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97" y="5841749"/>
            <a:ext cx="2035239" cy="50881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91970" y="6371716"/>
            <a:ext cx="1440347" cy="359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664882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 And Image - Varia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1651215" cy="5841422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8001" y="765321"/>
            <a:ext cx="5587999" cy="2303722"/>
          </a:xfrm>
        </p:spPr>
        <p:txBody>
          <a:bodyPr/>
          <a:lstStyle>
            <a:lvl1pPr>
              <a:defRPr lang="en-GB" sz="4399" b="1" kern="1200" cap="all" baseline="0" dirty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096794" y="952279"/>
            <a:ext cx="6095205" cy="590572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67" y="3559938"/>
            <a:ext cx="5587931" cy="2288411"/>
          </a:xfrm>
          <a:prstGeom prst="rect">
            <a:avLst/>
          </a:prstGeom>
        </p:spPr>
        <p:txBody>
          <a:bodyPr rIns="180000"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400"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 sz="1200">
                <a:solidFill>
                  <a:schemeClr val="tx1"/>
                </a:solidFill>
              </a:defRPr>
            </a:lvl7pPr>
            <a:lvl8pPr>
              <a:lnSpc>
                <a:spcPct val="100000"/>
              </a:lnSpc>
              <a:defRPr sz="1050">
                <a:solidFill>
                  <a:schemeClr val="tx1"/>
                </a:solidFill>
              </a:defRPr>
            </a:lvl8pPr>
            <a:lvl9pPr>
              <a:lnSpc>
                <a:spcPct val="100000"/>
              </a:lnSpc>
              <a:defRPr sz="7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8C5A05C-9C26-4C9F-AB10-0B3C5349D48D}" type="datetime5">
              <a:rPr lang="en-US" smtClean="0"/>
              <a:t>14-Sep-20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449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98" y="1529996"/>
            <a:ext cx="3576000" cy="4839054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8082" y="1529996"/>
            <a:ext cx="3568036" cy="4839054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7999" y="1529996"/>
            <a:ext cx="3568702" cy="4839054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94CD679-7A10-48A8-B87F-D6FF787E24F3}" type="datetime5">
              <a:rPr lang="en-US" smtClean="0"/>
              <a:t>14-Sep-20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236069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ntent Areas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99" y="4845052"/>
            <a:ext cx="3576000" cy="152400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8081" y="4845052"/>
            <a:ext cx="3576000" cy="152400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0864" y="4845052"/>
            <a:ext cx="3575836" cy="152400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Inhaltsplatzhalter 13" descr="Spalte links" title="Spalte links"/>
          <p:cNvSpPr>
            <a:spLocks noGrp="1"/>
          </p:cNvSpPr>
          <p:nvPr>
            <p:ph sz="quarter" idx="19" hasCustomPrompt="1"/>
          </p:nvPr>
        </p:nvSpPr>
        <p:spPr>
          <a:xfrm>
            <a:off x="507999" y="1530352"/>
            <a:ext cx="3576000" cy="3050116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" name="Inhaltsplatzhalter 15" descr="Spalte mitte" title="Spalte mitte"/>
          <p:cNvSpPr>
            <a:spLocks noGrp="1"/>
          </p:cNvSpPr>
          <p:nvPr>
            <p:ph sz="quarter" idx="20" hasCustomPrompt="1"/>
          </p:nvPr>
        </p:nvSpPr>
        <p:spPr>
          <a:xfrm>
            <a:off x="4308083" y="1530352"/>
            <a:ext cx="3575836" cy="3050116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1" hasCustomPrompt="1"/>
          </p:nvPr>
        </p:nvSpPr>
        <p:spPr>
          <a:xfrm>
            <a:off x="8120865" y="1530352"/>
            <a:ext cx="3575834" cy="3050116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7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9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153D9D2-4109-4658-A169-3AF16B615417}" type="datetime5">
              <a:rPr lang="en-US" smtClean="0"/>
              <a:t>14-Sep-20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3515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001" y="4580466"/>
            <a:ext cx="3576000" cy="1788584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8081" y="4580466"/>
            <a:ext cx="3576000" cy="1788584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0863" y="4580466"/>
            <a:ext cx="3576000" cy="1788584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002" y="2032001"/>
            <a:ext cx="3576000" cy="2046817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4308080" y="2032001"/>
            <a:ext cx="3576000" cy="2046817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8127999" y="2032001"/>
            <a:ext cx="3576000" cy="2046817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B260DF7-7A47-4C84-A6B5-7A0F356823F8}" type="datetime5">
              <a:rPr lang="en-US" smtClean="0"/>
              <a:t>14-Sep-20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7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3428221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801" y="4322235"/>
            <a:ext cx="25440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2001" y="2030105"/>
            <a:ext cx="25440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6401" y="4322235"/>
            <a:ext cx="25440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801" y="2032001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2001" y="4322599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6401" y="2032001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4401" y="2030105"/>
            <a:ext cx="25527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4400" y="4322599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6C126571-E348-4CB5-A863-9E00C0AA8F4A}" type="datetime5">
              <a:rPr lang="en-US" smtClean="0"/>
              <a:t>14-Sep-20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812562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, Equa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801" y="4322235"/>
            <a:ext cx="25440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2001" y="4333828"/>
            <a:ext cx="25440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6401" y="4322235"/>
            <a:ext cx="25440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801" y="2032001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2001" y="2033529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6401" y="2032001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4401" y="4333828"/>
            <a:ext cx="25527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4400" y="2033529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A617076C-1AA0-4312-A147-F07827D60394}" type="datetime5">
              <a:rPr lang="en-US" smtClean="0"/>
              <a:t>14-Sep-20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611883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144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64" y="1628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4" y="1628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F9B85A3-BE12-4316-ADE0-0FADAA9EC2E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09" cy="158713"/>
          </a:xfrm>
          <a:prstGeom prst="rect">
            <a:avLst/>
          </a:prstGeom>
          <a:solidFill>
            <a:srgbClr val="C1EBF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598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 userDrawn="1"/>
        </p:nvSpPr>
        <p:spPr bwMode="gray">
          <a:xfrm>
            <a:off x="1" y="3"/>
            <a:ext cx="5083351" cy="6362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143923" tIns="143923" rIns="143923" bIns="14392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1">
              <a:spcBef>
                <a:spcPts val="133"/>
              </a:spcBef>
              <a:spcAft>
                <a:spcPts val="133"/>
              </a:spcAft>
            </a:pPr>
            <a:endParaRPr lang="en-US" sz="1866"/>
          </a:p>
        </p:txBody>
      </p:sp>
      <p:sp>
        <p:nvSpPr>
          <p:cNvPr id="12" name="Rectangle 11"/>
          <p:cNvSpPr>
            <a:spLocks/>
          </p:cNvSpPr>
          <p:nvPr userDrawn="1"/>
        </p:nvSpPr>
        <p:spPr bwMode="gray">
          <a:xfrm>
            <a:off x="5083352" y="6931"/>
            <a:ext cx="4746860" cy="4571950"/>
          </a:xfrm>
          <a:prstGeom prst="rect">
            <a:avLst/>
          </a:prstGeom>
          <a:solidFill>
            <a:srgbClr val="D4D5C8"/>
          </a:solidFill>
          <a:ln>
            <a:noFill/>
          </a:ln>
        </p:spPr>
        <p:txBody>
          <a:bodyPr rot="0" spcFirstLastPara="0" vertOverflow="overflow" horzOverflow="overflow" vert="horz" wrap="square" lIns="143923" tIns="143923" rIns="143923" bIns="14392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1">
              <a:spcBef>
                <a:spcPts val="133"/>
              </a:spcBef>
              <a:spcAft>
                <a:spcPts val="133"/>
              </a:spcAft>
            </a:pPr>
            <a:endParaRPr lang="en-US" sz="1866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672985" y="3053646"/>
            <a:ext cx="3972668" cy="2461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Tx/>
              <a:buNone/>
              <a:defRPr lang="x-none" sz="1599" b="0" cap="none" baseline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pic>
        <p:nvPicPr>
          <p:cNvPr id="10" name="Bild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680431" y="5841752"/>
            <a:ext cx="2016206" cy="505194"/>
          </a:xfrm>
          <a:prstGeom prst="rect">
            <a:avLst/>
          </a:prstGeom>
        </p:spPr>
      </p:pic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672984" y="948153"/>
            <a:ext cx="7811261" cy="84449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lnSpc>
                <a:spcPct val="100000"/>
              </a:lnSpc>
              <a:defRPr lang="x-none" sz="3598" b="1" cap="none" baseline="0">
                <a:solidFill>
                  <a:schemeClr val="tx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24" name="Document type" hidden="1"/>
          <p:cNvSpPr txBox="1">
            <a:spLocks noChangeArrowheads="1"/>
          </p:cNvSpPr>
          <p:nvPr/>
        </p:nvSpPr>
        <p:spPr bwMode="gray">
          <a:xfrm>
            <a:off x="672984" y="4269428"/>
            <a:ext cx="3972668" cy="24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599" err="1">
                <a:latin typeface="+mn-lt"/>
              </a:rPr>
              <a:t>Abteilung</a:t>
            </a:r>
            <a:r>
              <a:rPr lang="en-US" sz="1599">
                <a:latin typeface="+mn-lt"/>
              </a:rPr>
              <a:t> / </a:t>
            </a:r>
            <a:r>
              <a:rPr lang="en-US" sz="1599" err="1">
                <a:latin typeface="+mn-lt"/>
              </a:rPr>
              <a:t>Verfasser</a:t>
            </a:r>
            <a:r>
              <a:rPr lang="en-US" sz="1599">
                <a:latin typeface="+mn-lt"/>
              </a:rPr>
              <a:t> /</a:t>
            </a:r>
            <a:endParaRPr lang="en-US" sz="1599" baseline="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Date" hidden="1"/>
          <p:cNvSpPr txBox="1">
            <a:spLocks noChangeArrowheads="1"/>
          </p:cNvSpPr>
          <p:nvPr/>
        </p:nvSpPr>
        <p:spPr bwMode="gray">
          <a:xfrm>
            <a:off x="672984" y="4549913"/>
            <a:ext cx="3972668" cy="24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599">
                <a:latin typeface="+mn-lt"/>
              </a:rPr>
              <a:t>Ort und Zeit</a:t>
            </a:r>
            <a:endParaRPr lang="en-US" sz="1599" baseline="0" noProof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1" name="Disclaimer-DE_FT2096_16x9_TK_CF1">
            <a:extLst>
              <a:ext uri="{FF2B5EF4-FFF2-40B4-BE49-F238E27FC236}">
                <a16:creationId xmlns:a16="http://schemas.microsoft.com/office/drawing/2014/main" id="{55619B36-1A9D-4109-B187-80DD9F1798F8}"/>
              </a:ext>
            </a:extLst>
          </p:cNvPr>
          <p:cNvGrpSpPr/>
          <p:nvPr userDrawn="1"/>
        </p:nvGrpSpPr>
        <p:grpSpPr bwMode="gray">
          <a:xfrm>
            <a:off x="5468916" y="5882607"/>
            <a:ext cx="1960890" cy="480209"/>
            <a:chOff x="4067174" y="5864006"/>
            <a:chExt cx="1411606" cy="480320"/>
          </a:xfrm>
        </p:grpSpPr>
        <p:sp>
          <p:nvSpPr>
            <p:cNvPr id="22" name="Textfeld 12">
              <a:extLst>
                <a:ext uri="{FF2B5EF4-FFF2-40B4-BE49-F238E27FC236}">
                  <a16:creationId xmlns:a16="http://schemas.microsoft.com/office/drawing/2014/main" id="{38EA5B2E-95A9-456F-B861-8DCBFC36A76F}"/>
                </a:ext>
              </a:extLst>
            </p:cNvPr>
            <p:cNvSpPr txBox="1"/>
            <p:nvPr/>
          </p:nvSpPr>
          <p:spPr bwMode="gray">
            <a:xfrm>
              <a:off x="4067177" y="5879995"/>
              <a:ext cx="1411603" cy="464331"/>
            </a:xfrm>
            <a:prstGeom prst="rect">
              <a:avLst/>
            </a:prstGeom>
            <a:noFill/>
            <a:ln w="25400" cmpd="sng">
              <a:noFill/>
            </a:ln>
          </p:spPr>
          <p:txBody>
            <a:bodyPr wrap="square" lIns="0" tIns="108000" rIns="0" bIns="108000" rtlCol="0">
              <a:spAutoFit/>
            </a:bodyPr>
            <a:lstStyle/>
            <a:p>
              <a:pPr algn="ctr"/>
              <a:r>
                <a:rPr lang="en-US" sz="1599" b="1">
                  <a:solidFill>
                    <a:srgbClr val="E4003A"/>
                  </a:solidFill>
                  <a:latin typeface="+mn-lt"/>
                </a:rPr>
                <a:t>Internal</a:t>
              </a:r>
            </a:p>
          </p:txBody>
        </p:sp>
        <p:grpSp>
          <p:nvGrpSpPr>
            <p:cNvPr id="23" name="Gruppieren 13">
              <a:extLst>
                <a:ext uri="{FF2B5EF4-FFF2-40B4-BE49-F238E27FC236}">
                  <a16:creationId xmlns:a16="http://schemas.microsoft.com/office/drawing/2014/main" id="{DAE41B23-E23F-446F-815B-FEE619019F01}"/>
                </a:ext>
              </a:extLst>
            </p:cNvPr>
            <p:cNvGrpSpPr/>
            <p:nvPr/>
          </p:nvGrpSpPr>
          <p:grpSpPr bwMode="gray">
            <a:xfrm>
              <a:off x="4067174" y="5864006"/>
              <a:ext cx="1411606" cy="446109"/>
              <a:chOff x="7624763" y="5079537"/>
              <a:chExt cx="1550486" cy="446109"/>
            </a:xfrm>
          </p:grpSpPr>
          <p:cxnSp>
            <p:nvCxnSpPr>
              <p:cNvPr id="26" name="Gerade Verbindung 14">
                <a:extLst>
                  <a:ext uri="{FF2B5EF4-FFF2-40B4-BE49-F238E27FC236}">
                    <a16:creationId xmlns:a16="http://schemas.microsoft.com/office/drawing/2014/main" id="{6B2D2BA5-72AB-4E24-9D73-A8EBA1AB6F6A}"/>
                  </a:ext>
                </a:extLst>
              </p:cNvPr>
              <p:cNvCxnSpPr/>
              <p:nvPr/>
            </p:nvCxnSpPr>
            <p:spPr bwMode="gray">
              <a:xfrm>
                <a:off x="7624763" y="5079537"/>
                <a:ext cx="1550486" cy="0"/>
              </a:xfrm>
              <a:prstGeom prst="line">
                <a:avLst/>
              </a:prstGeom>
              <a:ln w="28575">
                <a:solidFill>
                  <a:srgbClr val="E4003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15">
                <a:extLst>
                  <a:ext uri="{FF2B5EF4-FFF2-40B4-BE49-F238E27FC236}">
                    <a16:creationId xmlns:a16="http://schemas.microsoft.com/office/drawing/2014/main" id="{571B06DF-E2C1-4B5A-AD18-AAF8F881395C}"/>
                  </a:ext>
                </a:extLst>
              </p:cNvPr>
              <p:cNvCxnSpPr/>
              <p:nvPr/>
            </p:nvCxnSpPr>
            <p:spPr bwMode="gray">
              <a:xfrm>
                <a:off x="7624763" y="5525646"/>
                <a:ext cx="1550486" cy="0"/>
              </a:xfrm>
              <a:prstGeom prst="line">
                <a:avLst/>
              </a:prstGeom>
              <a:ln w="28575">
                <a:solidFill>
                  <a:srgbClr val="E4003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5550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2">
          <p15:clr>
            <a:srgbClr val="FBAE40"/>
          </p15:clr>
        </p15:guide>
        <p15:guide id="3">
          <p15:clr>
            <a:srgbClr val="FBAE40"/>
          </p15:clr>
        </p15:guide>
        <p15:guide id="4" pos="5769">
          <p15:clr>
            <a:srgbClr val="FBAE40"/>
          </p15:clr>
        </p15:guide>
        <p15:guide id="5" pos="567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5D5920D-9E07-4642-A801-0D08B7948D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5D5920D-9E07-4642-A801-0D08B7948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0D2AF45-3207-45B3-B8D2-A4E6FED84D2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71" cy="158713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Bef>
                <a:spcPts val="100"/>
              </a:spcBef>
              <a:spcAft>
                <a:spcPts val="100"/>
              </a:spcAft>
            </a:pPr>
            <a:endParaRPr lang="en-US" sz="2599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"/>
            <a:ext cx="10186726" cy="768172"/>
          </a:xfrm>
          <a:solidFill>
            <a:srgbClr val="CFE9EE"/>
          </a:solid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7F2C-201B-4834-A633-4F847450C485}" type="datetime5">
              <a:rPr lang="en-US" smtClean="0"/>
              <a:t>14-Sep-20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Footerline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eeform 54"/>
          <p:cNvSpPr>
            <a:spLocks noEditPoints="1"/>
          </p:cNvSpPr>
          <p:nvPr userDrawn="1"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Freeform 54"/>
          <p:cNvSpPr>
            <a:spLocks noEditPoints="1"/>
          </p:cNvSpPr>
          <p:nvPr userDrawn="1"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18243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4842505" cy="4573537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6" y="5841749"/>
            <a:ext cx="2035239" cy="50881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66" y="3820229"/>
            <a:ext cx="4070286" cy="152840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buAutoNum type="arabicParenR"/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 hasCustomPrompt="1"/>
          </p:nvPr>
        </p:nvSpPr>
        <p:spPr>
          <a:xfrm>
            <a:off x="6095206" y="515819"/>
            <a:ext cx="5601429" cy="5834299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de-AT" dirty="0"/>
              <a:t>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765321"/>
            <a:ext cx="5588793" cy="768172"/>
          </a:xfrm>
        </p:spPr>
        <p:txBody>
          <a:bodyPr/>
          <a:lstStyle>
            <a:lvl1pPr>
              <a:defRPr lang="en-GB" sz="4399" b="1" kern="1200" cap="all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Rechteck 2"/>
          <p:cNvSpPr/>
          <p:nvPr/>
        </p:nvSpPr>
        <p:spPr>
          <a:xfrm>
            <a:off x="291970" y="6371716"/>
            <a:ext cx="1915091" cy="359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76661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7361879" y="6927"/>
            <a:ext cx="4346079" cy="4838124"/>
          </a:xfrm>
          <a:solidFill>
            <a:srgbClr val="C3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7362195" cy="685800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25756" y="3307584"/>
            <a:ext cx="4070880" cy="1561242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pic>
        <p:nvPicPr>
          <p:cNvPr id="13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97" y="5841749"/>
            <a:ext cx="2035239" cy="5088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794" y="765321"/>
            <a:ext cx="5599842" cy="2519697"/>
          </a:xfrm>
        </p:spPr>
        <p:txBody>
          <a:bodyPr/>
          <a:lstStyle>
            <a:lvl1pPr>
              <a:defRPr sz="4399">
                <a:solidFill>
                  <a:schemeClr val="tx2"/>
                </a:solidFill>
              </a:defRPr>
            </a:lvl1pPr>
          </a:lstStyle>
          <a:p>
            <a:r>
              <a:rPr lang="en-GB" noProof="0" dirty="0" err="1"/>
              <a:t>TiteL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91611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4842505" cy="4573537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66" y="3820228"/>
            <a:ext cx="4070286" cy="15284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765321"/>
            <a:ext cx="7368612" cy="768172"/>
          </a:xfrm>
        </p:spPr>
        <p:txBody>
          <a:bodyPr/>
          <a:lstStyle>
            <a:lvl1pPr>
              <a:defRPr lang="en-GB" sz="4399" b="1" kern="1200" cap="all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842505" y="1"/>
            <a:ext cx="7349495" cy="5348636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Picture</a:t>
            </a:r>
          </a:p>
        </p:txBody>
      </p:sp>
      <p:pic>
        <p:nvPicPr>
          <p:cNvPr id="10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97" y="5841749"/>
            <a:ext cx="2035239" cy="50881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91970" y="6371716"/>
            <a:ext cx="2059126" cy="359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09" y="6008798"/>
            <a:ext cx="2035239" cy="2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775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7361879" y="6927"/>
            <a:ext cx="4346079" cy="4838124"/>
          </a:xfrm>
          <a:solidFill>
            <a:srgbClr val="C3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21511"/>
            <a:ext cx="7362195" cy="685800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25756" y="3307584"/>
            <a:ext cx="4070880" cy="771345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pic>
        <p:nvPicPr>
          <p:cNvPr id="13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97" y="5841749"/>
            <a:ext cx="2035239" cy="5088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794" y="765321"/>
            <a:ext cx="5599842" cy="768172"/>
          </a:xfrm>
        </p:spPr>
        <p:txBody>
          <a:bodyPr/>
          <a:lstStyle>
            <a:lvl1pPr>
              <a:defRPr sz="4399">
                <a:solidFill>
                  <a:schemeClr val="tx2"/>
                </a:solidFill>
              </a:defRPr>
            </a:lvl1pPr>
          </a:lstStyle>
          <a:p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8" name="Rechteck 10"/>
          <p:cNvSpPr/>
          <p:nvPr userDrawn="1"/>
        </p:nvSpPr>
        <p:spPr>
          <a:xfrm>
            <a:off x="291970" y="6371716"/>
            <a:ext cx="2059126" cy="359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09" y="6008798"/>
            <a:ext cx="2035239" cy="2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84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4842505" cy="6857999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2507" y="6927"/>
            <a:ext cx="3805732" cy="5342287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97" y="5841749"/>
            <a:ext cx="2035239" cy="50881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66" y="3053643"/>
            <a:ext cx="4070286" cy="766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1070050"/>
            <a:ext cx="7878265" cy="1711028"/>
          </a:xfrm>
        </p:spPr>
        <p:txBody>
          <a:bodyPr/>
          <a:lstStyle>
            <a:lvl1pPr>
              <a:defRPr sz="4399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251677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4842505" cy="6857999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2507" y="6927"/>
            <a:ext cx="3805732" cy="5342287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97" y="5841749"/>
            <a:ext cx="2035239" cy="50881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66" y="3053643"/>
            <a:ext cx="4070286" cy="766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765321"/>
            <a:ext cx="7878265" cy="768172"/>
          </a:xfrm>
        </p:spPr>
        <p:txBody>
          <a:bodyPr/>
          <a:lstStyle>
            <a:lvl1pPr>
              <a:defRPr sz="4399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227953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1651215" cy="5841422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62813" y="1030050"/>
            <a:ext cx="8133822" cy="4818300"/>
          </a:xfrm>
          <a:prstGeom prst="rect">
            <a:avLst/>
          </a:prstGeom>
        </p:spPr>
        <p:txBody>
          <a:bodyPr wrap="square" tIns="0"/>
          <a:lstStyle>
            <a:lvl1pPr marL="0" algn="l" defTabSz="1218926" rtl="0" eaLnBrk="1" latinLnBrk="0" hangingPunct="1">
              <a:spcAft>
                <a:spcPts val="4799"/>
              </a:spcAft>
              <a:defRPr lang="de-DE" sz="18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768172"/>
            <a:ext cx="3054814" cy="645071"/>
          </a:xfrm>
        </p:spPr>
        <p:txBody>
          <a:bodyPr/>
          <a:lstStyle>
            <a:lvl1pPr>
              <a:defRPr sz="4399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File name | department | Author 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7979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7"/>
            <a:ext cx="5087756" cy="5841422"/>
          </a:xfrm>
          <a:solidFill>
            <a:srgbClr val="EBE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086350" y="1416993"/>
            <a:ext cx="7105649" cy="495205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67" y="3559938"/>
            <a:ext cx="4334439" cy="228841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8001" y="1"/>
            <a:ext cx="7619470" cy="2925061"/>
          </a:xfrm>
        </p:spPr>
        <p:txBody>
          <a:bodyPr tIns="198000"/>
          <a:lstStyle>
            <a:lvl1pPr>
              <a:defRPr sz="4399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E7EF5B2B-A724-459E-BF1E-70C89B745F6C}" type="datetime1">
              <a:rPr lang="en-GB" smtClean="0"/>
              <a:t>14/09/2020</a:t>
            </a:fld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732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Cut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110"/>
            <a:ext cx="5601429" cy="3324595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601429" y="1530350"/>
            <a:ext cx="6590570" cy="483870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67" y="3559938"/>
            <a:ext cx="4334439" cy="228841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8001" y="1"/>
            <a:ext cx="7619471" cy="2925060"/>
          </a:xfrm>
        </p:spPr>
        <p:txBody>
          <a:bodyPr tIns="198000"/>
          <a:lstStyle>
            <a:lvl1pPr>
              <a:defRPr sz="4399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29427BC-52AC-4355-B73B-BA78227DA467}" type="datetime1">
              <a:rPr lang="en-GB" smtClean="0"/>
              <a:t>14/09/2020</a:t>
            </a:fld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4756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110"/>
            <a:ext cx="5601429" cy="332459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01428" y="2552109"/>
            <a:ext cx="6095271" cy="3296241"/>
          </a:xfrm>
        </p:spPr>
        <p:txBody>
          <a:bodyPr lIns="360000" tIns="216000" rIns="0" anchor="t"/>
          <a:lstStyle>
            <a:lvl1pPr>
              <a:defRPr lang="de-DE" sz="19996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67" y="515820"/>
            <a:ext cx="7619405" cy="2537824"/>
          </a:xfrm>
          <a:prstGeom prst="rect">
            <a:avLst/>
          </a:prstGeom>
        </p:spPr>
        <p:txBody>
          <a:bodyPr tIns="0" bIns="180000" anchor="b"/>
          <a:lstStyle>
            <a:lvl1pPr marL="0" algn="l" defTabSz="1218926" rtl="0" eaLnBrk="1" latinLnBrk="0" hangingPunct="1">
              <a:defRPr lang="de-DE" sz="4399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67" y="3559938"/>
            <a:ext cx="4334439" cy="228841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80090D1-2A79-4FBD-89AE-CDE38455C9ED}" type="datetime1">
              <a:rPr lang="en-GB" smtClean="0"/>
              <a:t>14/09/2020</a:t>
            </a:fld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8255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2000" cy="6858000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6001" y="549982"/>
            <a:ext cx="6095999" cy="630801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5148" y="2552109"/>
            <a:ext cx="4174452" cy="3296241"/>
          </a:xfrm>
        </p:spPr>
        <p:txBody>
          <a:bodyPr lIns="144000" tIns="216000" rIns="0" anchor="t"/>
          <a:lstStyle>
            <a:lvl1pPr>
              <a:defRPr lang="de-DE" sz="19996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67" y="515820"/>
            <a:ext cx="7619405" cy="2537824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8926" rtl="0" eaLnBrk="1" latinLnBrk="0" hangingPunct="1">
              <a:defRPr lang="de-DE" sz="3599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1511466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2000" cy="6858000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6001" y="549982"/>
            <a:ext cx="6095999" cy="6308019"/>
          </a:xfrm>
          <a:prstGeom prst="rect">
            <a:avLst/>
          </a:prstGeom>
        </p:spPr>
      </p:pic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67" y="515820"/>
            <a:ext cx="7619405" cy="2537824"/>
          </a:xfrm>
          <a:prstGeom prst="rect">
            <a:avLst/>
          </a:prstGeom>
        </p:spPr>
        <p:txBody>
          <a:bodyPr tIns="0" bIns="180000" anchor="b"/>
          <a:lstStyle>
            <a:lvl1pPr marL="0" algn="l" defTabSz="1218926" rtl="0" eaLnBrk="1" latinLnBrk="0" hangingPunct="1">
              <a:defRPr lang="de-DE" sz="3599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0935" y="3559939"/>
            <a:ext cx="5295001" cy="25505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  <a:p>
            <a:pPr lvl="1"/>
            <a:r>
              <a:rPr lang="de-DE" dirty="0"/>
              <a:t>02</a:t>
            </a:r>
          </a:p>
          <a:p>
            <a:pPr lvl="2"/>
            <a:r>
              <a:rPr lang="de-DE" dirty="0"/>
              <a:t>03</a:t>
            </a:r>
          </a:p>
          <a:p>
            <a:pPr lvl="3"/>
            <a:r>
              <a:rPr lang="de-DE" dirty="0"/>
              <a:t>04</a:t>
            </a:r>
          </a:p>
          <a:p>
            <a:pPr lvl="4"/>
            <a:r>
              <a:rPr lang="de-DE" dirty="0"/>
              <a:t>05</a:t>
            </a:r>
          </a:p>
          <a:p>
            <a:pPr lvl="5"/>
            <a:r>
              <a:rPr lang="de-DE" dirty="0"/>
              <a:t>06</a:t>
            </a:r>
          </a:p>
          <a:p>
            <a:pPr lvl="6"/>
            <a:r>
              <a:rPr lang="de-DE" dirty="0"/>
              <a:t>07</a:t>
            </a:r>
          </a:p>
          <a:p>
            <a:pPr lvl="7"/>
            <a:r>
              <a:rPr lang="de-DE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12474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4842505" cy="6857999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2507" y="6927"/>
            <a:ext cx="3805732" cy="5342287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97" y="5841749"/>
            <a:ext cx="2035239" cy="50881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66" y="3053643"/>
            <a:ext cx="4070286" cy="231912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765321"/>
            <a:ext cx="7878265" cy="2303723"/>
          </a:xfrm>
        </p:spPr>
        <p:txBody>
          <a:bodyPr/>
          <a:lstStyle>
            <a:lvl1pPr>
              <a:defRPr sz="4399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6788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97" y="1529996"/>
            <a:ext cx="11188638" cy="4839054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smtClean="0"/>
              <a:t>File name | department | Author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099401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97" y="1272881"/>
            <a:ext cx="11188638" cy="509617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8CF97A73-07BF-48FE-BB0D-30D0899092BB}" type="datetime1">
              <a:rPr lang="en-GB" smtClean="0"/>
              <a:t>14/09/2020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39762710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Headlin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4F7CF96B-801D-43B9-8D38-A7C526DDE340}" type="datetime1">
              <a:rPr lang="en-GB" smtClean="0"/>
              <a:t>14/09/2020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0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987771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1651215" cy="5841422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10606" y="766622"/>
            <a:ext cx="3063639" cy="2034069"/>
          </a:xfrm>
        </p:spPr>
        <p:txBody>
          <a:bodyPr/>
          <a:lstStyle>
            <a:lvl1pPr>
              <a:defRPr lang="en-GB" sz="4399" b="1" kern="1200" cap="all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BEBBF31-CCB6-4212-944F-8F4BC63BC9DD}" type="datetime1">
              <a:rPr lang="en-GB" smtClean="0"/>
              <a:t>14/09/2020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4139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1651215" cy="5841422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813" y="1272881"/>
            <a:ext cx="8133823" cy="483758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8001" y="768171"/>
            <a:ext cx="3054813" cy="3310759"/>
          </a:xfrm>
        </p:spPr>
        <p:txBody>
          <a:bodyPr/>
          <a:lstStyle>
            <a:lvl1pPr>
              <a:defRPr sz="4399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5682A1DA-5024-4FE5-ABCE-643D5E93D8DF}" type="datetime1">
              <a:rPr lang="en-GB" smtClean="0"/>
              <a:t>14/09/2020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483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1651215" cy="5841422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813" y="1272881"/>
            <a:ext cx="3943864" cy="483758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7735307" y="1272881"/>
            <a:ext cx="3924511" cy="483758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8001" y="768171"/>
            <a:ext cx="3054813" cy="3310759"/>
          </a:xfrm>
        </p:spPr>
        <p:txBody>
          <a:bodyPr/>
          <a:lstStyle>
            <a:lvl1pPr>
              <a:defRPr sz="4399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5ADC6716-5E7C-4F56-A1C6-9E0FE07B5FF2}" type="datetime1">
              <a:rPr lang="en-GB" smtClean="0"/>
              <a:t>14/09/2020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7299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7998" y="1529996"/>
            <a:ext cx="5515985" cy="4580465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65382" y="1529996"/>
            <a:ext cx="5529795" cy="4580465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2442C99-0F9D-4507-9F65-F9CE67198C7C}" type="datetime1">
              <a:rPr lang="en-GB" smtClean="0"/>
              <a:t>14/09/2020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1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1777285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platzhalter 23"/>
          <p:cNvSpPr>
            <a:spLocks noGrp="1"/>
          </p:cNvSpPr>
          <p:nvPr>
            <p:ph type="body" sz="quarter" idx="22"/>
          </p:nvPr>
        </p:nvSpPr>
        <p:spPr>
          <a:xfrm>
            <a:off x="1" y="2264753"/>
            <a:ext cx="5600700" cy="3583596"/>
          </a:xfr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8001" y="1030050"/>
            <a:ext cx="4334505" cy="2277535"/>
          </a:xfrm>
        </p:spPr>
        <p:txBody>
          <a:bodyPr anchor="b"/>
          <a:lstStyle>
            <a:lvl1pPr>
              <a:defRPr sz="4399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67" y="3820228"/>
            <a:ext cx="4334439" cy="254893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794" y="1030050"/>
            <a:ext cx="5599842" cy="4818534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1C8E0627-C2E5-47FA-8926-1FCAAD4A91D9}" type="datetime1">
              <a:rPr lang="en-GB" smtClean="0"/>
              <a:t>14/09/2020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0" dirty="0"/>
              <a:t>File name | department | Author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168413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23"/>
          </p:nvPr>
        </p:nvSpPr>
        <p:spPr>
          <a:xfrm>
            <a:off x="1" y="2264753"/>
            <a:ext cx="5600700" cy="3583596"/>
          </a:xfr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8001" y="1030050"/>
            <a:ext cx="4334505" cy="2277535"/>
          </a:xfrm>
        </p:spPr>
        <p:txBody>
          <a:bodyPr anchor="b"/>
          <a:lstStyle>
            <a:lvl1pPr>
              <a:defRPr sz="4399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67" y="3820228"/>
            <a:ext cx="4334439" cy="254893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5845936" y="1030050"/>
            <a:ext cx="5850700" cy="5080411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Image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7A6593E-7BD6-437C-89DF-200FDE92770C}" type="datetime1">
              <a:rPr lang="en-GB" smtClean="0"/>
              <a:t>14/09/2020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7463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 And Image - Varia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1651215" cy="5841422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8001" y="765321"/>
            <a:ext cx="5587999" cy="2303722"/>
          </a:xfrm>
        </p:spPr>
        <p:txBody>
          <a:bodyPr/>
          <a:lstStyle>
            <a:lvl1pPr>
              <a:defRPr lang="en-GB" sz="4399" b="1" kern="1200" cap="all" baseline="0" dirty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096794" y="952279"/>
            <a:ext cx="6095205" cy="590572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67" y="3559938"/>
            <a:ext cx="5587931" cy="2288411"/>
          </a:xfrm>
          <a:prstGeom prst="rect">
            <a:avLst/>
          </a:prstGeom>
        </p:spPr>
        <p:txBody>
          <a:bodyPr rIns="180000"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400"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 sz="1200">
                <a:solidFill>
                  <a:schemeClr val="tx1"/>
                </a:solidFill>
              </a:defRPr>
            </a:lvl7pPr>
            <a:lvl8pPr>
              <a:lnSpc>
                <a:spcPct val="100000"/>
              </a:lnSpc>
              <a:defRPr sz="1050">
                <a:solidFill>
                  <a:schemeClr val="tx1"/>
                </a:solidFill>
              </a:defRPr>
            </a:lvl8pPr>
            <a:lvl9pPr>
              <a:lnSpc>
                <a:spcPct val="100000"/>
              </a:lnSpc>
              <a:defRPr sz="7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431C40D-DD01-4A55-8567-941D708188F8}" type="datetime1">
              <a:rPr lang="en-GB" smtClean="0"/>
              <a:t>14/09/2020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81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4842505" cy="6857999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2507" y="6927"/>
            <a:ext cx="3805732" cy="5342287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97" y="5841749"/>
            <a:ext cx="2035239" cy="50881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66" y="3053643"/>
            <a:ext cx="4070286" cy="231912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765321"/>
            <a:ext cx="7878265" cy="2303723"/>
          </a:xfrm>
        </p:spPr>
        <p:txBody>
          <a:bodyPr/>
          <a:lstStyle>
            <a:lvl1pPr>
              <a:defRPr sz="4399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189527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98" y="1529996"/>
            <a:ext cx="3576000" cy="4839054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8082" y="1529996"/>
            <a:ext cx="3568036" cy="4839054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7999" y="1529996"/>
            <a:ext cx="3568702" cy="4839054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5F576A0D-ED7E-48D1-B14F-F405EFB1B70B}" type="datetime1">
              <a:rPr lang="en-GB" smtClean="0"/>
              <a:t>14/09/2020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2378923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ntent Areas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99" y="4845052"/>
            <a:ext cx="3576000" cy="152400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8081" y="4845052"/>
            <a:ext cx="3576000" cy="152400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0864" y="4845052"/>
            <a:ext cx="3575836" cy="152400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Inhaltsplatzhalter 13" descr="Spalte links" title="Spalte links"/>
          <p:cNvSpPr>
            <a:spLocks noGrp="1"/>
          </p:cNvSpPr>
          <p:nvPr>
            <p:ph sz="quarter" idx="19" hasCustomPrompt="1"/>
          </p:nvPr>
        </p:nvSpPr>
        <p:spPr>
          <a:xfrm>
            <a:off x="507999" y="1530352"/>
            <a:ext cx="3576000" cy="3050116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" name="Inhaltsplatzhalter 15" descr="Spalte mitte" title="Spalte mitte"/>
          <p:cNvSpPr>
            <a:spLocks noGrp="1"/>
          </p:cNvSpPr>
          <p:nvPr>
            <p:ph sz="quarter" idx="20" hasCustomPrompt="1"/>
          </p:nvPr>
        </p:nvSpPr>
        <p:spPr>
          <a:xfrm>
            <a:off x="4308083" y="1530352"/>
            <a:ext cx="3575836" cy="3050116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1" hasCustomPrompt="1"/>
          </p:nvPr>
        </p:nvSpPr>
        <p:spPr>
          <a:xfrm>
            <a:off x="8120865" y="1530352"/>
            <a:ext cx="3575834" cy="3050116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 dirty="0"/>
              <a:t>File name | department | Author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9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1" name="Datumsplatzhalter 1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037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885D41-A020-4BF4-9470-7334EE10463D}" type="datetime1">
              <a:rPr lang="en-GB" smtClean="0"/>
              <a:t>14/09/2020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3956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001" y="4580466"/>
            <a:ext cx="3576000" cy="1788584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8081" y="4580466"/>
            <a:ext cx="3576000" cy="1788584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0863" y="4580466"/>
            <a:ext cx="3576000" cy="1788584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002" y="2032001"/>
            <a:ext cx="3576000" cy="2046817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4308080" y="2032001"/>
            <a:ext cx="3576000" cy="2046817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8127999" y="2032001"/>
            <a:ext cx="3576000" cy="2046817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7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0" name="Datumsplatzhalter 1"/>
          <p:cNvSpPr>
            <a:spLocks noGrp="1"/>
          </p:cNvSpPr>
          <p:nvPr>
            <p:ph type="dt" sz="half" idx="16"/>
          </p:nvPr>
        </p:nvSpPr>
        <p:spPr>
          <a:xfrm>
            <a:off x="2135044" y="6492896"/>
            <a:ext cx="792191" cy="1037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1E7C02CE-0C92-44B4-B268-CA7B775C5F30}" type="datetime1">
              <a:rPr lang="en-GB" smtClean="0"/>
              <a:t>14/09/2020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7561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801" y="4322235"/>
            <a:ext cx="25440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2001" y="2030105"/>
            <a:ext cx="25440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6401" y="4322235"/>
            <a:ext cx="25440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801" y="2032001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2001" y="4322599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6401" y="2032001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4401" y="2030105"/>
            <a:ext cx="25527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4400" y="4322599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E80AD9F3-1DAD-4D71-9870-F7DFB096A1E7}" type="datetime1">
              <a:rPr lang="en-GB" smtClean="0"/>
              <a:t>14/09/2020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7775733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, Equa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801" y="4322235"/>
            <a:ext cx="25440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2001" y="4333828"/>
            <a:ext cx="25440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6401" y="4322235"/>
            <a:ext cx="25440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801" y="2032001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2001" y="2033529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6401" y="2032001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4401" y="4333828"/>
            <a:ext cx="2552700" cy="2046817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4400" y="2033529"/>
            <a:ext cx="2544000" cy="1788584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>
          <a:xfrm>
            <a:off x="2135044" y="6492896"/>
            <a:ext cx="792191" cy="12308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fld id="{CED184DC-2B85-49AB-8A9F-1078D9C399B7}" type="datetime1">
              <a:rPr lang="en-GB" smtClean="0"/>
              <a:t>14/09/2020</a:t>
            </a:fld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6690141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90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7"/>
            <a:ext cx="1651215" cy="5841422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62813" y="1030050"/>
            <a:ext cx="8133822" cy="4818300"/>
          </a:xfrm>
          <a:prstGeom prst="rect">
            <a:avLst/>
          </a:prstGeom>
        </p:spPr>
        <p:txBody>
          <a:bodyPr wrap="square" tIns="0"/>
          <a:lstStyle>
            <a:lvl1pPr marL="0" algn="l" defTabSz="1218926" rtl="0" eaLnBrk="1" latinLnBrk="0" hangingPunct="1">
              <a:spcAft>
                <a:spcPts val="4799"/>
              </a:spcAft>
              <a:defRPr lang="de-DE" sz="18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768172"/>
            <a:ext cx="3054814" cy="4388620"/>
          </a:xfrm>
        </p:spPr>
        <p:txBody>
          <a:bodyPr/>
          <a:lstStyle>
            <a:lvl1pPr>
              <a:defRPr sz="4399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2CAB-150C-4C67-A6F6-7AD476CA4C2E}" type="datetime5">
              <a:rPr lang="en-US" smtClean="0"/>
              <a:t>14-Sep-20</a:t>
            </a:fld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33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7"/>
            <a:ext cx="5087756" cy="5841422"/>
          </a:xfrm>
          <a:solidFill>
            <a:srgbClr val="EBE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086350" y="1416993"/>
            <a:ext cx="7105649" cy="495205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67" y="3559938"/>
            <a:ext cx="4334439" cy="228841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8001" y="1"/>
            <a:ext cx="7619470" cy="3307585"/>
          </a:xfrm>
        </p:spPr>
        <p:txBody>
          <a:bodyPr tIns="198000"/>
          <a:lstStyle>
            <a:lvl1pPr>
              <a:defRPr sz="4399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940F2E8-2DA4-4213-9C54-DC3C678AE9A0}" type="datetime5">
              <a:rPr lang="en-US" smtClean="0"/>
              <a:t>14-Sep-20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18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Cut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110"/>
            <a:ext cx="5601429" cy="3324595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601429" y="1530350"/>
            <a:ext cx="6590570" cy="483870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67" y="3559938"/>
            <a:ext cx="4334439" cy="228841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8001" y="1"/>
            <a:ext cx="7619471" cy="3307583"/>
          </a:xfrm>
        </p:spPr>
        <p:txBody>
          <a:bodyPr tIns="198000"/>
          <a:lstStyle>
            <a:lvl1pPr>
              <a:defRPr sz="4399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8E5DB7D-CEF0-4B09-BD16-2B0542114C0D}" type="datetime5">
              <a:rPr lang="en-US" smtClean="0"/>
              <a:t>14-Sep-20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41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110"/>
            <a:ext cx="5601429" cy="332459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01428" y="2552109"/>
            <a:ext cx="6095271" cy="3296241"/>
          </a:xfrm>
        </p:spPr>
        <p:txBody>
          <a:bodyPr lIns="360000" tIns="216000" rIns="0" anchor="t"/>
          <a:lstStyle>
            <a:lvl1pPr>
              <a:defRPr lang="de-DE" sz="19996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67" y="515820"/>
            <a:ext cx="7619405" cy="2537824"/>
          </a:xfrm>
          <a:prstGeom prst="rect">
            <a:avLst/>
          </a:prstGeom>
        </p:spPr>
        <p:txBody>
          <a:bodyPr tIns="0" bIns="180000" anchor="b"/>
          <a:lstStyle>
            <a:lvl1pPr marL="0" algn="l" defTabSz="1218926" rtl="0" eaLnBrk="1" latinLnBrk="0" hangingPunct="1">
              <a:defRPr lang="de-DE" sz="4399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67" y="3559938"/>
            <a:ext cx="4334439" cy="228841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F722BF3-7814-4D9E-B219-AA62025D7D31}" type="datetime5">
              <a:rPr lang="en-US" smtClean="0"/>
              <a:t>14-Sep-20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74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33" Type="http://schemas.openxmlformats.org/officeDocument/2006/relationships/image" Target="../media/image8.png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vmlDrawing" Target="../drawings/vmlDrawing4.v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image" Target="../media/image7.emf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oleObject" Target="../embeddings/oleObject4.bin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1"/>
            </p:custDataLst>
            <p:extLst/>
          </p:nvPr>
        </p:nvGraphicFramePr>
        <p:xfrm>
          <a:off x="1588" y="158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32" imgW="174" imgH="190" progId="TCLayout.ActiveDocument.1">
                  <p:embed/>
                </p:oleObj>
              </mc:Choice>
              <mc:Fallback>
                <p:oleObj name="think-cell Slide" r:id="rId32" imgW="174" imgH="19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8001" y="261878"/>
            <a:ext cx="10674352" cy="768172"/>
          </a:xfrm>
          <a:prstGeom prst="rect">
            <a:avLst/>
          </a:prstGeom>
        </p:spPr>
        <p:txBody>
          <a:bodyPr vert="horz" wrap="square" lIns="0" tIns="288000" rIns="0" bIns="0" rtlCol="0" anchor="t">
            <a:noAutofit/>
          </a:bodyPr>
          <a:lstStyle/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8002" y="6367576"/>
            <a:ext cx="5607845" cy="12532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82352" y="6492446"/>
            <a:ext cx="514348" cy="36555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6095999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11897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3306280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8886102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11690492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>
            <a:off x="6099810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/>
          <p:cNvCxnSpPr/>
          <p:nvPr/>
        </p:nvCxnSpPr>
        <p:spPr>
          <a:xfrm>
            <a:off x="515707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/>
          <p:nvPr/>
        </p:nvCxnSpPr>
        <p:spPr>
          <a:xfrm>
            <a:off x="3310091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>
            <a:off x="8889912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>
            <a:off x="11694302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7666" y="6492897"/>
            <a:ext cx="1296313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Copyright Allianz SE</a:t>
            </a:r>
            <a:endParaRPr lang="en-GB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313547" y="1272880"/>
            <a:ext cx="216052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7665" y="1274105"/>
            <a:ext cx="11190257" cy="48363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>
          <a:xfrm>
            <a:off x="1620211" y="6492896"/>
            <a:ext cx="1307024" cy="12308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153D9D2-4109-4658-A169-3AF16B615417}" type="datetime5">
              <a:rPr lang="en-US" smtClean="0"/>
              <a:t>14-Sep-20</a:t>
            </a:fld>
            <a:endParaRPr lang="en-GB" dirty="0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313547" y="1528726"/>
            <a:ext cx="216052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3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hf hdr="0"/>
  <p:txStyles>
    <p:titleStyle>
      <a:lvl1pPr algn="l" defTabSz="1218926" rtl="0" eaLnBrk="1" latinLnBrk="0" hangingPunct="1">
        <a:spcBef>
          <a:spcPct val="0"/>
        </a:spcBef>
        <a:buNone/>
        <a:defRPr sz="2999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52" marR="0" indent="-179352" algn="l" defTabSz="1218926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3942" indent="-179352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14" indent="-237014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52" indent="-179352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39" indent="-122739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3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26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88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51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14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777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40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03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30"/>
            </p:custDataLst>
            <p:extLst/>
          </p:nvPr>
        </p:nvGraphicFramePr>
        <p:xfrm>
          <a:off x="1589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8001" y="261878"/>
            <a:ext cx="10674352" cy="768172"/>
          </a:xfrm>
          <a:prstGeom prst="rect">
            <a:avLst/>
          </a:prstGeom>
        </p:spPr>
        <p:txBody>
          <a:bodyPr vert="horz" wrap="square" lIns="0" tIns="288000" rIns="0" bIns="0" rtlCol="0" anchor="t">
            <a:noAutofit/>
          </a:bodyPr>
          <a:lstStyle/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8002" y="6375047"/>
            <a:ext cx="2419234" cy="11785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File name | department | Author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82352" y="6492446"/>
            <a:ext cx="514348" cy="36555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6095999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11897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3306280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8886102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11690492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>
            <a:off x="6099810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/>
          <p:cNvCxnSpPr/>
          <p:nvPr/>
        </p:nvCxnSpPr>
        <p:spPr>
          <a:xfrm>
            <a:off x="515707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/>
          <p:nvPr/>
        </p:nvCxnSpPr>
        <p:spPr>
          <a:xfrm>
            <a:off x="3310091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>
            <a:off x="8889912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>
            <a:off x="11694302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7666" y="6492897"/>
            <a:ext cx="1843430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Allianz SE</a:t>
            </a:r>
            <a:endParaRPr lang="en-GB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313547" y="1272880"/>
            <a:ext cx="216052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7665" y="1274105"/>
            <a:ext cx="11190257" cy="48363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313547" y="1528726"/>
            <a:ext cx="216052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8659847" y="1"/>
            <a:ext cx="1233692" cy="1233244"/>
            <a:chOff x="8658719" y="1"/>
            <a:chExt cx="1233531" cy="123353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8658719" y="501582"/>
              <a:ext cx="731949" cy="731949"/>
            </a:xfrm>
            <a:prstGeom prst="rect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de-DE" sz="1400" dirty="0" smtClean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9390669" y="1"/>
              <a:ext cx="501581" cy="5015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de-DE" sz="1400" dirty="0" smtClean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390669" y="501577"/>
              <a:ext cx="250790" cy="2507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de-DE" sz="1400" dirty="0" smtClean="0"/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1" t="28809" r="55667" b="26829"/>
          <a:stretch/>
        </p:blipFill>
        <p:spPr>
          <a:xfrm>
            <a:off x="8660081" y="-7677"/>
            <a:ext cx="689841" cy="5391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651505" y="0"/>
            <a:ext cx="740385" cy="49617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7975" tIns="107975" rIns="107975" bIns="1079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19330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8926" rtl="0" eaLnBrk="1" latinLnBrk="0" hangingPunct="1">
        <a:spcBef>
          <a:spcPct val="0"/>
        </a:spcBef>
        <a:buNone/>
        <a:defRPr sz="2999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52" marR="0" indent="-179352" algn="l" defTabSz="1218926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3942" indent="-179352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14" indent="-237014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52" indent="-179352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39" indent="-122739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3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26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88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51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14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777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40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03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3.emf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25DB54-604F-4A72-8D38-9BB1AD6749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7FA44D-35CA-45E3-A0C3-B882D11F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21" y="515818"/>
            <a:ext cx="11201303" cy="514232"/>
          </a:xfrm>
        </p:spPr>
        <p:txBody>
          <a:bodyPr/>
          <a:lstStyle/>
          <a:p>
            <a:r>
              <a:rPr lang="en-US" sz="2400" dirty="0"/>
              <a:t>GDP developments aim to deliver required functionalities and automatize end-to-end </a:t>
            </a:r>
            <a:r>
              <a:rPr lang="en-US" sz="2400" dirty="0" err="1"/>
              <a:t>Midcorp</a:t>
            </a:r>
            <a:r>
              <a:rPr lang="en-US" sz="2400" dirty="0"/>
              <a:t> data management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8A49AC-C5CA-47DD-9462-3B0CDE5F02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D4E975AD-6D3A-4B03-8BB2-94247B8DCD7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defTabSz="1218926"/>
            <a:fld id="{61201FF1-C63B-412E-ABF0-3D0E918900AC}" type="slidenum">
              <a:rPr lang="en-US">
                <a:solidFill>
                  <a:srgbClr val="000000"/>
                </a:solidFill>
                <a:latin typeface="Arial"/>
              </a:rPr>
              <a:pPr defTabSz="1218926"/>
              <a:t>1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9526133" y="1839107"/>
            <a:ext cx="2107105" cy="391537"/>
            <a:chOff x="8919836" y="1703930"/>
            <a:chExt cx="2107593" cy="39162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194200-0F17-4EC4-B9D3-ED4703262779}"/>
                </a:ext>
              </a:extLst>
            </p:cNvPr>
            <p:cNvSpPr/>
            <p:nvPr/>
          </p:nvSpPr>
          <p:spPr>
            <a:xfrm>
              <a:off x="8919837" y="1777458"/>
              <a:ext cx="324000" cy="14400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</a:ln>
          </p:spPr>
          <p:txBody>
            <a:bodyPr rot="0" spcFirstLastPara="0" vertOverflow="overflow" horzOverflow="overflow" vert="horz" wrap="square" lIns="107975" tIns="107975" rIns="107975" bIns="10797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26">
                <a:spcBef>
                  <a:spcPts val="100"/>
                </a:spcBef>
                <a:spcAft>
                  <a:spcPts val="100"/>
                </a:spcAft>
              </a:pPr>
              <a:endParaRPr lang="en-US" sz="9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39E10D4-C97F-4DE2-98BF-72B031D93A78}"/>
                </a:ext>
              </a:extLst>
            </p:cNvPr>
            <p:cNvCxnSpPr>
              <a:cxnSpLocks/>
            </p:cNvCxnSpPr>
            <p:nvPr/>
          </p:nvCxnSpPr>
          <p:spPr>
            <a:xfrm>
              <a:off x="8919836" y="1998271"/>
              <a:ext cx="344747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573A654-4AF3-4BDF-9296-57A8BA12368D}"/>
                </a:ext>
              </a:extLst>
            </p:cNvPr>
            <p:cNvSpPr txBox="1"/>
            <p:nvPr/>
          </p:nvSpPr>
          <p:spPr>
            <a:xfrm>
              <a:off x="9297710" y="1703930"/>
              <a:ext cx="1729719" cy="391628"/>
            </a:xfrm>
            <a:prstGeom prst="rect">
              <a:avLst/>
            </a:prstGeom>
          </p:spPr>
          <p:txBody>
            <a:bodyPr vert="horz" wrap="square" lIns="71983" tIns="71983" rIns="71983" bIns="71983" rtlCol="0">
              <a:spAutoFit/>
            </a:bodyPr>
            <a:lstStyle/>
            <a:p>
              <a:pPr defTabSz="1218926"/>
              <a:r>
                <a:rPr lang="en-US" sz="800" dirty="0">
                  <a:solidFill>
                    <a:srgbClr val="000000"/>
                  </a:solidFill>
                  <a:latin typeface="Arial"/>
                </a:rPr>
                <a:t>Elements available for MIS MidCorp (“Lift &amp; Shift”)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526133" y="2289247"/>
            <a:ext cx="2296130" cy="391537"/>
            <a:chOff x="8919836" y="2640390"/>
            <a:chExt cx="2296662" cy="391628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FA4732-A631-45CF-9731-DA33267BCD01}"/>
                </a:ext>
              </a:extLst>
            </p:cNvPr>
            <p:cNvSpPr/>
            <p:nvPr/>
          </p:nvSpPr>
          <p:spPr>
            <a:xfrm>
              <a:off x="8919837" y="2743571"/>
              <a:ext cx="324000" cy="144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txBody>
            <a:bodyPr rot="0" spcFirstLastPara="0" vertOverflow="overflow" horzOverflow="overflow" vert="horz" wrap="square" lIns="107975" tIns="107975" rIns="107975" bIns="10797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26">
                <a:spcBef>
                  <a:spcPts val="100"/>
                </a:spcBef>
                <a:spcAft>
                  <a:spcPts val="100"/>
                </a:spcAft>
              </a:pPr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2B63ECC-E742-4FCA-9C9E-5D6F6F8A6047}"/>
                </a:ext>
              </a:extLst>
            </p:cNvPr>
            <p:cNvCxnSpPr>
              <a:cxnSpLocks/>
            </p:cNvCxnSpPr>
            <p:nvPr/>
          </p:nvCxnSpPr>
          <p:spPr>
            <a:xfrm>
              <a:off x="8919836" y="2960122"/>
              <a:ext cx="324001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641DA66-32AB-4936-8D6E-A4A64717D350}"/>
                </a:ext>
              </a:extLst>
            </p:cNvPr>
            <p:cNvSpPr txBox="1"/>
            <p:nvPr/>
          </p:nvSpPr>
          <p:spPr>
            <a:xfrm>
              <a:off x="9243837" y="2640390"/>
              <a:ext cx="1972661" cy="391628"/>
            </a:xfrm>
            <a:prstGeom prst="rect">
              <a:avLst/>
            </a:prstGeom>
          </p:spPr>
          <p:txBody>
            <a:bodyPr vert="horz" wrap="square" lIns="71983" tIns="71983" rIns="71983" bIns="71983" rtlCol="0">
              <a:spAutoFit/>
            </a:bodyPr>
            <a:lstStyle/>
            <a:p>
              <a:pPr defTabSz="1218926"/>
              <a:r>
                <a:rPr lang="en-US" sz="800" dirty="0">
                  <a:solidFill>
                    <a:srgbClr val="000000"/>
                  </a:solidFill>
                  <a:latin typeface="Arial"/>
                </a:rPr>
                <a:t>Configuration required for First release (based on AZ Re requirements)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119628-9863-404D-BE68-A1B7EB03BDC8}"/>
              </a:ext>
            </a:extLst>
          </p:cNvPr>
          <p:cNvSpPr txBox="1"/>
          <p:nvPr/>
        </p:nvSpPr>
        <p:spPr>
          <a:xfrm>
            <a:off x="437126" y="6632038"/>
            <a:ext cx="5577358" cy="268455"/>
          </a:xfrm>
          <a:prstGeom prst="rect">
            <a:avLst/>
          </a:prstGeom>
        </p:spPr>
        <p:txBody>
          <a:bodyPr vert="horz" wrap="square" lIns="71983" tIns="71983" rIns="71983" bIns="71983" rtlCol="0">
            <a:spAutoFit/>
          </a:bodyPr>
          <a:lstStyle/>
          <a:p>
            <a:pPr defTabSz="1218926"/>
            <a:r>
              <a:rPr lang="en-US" sz="800" dirty="0">
                <a:solidFill>
                  <a:srgbClr val="000000"/>
                </a:solidFill>
                <a:latin typeface="Arial"/>
              </a:rPr>
              <a:t>* Service available. MidCorp environment mapping ongoing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F54115-A400-4D93-BC51-06E2BD79CE61}"/>
              </a:ext>
            </a:extLst>
          </p:cNvPr>
          <p:cNvSpPr/>
          <p:nvPr/>
        </p:nvSpPr>
        <p:spPr>
          <a:xfrm>
            <a:off x="3977081" y="3826761"/>
            <a:ext cx="1069640" cy="909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Reference Data Management Tool – </a:t>
            </a:r>
          </a:p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900" b="1" i="1" dirty="0">
                <a:solidFill>
                  <a:srgbClr val="000000"/>
                </a:solidFill>
                <a:latin typeface="Arial"/>
              </a:rPr>
              <a:t>End of Sept 2020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264E42-B5F8-4C77-9096-F29579573055}"/>
              </a:ext>
            </a:extLst>
          </p:cNvPr>
          <p:cNvSpPr/>
          <p:nvPr/>
        </p:nvSpPr>
        <p:spPr>
          <a:xfrm>
            <a:off x="5164226" y="2389796"/>
            <a:ext cx="2903504" cy="7308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1200" b="1" dirty="0">
                <a:solidFill>
                  <a:srgbClr val="49648C"/>
                </a:solidFill>
                <a:latin typeface="Arial"/>
              </a:rPr>
              <a:t>GDP Provisioning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214D5-0C28-4371-841B-BCD93AAF129C}"/>
              </a:ext>
            </a:extLst>
          </p:cNvPr>
          <p:cNvSpPr/>
          <p:nvPr/>
        </p:nvSpPr>
        <p:spPr>
          <a:xfrm>
            <a:off x="5164226" y="1846372"/>
            <a:ext cx="2903504" cy="5078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1200" b="1" dirty="0">
                <a:solidFill>
                  <a:srgbClr val="49648C"/>
                </a:solidFill>
                <a:latin typeface="Arial"/>
              </a:rPr>
              <a:t>End User </a:t>
            </a:r>
            <a:br>
              <a:rPr lang="en-US" sz="1200" b="1" dirty="0">
                <a:solidFill>
                  <a:srgbClr val="49648C"/>
                </a:solidFill>
                <a:latin typeface="Arial"/>
              </a:rPr>
            </a:br>
            <a:r>
              <a:rPr lang="en-US" sz="1200" b="1" dirty="0">
                <a:solidFill>
                  <a:srgbClr val="49648C"/>
                </a:solidFill>
                <a:latin typeface="Arial"/>
              </a:rPr>
              <a:t>Consumption</a:t>
            </a:r>
          </a:p>
        </p:txBody>
      </p:sp>
      <p:sp>
        <p:nvSpPr>
          <p:cNvPr id="12" name="Rounded Rectangle 56">
            <a:extLst>
              <a:ext uri="{FF2B5EF4-FFF2-40B4-BE49-F238E27FC236}">
                <a16:creationId xmlns:a16="http://schemas.microsoft.com/office/drawing/2014/main" id="{5D8FF64E-2012-4B6A-9312-1073781BE3EC}"/>
              </a:ext>
            </a:extLst>
          </p:cNvPr>
          <p:cNvSpPr/>
          <p:nvPr/>
        </p:nvSpPr>
        <p:spPr>
          <a:xfrm>
            <a:off x="5315140" y="2715919"/>
            <a:ext cx="2589921" cy="323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Virtualization for consumption – </a:t>
            </a:r>
            <a:r>
              <a:rPr lang="en-US" sz="900" b="1" i="1" dirty="0">
                <a:solidFill>
                  <a:srgbClr val="000000"/>
                </a:solidFill>
                <a:latin typeface="Arial"/>
              </a:rPr>
              <a:t>Nov 2020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0FF947-FFFB-47B1-936C-45C16269AE1A}"/>
              </a:ext>
            </a:extLst>
          </p:cNvPr>
          <p:cNvSpPr/>
          <p:nvPr/>
        </p:nvSpPr>
        <p:spPr>
          <a:xfrm>
            <a:off x="5164227" y="3162182"/>
            <a:ext cx="2903504" cy="28782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1200" b="1" dirty="0">
                <a:solidFill>
                  <a:srgbClr val="49648C"/>
                </a:solidFill>
                <a:latin typeface="Arial"/>
              </a:rPr>
              <a:t>GDP Data Layer </a:t>
            </a:r>
            <a:r>
              <a:rPr lang="en-US" sz="1200" dirty="0">
                <a:solidFill>
                  <a:srgbClr val="49648C"/>
                </a:solidFill>
                <a:latin typeface="Arial"/>
              </a:rPr>
              <a:t>(</a:t>
            </a:r>
            <a:r>
              <a:rPr lang="en-US" sz="900" dirty="0">
                <a:solidFill>
                  <a:srgbClr val="49648C"/>
                </a:solidFill>
                <a:latin typeface="Arial"/>
              </a:rPr>
              <a:t>only relevant zones shown</a:t>
            </a:r>
            <a:r>
              <a:rPr lang="en-US" sz="1200" dirty="0">
                <a:solidFill>
                  <a:srgbClr val="49648C"/>
                </a:solidFill>
                <a:latin typeface="Arial"/>
              </a:rPr>
              <a:t>)</a:t>
            </a:r>
          </a:p>
        </p:txBody>
      </p:sp>
      <p:sp>
        <p:nvSpPr>
          <p:cNvPr id="23" name="Rounded Rectangle 44">
            <a:extLst>
              <a:ext uri="{FF2B5EF4-FFF2-40B4-BE49-F238E27FC236}">
                <a16:creationId xmlns:a16="http://schemas.microsoft.com/office/drawing/2014/main" id="{C494848D-808C-492F-8AC2-1B36A161B107}"/>
              </a:ext>
            </a:extLst>
          </p:cNvPr>
          <p:cNvSpPr/>
          <p:nvPr/>
        </p:nvSpPr>
        <p:spPr>
          <a:xfrm>
            <a:off x="5309260" y="5294568"/>
            <a:ext cx="989453" cy="617325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1000" dirty="0">
                <a:solidFill>
                  <a:srgbClr val="FFFFFF"/>
                </a:solidFill>
                <a:latin typeface="Arial"/>
              </a:rPr>
              <a:t>Raw</a:t>
            </a:r>
          </a:p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600" dirty="0">
                <a:solidFill>
                  <a:srgbClr val="FFFFFF"/>
                </a:solidFill>
                <a:latin typeface="Arial"/>
              </a:rPr>
              <a:t>1:1 with Source</a:t>
            </a:r>
          </a:p>
        </p:txBody>
      </p:sp>
      <p:sp>
        <p:nvSpPr>
          <p:cNvPr id="24" name="Rounded Rectangle 45">
            <a:extLst>
              <a:ext uri="{FF2B5EF4-FFF2-40B4-BE49-F238E27FC236}">
                <a16:creationId xmlns:a16="http://schemas.microsoft.com/office/drawing/2014/main" id="{69E61F92-91AE-46E9-B037-7E55A44C4FBC}"/>
              </a:ext>
            </a:extLst>
          </p:cNvPr>
          <p:cNvSpPr/>
          <p:nvPr/>
        </p:nvSpPr>
        <p:spPr>
          <a:xfrm>
            <a:off x="6911067" y="5294568"/>
            <a:ext cx="989453" cy="617325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1000" dirty="0">
                <a:solidFill>
                  <a:srgbClr val="FFFFFF"/>
                </a:solidFill>
                <a:latin typeface="Arial"/>
              </a:rPr>
              <a:t>Archive</a:t>
            </a:r>
          </a:p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600" dirty="0">
                <a:solidFill>
                  <a:srgbClr val="FFFFFF"/>
                </a:solidFill>
                <a:latin typeface="Arial"/>
              </a:rPr>
              <a:t>Long Term Storage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C3E593-677F-49E0-8CDC-93A0572624E6}"/>
              </a:ext>
            </a:extLst>
          </p:cNvPr>
          <p:cNvCxnSpPr/>
          <p:nvPr/>
        </p:nvCxnSpPr>
        <p:spPr>
          <a:xfrm>
            <a:off x="6298713" y="5603231"/>
            <a:ext cx="667290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19">
            <a:extLst>
              <a:ext uri="{FF2B5EF4-FFF2-40B4-BE49-F238E27FC236}">
                <a16:creationId xmlns:a16="http://schemas.microsoft.com/office/drawing/2014/main" id="{C2A578B9-1E2A-4696-A861-2B52B0543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879" y="5504743"/>
            <a:ext cx="281439" cy="19697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lIns="35987" tIns="35987" rIns="35987" bIns="35987" anchor="ctr"/>
          <a:lstStyle/>
          <a:p>
            <a:pPr defTabSz="914126">
              <a:defRPr/>
            </a:pPr>
            <a:endParaRPr lang="en-US" sz="1050" kern="0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B82177-6464-4AD5-9574-37B2E36C35A7}"/>
              </a:ext>
            </a:extLst>
          </p:cNvPr>
          <p:cNvGrpSpPr/>
          <p:nvPr/>
        </p:nvGrpSpPr>
        <p:grpSpPr>
          <a:xfrm flipH="1">
            <a:off x="6546607" y="5638213"/>
            <a:ext cx="94082" cy="136962"/>
            <a:chOff x="864017" y="1951590"/>
            <a:chExt cx="245872" cy="281940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9812BD7E-2FAE-4598-AACA-6EB1B7D86039}"/>
                </a:ext>
              </a:extLst>
            </p:cNvPr>
            <p:cNvSpPr/>
            <p:nvPr/>
          </p:nvSpPr>
          <p:spPr>
            <a:xfrm>
              <a:off x="975269" y="1951590"/>
              <a:ext cx="134620" cy="281940"/>
            </a:xfrm>
            <a:custGeom>
              <a:avLst/>
              <a:gdLst/>
              <a:ahLst/>
              <a:cxnLst/>
              <a:rect l="l" t="t" r="r" b="b"/>
              <a:pathLst>
                <a:path w="134620" h="281939">
                  <a:moveTo>
                    <a:pt x="0" y="0"/>
                  </a:moveTo>
                  <a:lnTo>
                    <a:pt x="134112" y="140969"/>
                  </a:lnTo>
                  <a:lnTo>
                    <a:pt x="0" y="281939"/>
                  </a:lnTo>
                </a:path>
              </a:pathLst>
            </a:custGeom>
            <a:ln w="38100">
              <a:solidFill>
                <a:srgbClr val="48638B"/>
              </a:solidFill>
            </a:ln>
          </p:spPr>
          <p:txBody>
            <a:bodyPr wrap="square" lIns="0" tIns="0" rIns="0" bIns="0" rtlCol="0"/>
            <a:lstStyle/>
            <a:p>
              <a:pPr defTabSz="1218926"/>
              <a:endParaRPr lang="en-US" sz="20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4B982C5B-3898-44F4-9FE4-EAF9C38881FC}"/>
                </a:ext>
              </a:extLst>
            </p:cNvPr>
            <p:cNvSpPr/>
            <p:nvPr/>
          </p:nvSpPr>
          <p:spPr>
            <a:xfrm>
              <a:off x="864017" y="1951590"/>
              <a:ext cx="134620" cy="281940"/>
            </a:xfrm>
            <a:custGeom>
              <a:avLst/>
              <a:gdLst/>
              <a:ahLst/>
              <a:cxnLst/>
              <a:rect l="l" t="t" r="r" b="b"/>
              <a:pathLst>
                <a:path w="134620" h="281939">
                  <a:moveTo>
                    <a:pt x="0" y="0"/>
                  </a:moveTo>
                  <a:lnTo>
                    <a:pt x="134112" y="140969"/>
                  </a:lnTo>
                  <a:lnTo>
                    <a:pt x="0" y="281939"/>
                  </a:lnTo>
                </a:path>
              </a:pathLst>
            </a:custGeom>
            <a:ln w="38100">
              <a:solidFill>
                <a:srgbClr val="D7DFEB"/>
              </a:solidFill>
            </a:ln>
          </p:spPr>
          <p:txBody>
            <a:bodyPr wrap="square" lIns="0" tIns="0" rIns="0" bIns="0" rtlCol="0"/>
            <a:lstStyle/>
            <a:p>
              <a:pPr defTabSz="1218926"/>
              <a:endParaRPr lang="en-US" sz="20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6D7889-8DBF-4AD1-917A-F10D08C37949}"/>
              </a:ext>
            </a:extLst>
          </p:cNvPr>
          <p:cNvGrpSpPr/>
          <p:nvPr/>
        </p:nvGrpSpPr>
        <p:grpSpPr>
          <a:xfrm>
            <a:off x="6522689" y="5443509"/>
            <a:ext cx="126772" cy="134795"/>
            <a:chOff x="864017" y="1951590"/>
            <a:chExt cx="245872" cy="281940"/>
          </a:xfrm>
        </p:grpSpPr>
        <p:sp>
          <p:nvSpPr>
            <p:cNvPr id="18" name="object 20">
              <a:extLst>
                <a:ext uri="{FF2B5EF4-FFF2-40B4-BE49-F238E27FC236}">
                  <a16:creationId xmlns:a16="http://schemas.microsoft.com/office/drawing/2014/main" id="{7F5091F8-DCA8-4D69-8E1E-8F288CD9CC2C}"/>
                </a:ext>
              </a:extLst>
            </p:cNvPr>
            <p:cNvSpPr/>
            <p:nvPr/>
          </p:nvSpPr>
          <p:spPr>
            <a:xfrm>
              <a:off x="975269" y="1951590"/>
              <a:ext cx="134620" cy="281940"/>
            </a:xfrm>
            <a:custGeom>
              <a:avLst/>
              <a:gdLst/>
              <a:ahLst/>
              <a:cxnLst/>
              <a:rect l="l" t="t" r="r" b="b"/>
              <a:pathLst>
                <a:path w="134620" h="281939">
                  <a:moveTo>
                    <a:pt x="0" y="0"/>
                  </a:moveTo>
                  <a:lnTo>
                    <a:pt x="134112" y="140969"/>
                  </a:lnTo>
                  <a:lnTo>
                    <a:pt x="0" y="281939"/>
                  </a:lnTo>
                </a:path>
              </a:pathLst>
            </a:custGeom>
            <a:ln w="38100">
              <a:solidFill>
                <a:srgbClr val="48638B"/>
              </a:solidFill>
            </a:ln>
          </p:spPr>
          <p:txBody>
            <a:bodyPr wrap="square" lIns="0" tIns="0" rIns="0" bIns="0" rtlCol="0"/>
            <a:lstStyle/>
            <a:p>
              <a:pPr defTabSz="1218926"/>
              <a:endParaRPr lang="en-US" sz="20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object 21">
              <a:extLst>
                <a:ext uri="{FF2B5EF4-FFF2-40B4-BE49-F238E27FC236}">
                  <a16:creationId xmlns:a16="http://schemas.microsoft.com/office/drawing/2014/main" id="{71A13AE5-2796-42C9-9831-B7471C73A73D}"/>
                </a:ext>
              </a:extLst>
            </p:cNvPr>
            <p:cNvSpPr/>
            <p:nvPr/>
          </p:nvSpPr>
          <p:spPr>
            <a:xfrm>
              <a:off x="864017" y="1951590"/>
              <a:ext cx="134620" cy="281940"/>
            </a:xfrm>
            <a:custGeom>
              <a:avLst/>
              <a:gdLst/>
              <a:ahLst/>
              <a:cxnLst/>
              <a:rect l="l" t="t" r="r" b="b"/>
              <a:pathLst>
                <a:path w="134620" h="281939">
                  <a:moveTo>
                    <a:pt x="0" y="0"/>
                  </a:moveTo>
                  <a:lnTo>
                    <a:pt x="134112" y="140969"/>
                  </a:lnTo>
                  <a:lnTo>
                    <a:pt x="0" y="281939"/>
                  </a:lnTo>
                </a:path>
              </a:pathLst>
            </a:custGeom>
            <a:ln w="38100">
              <a:solidFill>
                <a:srgbClr val="D7DFEB"/>
              </a:solidFill>
            </a:ln>
          </p:spPr>
          <p:txBody>
            <a:bodyPr wrap="square" lIns="0" tIns="0" rIns="0" bIns="0" rtlCol="0"/>
            <a:lstStyle/>
            <a:p>
              <a:pPr defTabSz="1218926"/>
              <a:endParaRPr lang="en-US" sz="2000" dirty="0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A5EC24-E840-4FCA-9C01-7B389D15F138}"/>
              </a:ext>
            </a:extLst>
          </p:cNvPr>
          <p:cNvCxnSpPr/>
          <p:nvPr/>
        </p:nvCxnSpPr>
        <p:spPr>
          <a:xfrm flipH="1" flipV="1">
            <a:off x="6608397" y="5156533"/>
            <a:ext cx="2939" cy="33574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D4FC49-F18C-4C94-888E-66C17921F951}"/>
              </a:ext>
            </a:extLst>
          </p:cNvPr>
          <p:cNvCxnSpPr>
            <a:cxnSpLocks/>
          </p:cNvCxnSpPr>
          <p:nvPr/>
        </p:nvCxnSpPr>
        <p:spPr>
          <a:xfrm flipV="1">
            <a:off x="7367042" y="2269683"/>
            <a:ext cx="0" cy="44623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93B9E64-882C-4537-8776-E3F2C9692DEB}"/>
              </a:ext>
            </a:extLst>
          </p:cNvPr>
          <p:cNvSpPr/>
          <p:nvPr/>
        </p:nvSpPr>
        <p:spPr>
          <a:xfrm>
            <a:off x="6531261" y="1926750"/>
            <a:ext cx="1439292" cy="317802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61" tIns="107961" rIns="107961" bIns="107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26">
              <a:spcBef>
                <a:spcPts val="100"/>
              </a:spcBef>
              <a:spcAft>
                <a:spcPts val="100"/>
              </a:spcAft>
            </a:pPr>
            <a:endParaRPr lang="en-US" sz="1200" dirty="0">
              <a:solidFill>
                <a:srgbClr val="49648C"/>
              </a:solidFill>
              <a:latin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4536E9-6599-45B0-8C44-A490C685C93A}"/>
              </a:ext>
            </a:extLst>
          </p:cNvPr>
          <p:cNvSpPr txBox="1"/>
          <p:nvPr/>
        </p:nvSpPr>
        <p:spPr>
          <a:xfrm>
            <a:off x="5312697" y="4847517"/>
            <a:ext cx="2591400" cy="32467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>
              <a:spcBef>
                <a:spcPts val="100"/>
              </a:spcBef>
              <a:spcAft>
                <a:spcPts val="100"/>
              </a:spcAft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1218926"/>
            <a:r>
              <a:rPr lang="en-US" sz="900" dirty="0">
                <a:solidFill>
                  <a:srgbClr val="000000"/>
                </a:solidFill>
                <a:latin typeface="Arial"/>
              </a:rPr>
              <a:t>IDQ (transformation rule engine) – </a:t>
            </a:r>
            <a:r>
              <a:rPr lang="en-US" sz="900" b="1" i="1" dirty="0">
                <a:solidFill>
                  <a:srgbClr val="000000"/>
                </a:solidFill>
                <a:latin typeface="Arial"/>
              </a:rPr>
              <a:t>Nov 2020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4426DA-258B-460E-9F74-7BC13E9F8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92" b="31224"/>
          <a:stretch/>
        </p:blipFill>
        <p:spPr>
          <a:xfrm>
            <a:off x="6783946" y="1986557"/>
            <a:ext cx="982950" cy="198188"/>
          </a:xfrm>
          <a:prstGeom prst="rect">
            <a:avLst/>
          </a:prstGeom>
        </p:spPr>
      </p:pic>
      <p:sp>
        <p:nvSpPr>
          <p:cNvPr id="26" name="Rounded Rectangle 47">
            <a:extLst>
              <a:ext uri="{FF2B5EF4-FFF2-40B4-BE49-F238E27FC236}">
                <a16:creationId xmlns:a16="http://schemas.microsoft.com/office/drawing/2014/main" id="{A5A06A00-8781-46D2-BB19-E4EF3525D663}"/>
              </a:ext>
            </a:extLst>
          </p:cNvPr>
          <p:cNvSpPr/>
          <p:nvPr/>
        </p:nvSpPr>
        <p:spPr>
          <a:xfrm>
            <a:off x="5314471" y="3580274"/>
            <a:ext cx="2591259" cy="518252"/>
          </a:xfrm>
          <a:prstGeom prst="rect">
            <a:avLst/>
          </a:prstGeom>
          <a:gradFill>
            <a:gsLst>
              <a:gs pos="0">
                <a:schemeClr val="tx2"/>
              </a:gs>
              <a:gs pos="75000">
                <a:schemeClr val="tx2"/>
              </a:gs>
              <a:gs pos="76000">
                <a:schemeClr val="accent6"/>
              </a:gs>
              <a:gs pos="100000">
                <a:schemeClr val="accent6"/>
              </a:gs>
            </a:gsLst>
            <a:lin ang="36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endParaRPr lang="en-US" sz="1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3689" y="3648749"/>
            <a:ext cx="864140" cy="23077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900" dirty="0">
                <a:solidFill>
                  <a:srgbClr val="FFFFFF"/>
                </a:solidFill>
                <a:latin typeface="Arial"/>
              </a:rPr>
              <a:t>Consumption</a:t>
            </a:r>
          </a:p>
        </p:txBody>
      </p:sp>
      <p:sp>
        <p:nvSpPr>
          <p:cNvPr id="25" name="Rounded Rectangle 46">
            <a:extLst>
              <a:ext uri="{FF2B5EF4-FFF2-40B4-BE49-F238E27FC236}">
                <a16:creationId xmlns:a16="http://schemas.microsoft.com/office/drawing/2014/main" id="{D84A5BD7-961D-45FF-859F-E8BCDD810F7D}"/>
              </a:ext>
            </a:extLst>
          </p:cNvPr>
          <p:cNvSpPr/>
          <p:nvPr/>
        </p:nvSpPr>
        <p:spPr>
          <a:xfrm>
            <a:off x="5309260" y="4213895"/>
            <a:ext cx="2591259" cy="518252"/>
          </a:xfrm>
          <a:prstGeom prst="rect">
            <a:avLst/>
          </a:prstGeom>
          <a:gradFill>
            <a:gsLst>
              <a:gs pos="0">
                <a:schemeClr val="tx2"/>
              </a:gs>
              <a:gs pos="75000">
                <a:schemeClr val="tx2"/>
              </a:gs>
              <a:gs pos="76000">
                <a:schemeClr val="accent6"/>
              </a:gs>
              <a:gs pos="100000">
                <a:schemeClr val="accent6"/>
              </a:gs>
            </a:gsLst>
            <a:lin ang="36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endParaRPr lang="en-US" sz="1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8478" y="4287914"/>
            <a:ext cx="1620582" cy="2307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900" dirty="0">
                <a:solidFill>
                  <a:srgbClr val="FFFFFF"/>
                </a:solidFill>
                <a:latin typeface="Arial"/>
              </a:rPr>
              <a:t>MidCorp Harmonized model</a:t>
            </a:r>
          </a:p>
        </p:txBody>
      </p:sp>
      <p:cxnSp>
        <p:nvCxnSpPr>
          <p:cNvPr id="13" name="Elbow Connector 12"/>
          <p:cNvCxnSpPr>
            <a:cxnSpLocks/>
            <a:stCxn id="26" idx="3"/>
            <a:endCxn id="48" idx="3"/>
          </p:cNvCxnSpPr>
          <p:nvPr/>
        </p:nvCxnSpPr>
        <p:spPr>
          <a:xfrm flipV="1">
            <a:off x="7905730" y="2085651"/>
            <a:ext cx="64823" cy="1753749"/>
          </a:xfrm>
          <a:prstGeom prst="bentConnector3">
            <a:avLst>
              <a:gd name="adj1" fmla="val 452571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1" idx="3"/>
            <a:endCxn id="54" idx="0"/>
          </p:cNvCxnSpPr>
          <p:nvPr/>
        </p:nvCxnSpPr>
        <p:spPr>
          <a:xfrm>
            <a:off x="3859576" y="3037824"/>
            <a:ext cx="652326" cy="788937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4" idx="2"/>
            <a:endCxn id="52" idx="1"/>
          </p:cNvCxnSpPr>
          <p:nvPr/>
        </p:nvCxnSpPr>
        <p:spPr>
          <a:xfrm rot="16200000" flipH="1">
            <a:off x="4775414" y="4472571"/>
            <a:ext cx="273769" cy="800796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3FB8DE4-913C-4633-8A4D-778737F79618}"/>
              </a:ext>
            </a:extLst>
          </p:cNvPr>
          <p:cNvSpPr/>
          <p:nvPr/>
        </p:nvSpPr>
        <p:spPr>
          <a:xfrm>
            <a:off x="1340158" y="1846372"/>
            <a:ext cx="2519417" cy="2382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1200" b="1" dirty="0">
                <a:solidFill>
                  <a:srgbClr val="49648C"/>
                </a:solidFill>
                <a:latin typeface="Arial"/>
              </a:rPr>
              <a:t>Data Governance*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E5247-64BB-4343-ABAB-F4CFE9C011F2}"/>
              </a:ext>
            </a:extLst>
          </p:cNvPr>
          <p:cNvSpPr/>
          <p:nvPr/>
        </p:nvSpPr>
        <p:spPr>
          <a:xfrm>
            <a:off x="1340158" y="4512484"/>
            <a:ext cx="2519417" cy="1527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1200" b="1" dirty="0">
                <a:solidFill>
                  <a:srgbClr val="49648C"/>
                </a:solidFill>
                <a:latin typeface="Arial"/>
              </a:rPr>
              <a:t>Ingestion service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A92A1E-A835-4C4B-9A71-C54E6FE903E8}"/>
              </a:ext>
            </a:extLst>
          </p:cNvPr>
          <p:cNvCxnSpPr>
            <a:cxnSpLocks/>
            <a:stCxn id="39" idx="0"/>
            <a:endCxn id="31" idx="2"/>
          </p:cNvCxnSpPr>
          <p:nvPr/>
        </p:nvCxnSpPr>
        <p:spPr>
          <a:xfrm flipV="1">
            <a:off x="2599867" y="4229276"/>
            <a:ext cx="0" cy="28320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BF1266-1476-4330-BEC1-3B142758984E}"/>
              </a:ext>
            </a:extLst>
          </p:cNvPr>
          <p:cNvSpPr txBox="1"/>
          <p:nvPr/>
        </p:nvSpPr>
        <p:spPr>
          <a:xfrm>
            <a:off x="2584668" y="4269741"/>
            <a:ext cx="842244" cy="283840"/>
          </a:xfrm>
          <a:prstGeom prst="rect">
            <a:avLst/>
          </a:prstGeom>
        </p:spPr>
        <p:txBody>
          <a:bodyPr vert="horz" wrap="square" lIns="71983" tIns="71983" rIns="71983" bIns="71983" rtlCol="0">
            <a:spAutoFit/>
          </a:bodyPr>
          <a:lstStyle/>
          <a:p>
            <a:pPr defTabSz="1218926"/>
            <a:r>
              <a:rPr lang="en-US" sz="900" dirty="0">
                <a:solidFill>
                  <a:srgbClr val="000000"/>
                </a:solidFill>
                <a:latin typeface="Arial"/>
              </a:rPr>
              <a:t>Reads</a:t>
            </a:r>
          </a:p>
        </p:txBody>
      </p:sp>
      <p:sp>
        <p:nvSpPr>
          <p:cNvPr id="62" name="Rounded Rectangle 47">
            <a:extLst>
              <a:ext uri="{FF2B5EF4-FFF2-40B4-BE49-F238E27FC236}">
                <a16:creationId xmlns:a16="http://schemas.microsoft.com/office/drawing/2014/main" id="{D95FE0DF-F433-4874-979E-62532C1EF502}"/>
              </a:ext>
            </a:extLst>
          </p:cNvPr>
          <p:cNvSpPr/>
          <p:nvPr/>
        </p:nvSpPr>
        <p:spPr>
          <a:xfrm>
            <a:off x="1401705" y="5087307"/>
            <a:ext cx="744986" cy="388689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5992" tIns="107961" rIns="35992" bIns="107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26">
              <a:spcBef>
                <a:spcPts val="100"/>
              </a:spcBef>
              <a:spcAft>
                <a:spcPts val="100"/>
              </a:spcAft>
            </a:pPr>
            <a:r>
              <a:rPr lang="en-US" sz="900" dirty="0">
                <a:solidFill>
                  <a:srgbClr val="FFFFFF"/>
                </a:solidFill>
                <a:latin typeface="Arial"/>
              </a:rPr>
              <a:t>Source connector</a:t>
            </a:r>
          </a:p>
        </p:txBody>
      </p:sp>
      <p:sp>
        <p:nvSpPr>
          <p:cNvPr id="63" name="Rounded Rectangle 47">
            <a:extLst>
              <a:ext uri="{FF2B5EF4-FFF2-40B4-BE49-F238E27FC236}">
                <a16:creationId xmlns:a16="http://schemas.microsoft.com/office/drawing/2014/main" id="{C29EB767-C30C-4B46-8699-A129D03D0343}"/>
              </a:ext>
            </a:extLst>
          </p:cNvPr>
          <p:cNvSpPr/>
          <p:nvPr/>
        </p:nvSpPr>
        <p:spPr>
          <a:xfrm>
            <a:off x="2204121" y="5087307"/>
            <a:ext cx="744986" cy="388689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5992" tIns="107961" rIns="35992" bIns="107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26">
              <a:spcBef>
                <a:spcPts val="100"/>
              </a:spcBef>
              <a:spcAft>
                <a:spcPts val="100"/>
              </a:spcAft>
            </a:pPr>
            <a:r>
              <a:rPr lang="en-US" sz="900" dirty="0">
                <a:solidFill>
                  <a:srgbClr val="FFFFFF"/>
                </a:solidFill>
                <a:latin typeface="Arial"/>
              </a:rPr>
              <a:t>Data Stream</a:t>
            </a:r>
          </a:p>
        </p:txBody>
      </p:sp>
      <p:sp>
        <p:nvSpPr>
          <p:cNvPr id="64" name="Rounded Rectangle 47">
            <a:extLst>
              <a:ext uri="{FF2B5EF4-FFF2-40B4-BE49-F238E27FC236}">
                <a16:creationId xmlns:a16="http://schemas.microsoft.com/office/drawing/2014/main" id="{207E8F06-D92F-418E-9AE9-589755E51270}"/>
              </a:ext>
            </a:extLst>
          </p:cNvPr>
          <p:cNvSpPr/>
          <p:nvPr/>
        </p:nvSpPr>
        <p:spPr>
          <a:xfrm>
            <a:off x="3006538" y="5087307"/>
            <a:ext cx="744986" cy="388689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5992" tIns="107961" rIns="35992" bIns="107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26">
              <a:spcBef>
                <a:spcPts val="100"/>
              </a:spcBef>
              <a:spcAft>
                <a:spcPts val="100"/>
              </a:spcAft>
            </a:pPr>
            <a:r>
              <a:rPr lang="en-US" sz="900" dirty="0">
                <a:solidFill>
                  <a:srgbClr val="FFFFFF"/>
                </a:solidFill>
                <a:latin typeface="Arial"/>
              </a:rPr>
              <a:t>Sink Connector</a:t>
            </a:r>
          </a:p>
        </p:txBody>
      </p:sp>
      <p:sp>
        <p:nvSpPr>
          <p:cNvPr id="49" name="Rounded Rectangle 47">
            <a:extLst>
              <a:ext uri="{FF2B5EF4-FFF2-40B4-BE49-F238E27FC236}">
                <a16:creationId xmlns:a16="http://schemas.microsoft.com/office/drawing/2014/main" id="{031F7D25-A503-40E5-B8F3-F5F333799F2F}"/>
              </a:ext>
            </a:extLst>
          </p:cNvPr>
          <p:cNvSpPr/>
          <p:nvPr/>
        </p:nvSpPr>
        <p:spPr>
          <a:xfrm>
            <a:off x="1392262" y="5585687"/>
            <a:ext cx="2375450" cy="323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5992" tIns="107961" rIns="35992" bIns="107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26">
              <a:spcBef>
                <a:spcPts val="100"/>
              </a:spcBef>
              <a:spcAft>
                <a:spcPts val="10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Automatic ingestion (with Pilot OEs) – </a:t>
            </a:r>
            <a:br>
              <a:rPr lang="en-US" sz="900" dirty="0">
                <a:solidFill>
                  <a:srgbClr val="000000"/>
                </a:solidFill>
                <a:latin typeface="Arial"/>
              </a:rPr>
            </a:br>
            <a:r>
              <a:rPr lang="en-US" sz="900" b="1" i="1" dirty="0">
                <a:solidFill>
                  <a:srgbClr val="000000"/>
                </a:solidFill>
                <a:latin typeface="Arial"/>
              </a:rPr>
              <a:t>Dec 2020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667" r="97778">
                        <a14:foregroundMark x1="17333" y1="47813" x2="17333" y2="47813"/>
                        <a14:foregroundMark x1="34556" y1="45313" x2="34556" y2="45313"/>
                        <a14:foregroundMark x1="34444" y1="38750" x2="34444" y2="38750"/>
                        <a14:foregroundMark x1="35000" y1="53438" x2="35000" y2="53438"/>
                        <a14:foregroundMark x1="35111" y1="34688" x2="35111" y2="34688"/>
                        <a14:foregroundMark x1="37444" y1="43125" x2="37444" y2="43125"/>
                        <a14:foregroundMark x1="37667" y1="54063" x2="37667" y2="54063"/>
                        <a14:foregroundMark x1="41778" y1="53438" x2="41778" y2="53438"/>
                        <a14:foregroundMark x1="41556" y1="43125" x2="41556" y2="43125"/>
                        <a14:foregroundMark x1="44333" y1="39063" x2="44333" y2="39063"/>
                        <a14:foregroundMark x1="44444" y1="46875" x2="44444" y2="46875"/>
                        <a14:foregroundMark x1="44556" y1="55625" x2="44556" y2="55625"/>
                        <a14:foregroundMark x1="46444" y1="33125" x2="46444" y2="33125"/>
                        <a14:foregroundMark x1="51111" y1="40938" x2="51111" y2="40938"/>
                        <a14:foregroundMark x1="52889" y1="49375" x2="52889" y2="49375"/>
                        <a14:foregroundMark x1="50778" y1="55313" x2="50778" y2="55313"/>
                        <a14:foregroundMark x1="47889" y1="51875" x2="47889" y2="51875"/>
                        <a14:foregroundMark x1="48222" y1="42813" x2="48222" y2="42813"/>
                        <a14:foregroundMark x1="54889" y1="42188" x2="54889" y2="42188"/>
                        <a14:foregroundMark x1="55000" y1="48438" x2="55000" y2="48438"/>
                        <a14:foregroundMark x1="55000" y1="54688" x2="55000" y2="54688"/>
                        <a14:foregroundMark x1="59222" y1="42188" x2="59222" y2="42188"/>
                        <a14:foregroundMark x1="59444" y1="54375" x2="59444" y2="54375"/>
                        <a14:foregroundMark x1="62111" y1="40313" x2="62111" y2="40313"/>
                        <a14:foregroundMark x1="63444" y1="46563" x2="63444" y2="46563"/>
                        <a14:foregroundMark x1="66778" y1="41563" x2="66778" y2="41563"/>
                        <a14:foregroundMark x1="67444" y1="54375" x2="67444" y2="54375"/>
                        <a14:foregroundMark x1="70111" y1="40938" x2="70111" y2="40938"/>
                        <a14:foregroundMark x1="73889" y1="44063" x2="73889" y2="44063"/>
                        <a14:foregroundMark x1="73889" y1="55937" x2="73889" y2="55937"/>
                        <a14:foregroundMark x1="73778" y1="49688" x2="73778" y2="49688"/>
                        <a14:foregroundMark x1="71667" y1="47813" x2="71667" y2="47813"/>
                        <a14:foregroundMark x1="69444" y1="52500" x2="69444" y2="52500"/>
                        <a14:foregroundMark x1="71000" y1="56250" x2="71000" y2="56250"/>
                        <a14:foregroundMark x1="59222" y1="47500" x2="59222" y2="47500"/>
                        <a14:foregroundMark x1="76556" y1="37813" x2="76556" y2="37813"/>
                        <a14:foregroundMark x1="76556" y1="45313" x2="76556" y2="45313"/>
                        <a14:foregroundMark x1="76556" y1="50938" x2="76556" y2="50938"/>
                        <a14:foregroundMark x1="78333" y1="57500" x2="78333" y2="57500"/>
                        <a14:foregroundMark x1="80667" y1="42813" x2="80667" y2="42813"/>
                        <a14:foregroundMark x1="80667" y1="52812" x2="80667" y2="52812"/>
                        <a14:foregroundMark x1="80778" y1="35000" x2="80778" y2="35000"/>
                        <a14:foregroundMark x1="86333" y1="40313" x2="86333" y2="40313"/>
                        <a14:foregroundMark x1="83667" y1="42188" x2="83667" y2="42188"/>
                        <a14:foregroundMark x1="82556" y1="48438" x2="82556" y2="48438"/>
                        <a14:foregroundMark x1="83778" y1="55313" x2="83778" y2="55313"/>
                        <a14:foregroundMark x1="86444" y1="55000" x2="86444" y2="55000"/>
                        <a14:foregroundMark x1="76556" y1="40938" x2="76556" y2="40938"/>
                        <a14:foregroundMark x1="89556" y1="40938" x2="89556" y2="40938"/>
                        <a14:foregroundMark x1="92889" y1="41563" x2="92889" y2="41563"/>
                        <a14:foregroundMark x1="93333" y1="50000" x2="93333" y2="50000"/>
                        <a14:foregroundMark x1="93222" y1="55937" x2="93222" y2="55937"/>
                        <a14:foregroundMark x1="90000" y1="55625" x2="90000" y2="55625"/>
                        <a14:foregroundMark x1="91111" y1="47188" x2="91111" y2="47188"/>
                        <a14:foregroundMark x1="22594" y1="38824" x2="22594" y2="38824"/>
                        <a14:foregroundMark x1="11297" y1="44706" x2="11297" y2="44706"/>
                        <a14:foregroundMark x1="17155" y1="65882" x2="17155" y2="65882"/>
                        <a14:foregroundMark x1="19247" y1="48235" x2="19247" y2="48235"/>
                        <a14:foregroundMark x1="22176" y1="48235" x2="22176" y2="48235"/>
                        <a14:backgroundMark x1="17556" y1="34375" x2="17556" y2="32813"/>
                        <a14:backgroundMark x1="14444" y1="72188" x2="14444" y2="7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26" y="2203339"/>
            <a:ext cx="995024" cy="353786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1547418" y="2592712"/>
            <a:ext cx="971721" cy="583033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75000">
                <a:schemeClr val="tx2"/>
              </a:gs>
              <a:gs pos="76000">
                <a:schemeClr val="accent1"/>
              </a:gs>
              <a:gs pos="100000">
                <a:schemeClr val="accent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71983" tIns="71983" rIns="35992" bIns="359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900" dirty="0">
                <a:solidFill>
                  <a:srgbClr val="FFFFFF"/>
                </a:solidFill>
                <a:latin typeface="Arial"/>
              </a:rPr>
              <a:t>Glossary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680596" y="2605431"/>
            <a:ext cx="971721" cy="583033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75000">
                <a:schemeClr val="tx2"/>
              </a:gs>
              <a:gs pos="76000">
                <a:schemeClr val="accent1"/>
              </a:gs>
              <a:gs pos="100000">
                <a:schemeClr val="accent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71983" tIns="71983" rIns="35992" bIns="359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/>
            <a:r>
              <a:rPr lang="en-US" sz="900" dirty="0">
                <a:solidFill>
                  <a:srgbClr val="FFFFFF"/>
                </a:solidFill>
                <a:latin typeface="Arial"/>
              </a:rPr>
              <a:t>Catalog/ Dictionary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547418" y="3333008"/>
            <a:ext cx="971721" cy="583033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75000">
                <a:schemeClr val="tx2"/>
              </a:gs>
              <a:gs pos="76000">
                <a:schemeClr val="accent1"/>
              </a:gs>
              <a:gs pos="100000">
                <a:schemeClr val="accent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71983" tIns="71983" rIns="35992" bIns="359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/>
            <a:r>
              <a:rPr lang="en-US" sz="900" dirty="0">
                <a:solidFill>
                  <a:srgbClr val="FFFFFF"/>
                </a:solidFill>
                <a:latin typeface="Arial"/>
              </a:rPr>
              <a:t>Business terms to Technical</a:t>
            </a:r>
          </a:p>
          <a:p>
            <a:pPr defTabSz="1218926"/>
            <a:r>
              <a:rPr lang="en-US" sz="900" dirty="0">
                <a:solidFill>
                  <a:srgbClr val="FFFFFF"/>
                </a:solidFill>
                <a:latin typeface="Arial"/>
              </a:rPr>
              <a:t>Mapping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680596" y="3321618"/>
            <a:ext cx="971721" cy="583033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75000">
                <a:schemeClr val="tx2"/>
              </a:gs>
              <a:gs pos="76000">
                <a:schemeClr val="accent1"/>
              </a:gs>
              <a:gs pos="100000">
                <a:schemeClr val="accent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71983" tIns="71983" rIns="35992" bIns="359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/>
            <a:r>
              <a:rPr lang="en-US" sz="900" dirty="0">
                <a:solidFill>
                  <a:srgbClr val="FFFFFF"/>
                </a:solidFill>
                <a:latin typeface="Arial"/>
              </a:rPr>
              <a:t>Schema to Schema Mappings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13844D-7CE0-4BE3-BAEE-909951A623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859576" y="5603231"/>
            <a:ext cx="144968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205" y="1679955"/>
            <a:ext cx="1218759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37127" y="1377135"/>
            <a:ext cx="5389957" cy="360766"/>
          </a:xfrm>
          <a:prstGeom prst="rect">
            <a:avLst/>
          </a:prstGeom>
        </p:spPr>
        <p:txBody>
          <a:bodyPr vert="horz" wrap="square" lIns="71983" tIns="71983" rIns="71983" bIns="71983" rtlCol="0">
            <a:spAutoFit/>
          </a:bodyPr>
          <a:lstStyle/>
          <a:p>
            <a:pPr defTabSz="1218926"/>
            <a:r>
              <a:rPr lang="en-US" sz="1400" b="1" dirty="0">
                <a:solidFill>
                  <a:srgbClr val="49648C"/>
                </a:solidFill>
                <a:latin typeface="Arial"/>
              </a:rPr>
              <a:t>MIS MidCorp target architecture (simplified view)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4A5EC24-E840-4FCA-9C01-7B389D15F138}"/>
              </a:ext>
            </a:extLst>
          </p:cNvPr>
          <p:cNvCxnSpPr>
            <a:cxnSpLocks/>
            <a:stCxn id="52" idx="0"/>
            <a:endCxn id="25" idx="2"/>
          </p:cNvCxnSpPr>
          <p:nvPr/>
        </p:nvCxnSpPr>
        <p:spPr>
          <a:xfrm flipH="1" flipV="1">
            <a:off x="6604890" y="4732147"/>
            <a:ext cx="3507" cy="11536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4A5EC24-E840-4FCA-9C01-7B389D15F138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6604890" y="4098526"/>
            <a:ext cx="5211" cy="11536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4A5EC24-E840-4FCA-9C01-7B389D15F138}"/>
              </a:ext>
            </a:extLst>
          </p:cNvPr>
          <p:cNvCxnSpPr>
            <a:cxnSpLocks/>
            <a:stCxn id="26" idx="0"/>
            <a:endCxn id="12" idx="2"/>
          </p:cNvCxnSpPr>
          <p:nvPr/>
        </p:nvCxnSpPr>
        <p:spPr>
          <a:xfrm flipV="1">
            <a:off x="6610101" y="3039845"/>
            <a:ext cx="0" cy="54043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9526133" y="2744038"/>
            <a:ext cx="2296130" cy="391537"/>
            <a:chOff x="8919836" y="2640390"/>
            <a:chExt cx="2296662" cy="391628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5FA4732-A631-45CF-9731-DA33267BCD01}"/>
                </a:ext>
              </a:extLst>
            </p:cNvPr>
            <p:cNvSpPr/>
            <p:nvPr/>
          </p:nvSpPr>
          <p:spPr>
            <a:xfrm>
              <a:off x="8919837" y="2743571"/>
              <a:ext cx="324000" cy="144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txBody>
            <a:bodyPr rot="0" spcFirstLastPara="0" vertOverflow="overflow" horzOverflow="overflow" vert="horz" wrap="square" lIns="107975" tIns="107975" rIns="107975" bIns="10797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26">
                <a:spcBef>
                  <a:spcPts val="100"/>
                </a:spcBef>
                <a:spcAft>
                  <a:spcPts val="100"/>
                </a:spcAft>
              </a:pPr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2B63ECC-E742-4FCA-9C9E-5D6F6F8A6047}"/>
                </a:ext>
              </a:extLst>
            </p:cNvPr>
            <p:cNvCxnSpPr>
              <a:cxnSpLocks/>
            </p:cNvCxnSpPr>
            <p:nvPr/>
          </p:nvCxnSpPr>
          <p:spPr>
            <a:xfrm>
              <a:off x="8919836" y="2959351"/>
              <a:ext cx="324001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641DA66-32AB-4936-8D6E-A4A64717D350}"/>
                </a:ext>
              </a:extLst>
            </p:cNvPr>
            <p:cNvSpPr txBox="1"/>
            <p:nvPr/>
          </p:nvSpPr>
          <p:spPr>
            <a:xfrm>
              <a:off x="9243837" y="2640390"/>
              <a:ext cx="1972661" cy="391628"/>
            </a:xfrm>
            <a:prstGeom prst="rect">
              <a:avLst/>
            </a:prstGeom>
          </p:spPr>
          <p:txBody>
            <a:bodyPr vert="horz" wrap="square" lIns="71983" tIns="71983" rIns="71983" bIns="71983" rtlCol="0">
              <a:spAutoFit/>
            </a:bodyPr>
            <a:lstStyle/>
            <a:p>
              <a:pPr defTabSz="1218926"/>
              <a:r>
                <a:rPr lang="en-US" sz="800" dirty="0">
                  <a:solidFill>
                    <a:srgbClr val="000000"/>
                  </a:solidFill>
                  <a:latin typeface="Arial"/>
                </a:rPr>
                <a:t>Technological evolutions to be delivered for First release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30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3792" y="158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think-cell Slide" r:id="rId6" imgW="366" imgH="369" progId="TCLayout.ActiveDocument.1">
                  <p:embed/>
                </p:oleObj>
              </mc:Choice>
              <mc:Fallback>
                <p:oleObj name="think-cell Slide" r:id="rId6" imgW="366" imgH="369" progId="TCLayout.ActiveDocument.1">
                  <p:embed/>
                  <p:pic>
                    <p:nvPicPr>
                      <p:cNvPr id="9" name="Object 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92" y="158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2205" y="0"/>
            <a:ext cx="158713" cy="158713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2999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  <a:sym typeface="Allianz Neo" panose="020B0504020203020204" pitchFamily="34" charset="0"/>
            </a:endParaRPr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8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201FF1-C63B-412E-ABF0-3D0E918900AC}" type="slidenum"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2189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8"/>
          </p:nvPr>
        </p:nvSpPr>
        <p:spPr>
          <a:solidFill>
            <a:srgbClr val="DFEEDE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21" y="515818"/>
            <a:ext cx="11561260" cy="514232"/>
          </a:xfrm>
        </p:spPr>
        <p:txBody>
          <a:bodyPr/>
          <a:lstStyle/>
          <a:p>
            <a:r>
              <a:rPr lang="en-US" dirty="0" smtClean="0">
                <a:latin typeface="Allianz Neo" panose="020B0504020203020204" pitchFamily="34" charset="0"/>
              </a:rPr>
              <a:t>GDW Integration Pattern</a:t>
            </a:r>
            <a:endParaRPr lang="en-US" dirty="0">
              <a:latin typeface="Allianz Neo" panose="020B0504020203020204" pitchFamily="34" charset="0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0" y="1283990"/>
            <a:ext cx="10814858" cy="4887453"/>
            <a:chOff x="429073" y="1341251"/>
            <a:chExt cx="10753279" cy="4887453"/>
          </a:xfrm>
        </p:grpSpPr>
        <p:sp>
          <p:nvSpPr>
            <p:cNvPr id="85" name="Rectangle 84"/>
            <p:cNvSpPr/>
            <p:nvPr/>
          </p:nvSpPr>
          <p:spPr>
            <a:xfrm>
              <a:off x="3409862" y="2322679"/>
              <a:ext cx="7772490" cy="163494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624348" y="3167494"/>
              <a:ext cx="7331825" cy="590923"/>
            </a:xfrm>
            <a:prstGeom prst="rect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Consumption Domains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(Virtualised/Physical Datasets)</a:t>
              </a: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429073" y="6228703"/>
              <a:ext cx="1818623" cy="1"/>
            </a:xfrm>
            <a:prstGeom prst="line">
              <a:avLst/>
            </a:prstGeom>
            <a:solidFill>
              <a:srgbClr val="FFFFFF"/>
            </a:solidFill>
            <a:ln w="6350">
              <a:noFill/>
            </a:ln>
          </p:spPr>
          <p:txBody>
            <a:bodyPr lIns="46788" tIns="46788" rIns="46788" bIns="46788" anchor="ctr"/>
            <a:lstStyle>
              <a:defPPr>
                <a:defRPr lang="de-DE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endParaRPr kumimoji="0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122"/>
            <p:cNvSpPr txBox="1"/>
            <p:nvPr/>
          </p:nvSpPr>
          <p:spPr>
            <a:xfrm>
              <a:off x="580247" y="5426921"/>
              <a:ext cx="1378981" cy="246164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08" rIns="45708">
              <a:spAutoFit/>
            </a:bodyPr>
            <a:lstStyle>
              <a:defPPr>
                <a:defRPr lang="de-DE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764" marR="0" lvl="0" indent="-177764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1100"/>
              </a:pP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48078" y="1341251"/>
              <a:ext cx="1240022" cy="738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218926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lianz Neo" panose="020B0504020203020204" pitchFamily="34" charset="0"/>
                  <a:ea typeface="+mn-ea"/>
                  <a:cs typeface="+mn-cs"/>
                </a:rPr>
                <a:t>Global Architecture Board </a:t>
              </a: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814979" y="3977778"/>
              <a:ext cx="681643" cy="274320"/>
            </a:xfrm>
            <a:prstGeom prst="flowChartMagneticDisk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ABS</a:t>
              </a:r>
            </a:p>
          </p:txBody>
        </p:sp>
        <p:sp>
          <p:nvSpPr>
            <p:cNvPr id="52" name="Flowchart: Magnetic Disk 51"/>
            <p:cNvSpPr/>
            <p:nvPr/>
          </p:nvSpPr>
          <p:spPr>
            <a:xfrm>
              <a:off x="1000630" y="4252098"/>
              <a:ext cx="681643" cy="274320"/>
            </a:xfrm>
            <a:prstGeom prst="flowChartMagneticDisk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…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1230283" y="3125585"/>
              <a:ext cx="0" cy="814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80248" y="2510444"/>
              <a:ext cx="1315054" cy="615141"/>
            </a:xfrm>
            <a:prstGeom prst="rect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DG Tool (Metadata)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94808" y="2193458"/>
              <a:ext cx="665018" cy="299295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Glossary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94808" y="2534662"/>
              <a:ext cx="748145" cy="453183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Catalog/ Dictionary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94807" y="3039062"/>
              <a:ext cx="818011" cy="453183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Biz to Tech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3657" y="3352483"/>
              <a:ext cx="825070" cy="360850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Technical Metadata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1213657" y="1668455"/>
              <a:ext cx="7492" cy="851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269738" y="1790236"/>
              <a:ext cx="825070" cy="360850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Business Metadata</a:t>
              </a:r>
            </a:p>
          </p:txBody>
        </p:sp>
        <p:sp>
          <p:nvSpPr>
            <p:cNvPr id="59" name="Right Brace 58"/>
            <p:cNvSpPr/>
            <p:nvPr/>
          </p:nvSpPr>
          <p:spPr>
            <a:xfrm>
              <a:off x="1895302" y="2343104"/>
              <a:ext cx="199506" cy="159712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1386396" y="1666530"/>
              <a:ext cx="2163139" cy="1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3549535" y="1358959"/>
              <a:ext cx="1024884" cy="615141"/>
            </a:xfrm>
            <a:prstGeom prst="rect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Enterprise Ontology</a:t>
              </a:r>
            </a:p>
          </p:txBody>
        </p:sp>
        <p:sp>
          <p:nvSpPr>
            <p:cNvPr id="65" name="Right Arrow 64"/>
            <p:cNvSpPr/>
            <p:nvPr/>
          </p:nvSpPr>
          <p:spPr>
            <a:xfrm rot="5400000">
              <a:off x="3842711" y="2102083"/>
              <a:ext cx="432262" cy="20167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24349" y="2534662"/>
              <a:ext cx="7331825" cy="590923"/>
            </a:xfrm>
            <a:prstGeom prst="rect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Consumption Views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(Virtualised Datasets)</a:t>
              </a:r>
            </a:p>
          </p:txBody>
        </p:sp>
        <p:sp>
          <p:nvSpPr>
            <p:cNvPr id="67" name="Flowchart: Magnetic Disk 66"/>
            <p:cNvSpPr/>
            <p:nvPr/>
          </p:nvSpPr>
          <p:spPr>
            <a:xfrm>
              <a:off x="7215246" y="2683204"/>
              <a:ext cx="873039" cy="289569"/>
            </a:xfrm>
            <a:prstGeom prst="flowChartMagneticDisk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DiaAllz</a:t>
              </a: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Flowchart: Magnetic Disk 67"/>
            <p:cNvSpPr/>
            <p:nvPr/>
          </p:nvSpPr>
          <p:spPr>
            <a:xfrm>
              <a:off x="8433161" y="2683204"/>
              <a:ext cx="873039" cy="289569"/>
            </a:xfrm>
            <a:prstGeom prst="flowChartMagneticDisk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Midcorp</a:t>
              </a: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Flowchart: Magnetic Disk 68"/>
            <p:cNvSpPr/>
            <p:nvPr/>
          </p:nvSpPr>
          <p:spPr>
            <a:xfrm>
              <a:off x="9561461" y="2696142"/>
              <a:ext cx="873039" cy="289569"/>
            </a:xfrm>
            <a:prstGeom prst="flowChartMagneticDisk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</a:t>
              </a:r>
            </a:p>
          </p:txBody>
        </p:sp>
        <p:sp>
          <p:nvSpPr>
            <p:cNvPr id="70" name="Flowchart: Magnetic Disk 69"/>
            <p:cNvSpPr/>
            <p:nvPr/>
          </p:nvSpPr>
          <p:spPr>
            <a:xfrm>
              <a:off x="5895445" y="2705787"/>
              <a:ext cx="873039" cy="289569"/>
            </a:xfrm>
            <a:prstGeom prst="flowChartMagneticDisk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   EKG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24348" y="4176932"/>
              <a:ext cx="7331825" cy="590923"/>
            </a:xfrm>
            <a:prstGeom prst="rect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Harmonised OE Model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(Virtualised/Physical Datasets)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624348" y="4883872"/>
              <a:ext cx="7331825" cy="590923"/>
            </a:xfrm>
            <a:prstGeom prst="rect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Raw Layer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(Source Datasets)</a:t>
              </a:r>
            </a:p>
          </p:txBody>
        </p:sp>
        <p:cxnSp>
          <p:nvCxnSpPr>
            <p:cNvPr id="75" name="Elbow Connector 74"/>
            <p:cNvCxnSpPr>
              <a:stCxn id="52" idx="3"/>
              <a:endCxn id="73" idx="1"/>
            </p:cNvCxnSpPr>
            <p:nvPr/>
          </p:nvCxnSpPr>
          <p:spPr>
            <a:xfrm rot="16200000" flipH="1">
              <a:off x="2156442" y="3711428"/>
              <a:ext cx="652916" cy="22828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038727" y="4905040"/>
              <a:ext cx="825070" cy="253128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Ingestion Service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6159527" y="5031604"/>
              <a:ext cx="1217915" cy="27766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Transient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7551908" y="5026753"/>
              <a:ext cx="1217915" cy="27766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Quarantined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8942261" y="5023817"/>
              <a:ext cx="1217915" cy="27766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Long Term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12082" y="1342467"/>
              <a:ext cx="5752406" cy="758232"/>
            </a:xfrm>
            <a:prstGeom prst="rect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Search &amp; Consume (access consumption views via multiple channels)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358616" y="1755900"/>
              <a:ext cx="1435573" cy="219358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Search &amp; Find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912954" y="1760671"/>
              <a:ext cx="727763" cy="219358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MSTR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505174" y="1753835"/>
              <a:ext cx="1316568" cy="219358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Std</a:t>
              </a: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Reports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74410" y="1753835"/>
              <a:ext cx="1567065" cy="219358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Explore/Discover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09861" y="2305173"/>
              <a:ext cx="3553541" cy="253128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Semantic Layer (standardises schemas and drives Business Centric Data Access)</a:t>
              </a:r>
            </a:p>
          </p:txBody>
        </p:sp>
        <p:sp>
          <p:nvSpPr>
            <p:cNvPr id="87" name="Flowchart: Magnetic Disk 86"/>
            <p:cNvSpPr/>
            <p:nvPr/>
          </p:nvSpPr>
          <p:spPr>
            <a:xfrm>
              <a:off x="6375759" y="3335158"/>
              <a:ext cx="873039" cy="289569"/>
            </a:xfrm>
            <a:prstGeom prst="flowChartMagneticDisk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Claim</a:t>
              </a:r>
            </a:p>
          </p:txBody>
        </p:sp>
        <p:sp>
          <p:nvSpPr>
            <p:cNvPr id="88" name="Flowchart: Magnetic Disk 87"/>
            <p:cNvSpPr/>
            <p:nvPr/>
          </p:nvSpPr>
          <p:spPr>
            <a:xfrm>
              <a:off x="7447534" y="3335157"/>
              <a:ext cx="1096109" cy="289569"/>
            </a:xfrm>
            <a:prstGeom prst="flowChartMagneticDisk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   Contract</a:t>
              </a:r>
            </a:p>
          </p:txBody>
        </p:sp>
        <p:sp>
          <p:nvSpPr>
            <p:cNvPr id="89" name="Flowchart: Magnetic Disk 88"/>
            <p:cNvSpPr/>
            <p:nvPr/>
          </p:nvSpPr>
          <p:spPr>
            <a:xfrm>
              <a:off x="8769823" y="3335159"/>
              <a:ext cx="873039" cy="289569"/>
            </a:xfrm>
            <a:prstGeom prst="flowChartMagneticDisk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   Party</a:t>
              </a:r>
            </a:p>
          </p:txBody>
        </p:sp>
        <p:sp>
          <p:nvSpPr>
            <p:cNvPr id="90" name="Flowchart: Magnetic Disk 89"/>
            <p:cNvSpPr/>
            <p:nvPr/>
          </p:nvSpPr>
          <p:spPr>
            <a:xfrm>
              <a:off x="9767678" y="3318170"/>
              <a:ext cx="1055493" cy="289569"/>
            </a:xfrm>
            <a:prstGeom prst="flowChartMagneticDisk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   Finance</a:t>
              </a:r>
            </a:p>
          </p:txBody>
        </p:sp>
        <p:cxnSp>
          <p:nvCxnSpPr>
            <p:cNvPr id="92" name="Straight Arrow Connector 91"/>
            <p:cNvCxnSpPr>
              <a:stCxn id="87" idx="1"/>
            </p:cNvCxnSpPr>
            <p:nvPr/>
          </p:nvCxnSpPr>
          <p:spPr>
            <a:xfrm flipH="1" flipV="1">
              <a:off x="6492240" y="2985711"/>
              <a:ext cx="320039" cy="349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7" idx="1"/>
              <a:endCxn id="67" idx="3"/>
            </p:cNvCxnSpPr>
            <p:nvPr/>
          </p:nvCxnSpPr>
          <p:spPr>
            <a:xfrm flipV="1">
              <a:off x="6812279" y="2972773"/>
              <a:ext cx="839487" cy="362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68" idx="3"/>
            </p:cNvCxnSpPr>
            <p:nvPr/>
          </p:nvCxnSpPr>
          <p:spPr>
            <a:xfrm flipV="1">
              <a:off x="6812279" y="2972773"/>
              <a:ext cx="2057402" cy="362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7" idx="1"/>
              <a:endCxn id="69" idx="3"/>
            </p:cNvCxnSpPr>
            <p:nvPr/>
          </p:nvCxnSpPr>
          <p:spPr>
            <a:xfrm flipV="1">
              <a:off x="6812279" y="2985711"/>
              <a:ext cx="3185702" cy="349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8" idx="1"/>
            </p:cNvCxnSpPr>
            <p:nvPr/>
          </p:nvCxnSpPr>
          <p:spPr>
            <a:xfrm flipH="1" flipV="1">
              <a:off x="6492240" y="3039062"/>
              <a:ext cx="1503349" cy="296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8" idx="1"/>
              <a:endCxn id="67" idx="3"/>
            </p:cNvCxnSpPr>
            <p:nvPr/>
          </p:nvCxnSpPr>
          <p:spPr>
            <a:xfrm flipH="1" flipV="1">
              <a:off x="7651766" y="2972773"/>
              <a:ext cx="343823" cy="36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8" idx="1"/>
              <a:endCxn id="68" idx="3"/>
            </p:cNvCxnSpPr>
            <p:nvPr/>
          </p:nvCxnSpPr>
          <p:spPr>
            <a:xfrm flipV="1">
              <a:off x="7995589" y="2972773"/>
              <a:ext cx="874092" cy="36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88" idx="1"/>
            </p:cNvCxnSpPr>
            <p:nvPr/>
          </p:nvCxnSpPr>
          <p:spPr>
            <a:xfrm flipV="1">
              <a:off x="7995589" y="2995356"/>
              <a:ext cx="1917365" cy="339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89" idx="1"/>
            </p:cNvCxnSpPr>
            <p:nvPr/>
          </p:nvCxnSpPr>
          <p:spPr>
            <a:xfrm flipH="1" flipV="1">
              <a:off x="6467395" y="2995356"/>
              <a:ext cx="2738948" cy="339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89" idx="1"/>
              <a:endCxn id="67" idx="3"/>
            </p:cNvCxnSpPr>
            <p:nvPr/>
          </p:nvCxnSpPr>
          <p:spPr>
            <a:xfrm flipH="1" flipV="1">
              <a:off x="7651766" y="2972773"/>
              <a:ext cx="1554577" cy="362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89" idx="1"/>
              <a:endCxn id="68" idx="3"/>
            </p:cNvCxnSpPr>
            <p:nvPr/>
          </p:nvCxnSpPr>
          <p:spPr>
            <a:xfrm flipH="1" flipV="1">
              <a:off x="8869681" y="2972773"/>
              <a:ext cx="336662" cy="362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89" idx="1"/>
              <a:endCxn id="69" idx="3"/>
            </p:cNvCxnSpPr>
            <p:nvPr/>
          </p:nvCxnSpPr>
          <p:spPr>
            <a:xfrm flipV="1">
              <a:off x="9206343" y="2985711"/>
              <a:ext cx="791638" cy="349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90" idx="1"/>
            </p:cNvCxnSpPr>
            <p:nvPr/>
          </p:nvCxnSpPr>
          <p:spPr>
            <a:xfrm flipH="1" flipV="1">
              <a:off x="6586099" y="3039062"/>
              <a:ext cx="3709326" cy="279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0" idx="1"/>
            </p:cNvCxnSpPr>
            <p:nvPr/>
          </p:nvCxnSpPr>
          <p:spPr>
            <a:xfrm flipH="1" flipV="1">
              <a:off x="7551908" y="2995356"/>
              <a:ext cx="2743517" cy="322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90" idx="1"/>
            </p:cNvCxnSpPr>
            <p:nvPr/>
          </p:nvCxnSpPr>
          <p:spPr>
            <a:xfrm flipH="1" flipV="1">
              <a:off x="8869681" y="2995356"/>
              <a:ext cx="1425744" cy="322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90" idx="1"/>
              <a:endCxn id="69" idx="3"/>
            </p:cNvCxnSpPr>
            <p:nvPr/>
          </p:nvCxnSpPr>
          <p:spPr>
            <a:xfrm flipH="1" flipV="1">
              <a:off x="9997981" y="2985711"/>
              <a:ext cx="297444" cy="33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ed Rectangle 122"/>
            <p:cNvSpPr/>
            <p:nvPr/>
          </p:nvSpPr>
          <p:spPr>
            <a:xfrm>
              <a:off x="6419937" y="4333561"/>
              <a:ext cx="3655088" cy="37699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Harmonised  Enterprise Data Schema </a:t>
              </a:r>
              <a:r>
                <a:rPr kumimoji="0" lang="en-GB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(internal &amp; external data)</a:t>
              </a:r>
            </a:p>
          </p:txBody>
        </p:sp>
        <p:cxnSp>
          <p:nvCxnSpPr>
            <p:cNvPr id="125" name="Straight Arrow Connector 124"/>
            <p:cNvCxnSpPr>
              <a:stCxn id="77" idx="0"/>
            </p:cNvCxnSpPr>
            <p:nvPr/>
          </p:nvCxnSpPr>
          <p:spPr>
            <a:xfrm flipH="1" flipV="1">
              <a:off x="6768484" y="4710557"/>
              <a:ext cx="1" cy="321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6747662" y="4726312"/>
              <a:ext cx="825070" cy="253128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 mapping 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06325" y="3457211"/>
              <a:ext cx="818011" cy="607071"/>
            </a:xfrm>
            <a:prstGeom prst="rect">
              <a:avLst/>
            </a:prstGeom>
          </p:spPr>
          <p:txBody>
            <a:bodyPr vert="horz" wrap="square" lIns="72000" tIns="72000" rIns="72000" bIns="72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Schema to Schema Mappings</a:t>
              </a:r>
            </a:p>
          </p:txBody>
        </p:sp>
        <p:cxnSp>
          <p:nvCxnSpPr>
            <p:cNvPr id="131" name="Elbow Connector 130"/>
            <p:cNvCxnSpPr>
              <a:stCxn id="129" idx="2"/>
              <a:endCxn id="128" idx="1"/>
            </p:cNvCxnSpPr>
            <p:nvPr/>
          </p:nvCxnSpPr>
          <p:spPr>
            <a:xfrm rot="16200000" flipH="1">
              <a:off x="4237199" y="2342413"/>
              <a:ext cx="788594" cy="4232331"/>
            </a:xfrm>
            <a:prstGeom prst="bentConnector2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endCxn id="87" idx="3"/>
            </p:cNvCxnSpPr>
            <p:nvPr/>
          </p:nvCxnSpPr>
          <p:spPr>
            <a:xfrm flipH="1" flipV="1">
              <a:off x="6812279" y="3624727"/>
              <a:ext cx="261852" cy="70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88" idx="3"/>
            </p:cNvCxnSpPr>
            <p:nvPr/>
          </p:nvCxnSpPr>
          <p:spPr>
            <a:xfrm flipV="1">
              <a:off x="7745842" y="3624726"/>
              <a:ext cx="249747" cy="689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endCxn id="89" idx="3"/>
            </p:cNvCxnSpPr>
            <p:nvPr/>
          </p:nvCxnSpPr>
          <p:spPr>
            <a:xfrm flipV="1">
              <a:off x="8869680" y="3624728"/>
              <a:ext cx="336663" cy="708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90" idx="3"/>
            </p:cNvCxnSpPr>
            <p:nvPr/>
          </p:nvCxnSpPr>
          <p:spPr>
            <a:xfrm flipV="1">
              <a:off x="9536939" y="3607739"/>
              <a:ext cx="758486" cy="725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0" idx="1"/>
            </p:cNvCxnSpPr>
            <p:nvPr/>
          </p:nvCxnSpPr>
          <p:spPr>
            <a:xfrm flipV="1">
              <a:off x="6331965" y="1986787"/>
              <a:ext cx="1240767" cy="71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67" idx="1"/>
              <a:endCxn id="83" idx="2"/>
            </p:cNvCxnSpPr>
            <p:nvPr/>
          </p:nvCxnSpPr>
          <p:spPr>
            <a:xfrm flipV="1">
              <a:off x="7651766" y="1973193"/>
              <a:ext cx="1511692" cy="710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68" idx="1"/>
              <a:endCxn id="82" idx="2"/>
            </p:cNvCxnSpPr>
            <p:nvPr/>
          </p:nvCxnSpPr>
          <p:spPr>
            <a:xfrm flipV="1">
              <a:off x="8869681" y="1980029"/>
              <a:ext cx="1407155" cy="70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69" idx="1"/>
              <a:endCxn id="82" idx="2"/>
            </p:cNvCxnSpPr>
            <p:nvPr/>
          </p:nvCxnSpPr>
          <p:spPr>
            <a:xfrm flipV="1">
              <a:off x="9997981" y="1980029"/>
              <a:ext cx="278855" cy="716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69" idx="1"/>
              <a:endCxn id="83" idx="2"/>
            </p:cNvCxnSpPr>
            <p:nvPr/>
          </p:nvCxnSpPr>
          <p:spPr>
            <a:xfrm flipH="1" flipV="1">
              <a:off x="9163458" y="1973193"/>
              <a:ext cx="834523" cy="722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H="1" flipV="1">
              <a:off x="7478955" y="1952452"/>
              <a:ext cx="1408831" cy="715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70" idx="1"/>
              <a:endCxn id="81" idx="2"/>
            </p:cNvCxnSpPr>
            <p:nvPr/>
          </p:nvCxnSpPr>
          <p:spPr>
            <a:xfrm flipH="1" flipV="1">
              <a:off x="6076403" y="1975258"/>
              <a:ext cx="255562" cy="730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67" idx="1"/>
              <a:endCxn id="81" idx="2"/>
            </p:cNvCxnSpPr>
            <p:nvPr/>
          </p:nvCxnSpPr>
          <p:spPr>
            <a:xfrm flipH="1" flipV="1">
              <a:off x="6076403" y="1975258"/>
              <a:ext cx="1575363" cy="707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68" idx="1"/>
            </p:cNvCxnSpPr>
            <p:nvPr/>
          </p:nvCxnSpPr>
          <p:spPr>
            <a:xfrm flipV="1">
              <a:off x="8869681" y="1986787"/>
              <a:ext cx="293777" cy="696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Rounded Rectangle 158"/>
          <p:cNvSpPr/>
          <p:nvPr/>
        </p:nvSpPr>
        <p:spPr>
          <a:xfrm>
            <a:off x="10922924" y="1283990"/>
            <a:ext cx="1186152" cy="421072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0982827" y="4113374"/>
            <a:ext cx="1088454" cy="600778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Warehouse</a:t>
            </a: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0945637" y="3122291"/>
            <a:ext cx="1140725" cy="600778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Domain Marts &amp; Conformed Dimensions</a:t>
            </a:r>
            <a:endParaRPr kumimoji="0" lang="en-GB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11020622" y="1508899"/>
            <a:ext cx="1088454" cy="375349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 Reports</a:t>
            </a:r>
            <a:endParaRPr kumimoji="0" lang="en-GB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1096743" y="680348"/>
            <a:ext cx="984371" cy="699404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GDW Object</a:t>
            </a: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433015" y="3908086"/>
            <a:ext cx="829795" cy="253128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mappings </a:t>
            </a:r>
          </a:p>
        </p:txBody>
      </p:sp>
      <p:cxnSp>
        <p:nvCxnSpPr>
          <p:cNvPr id="166" name="Straight Connector 165"/>
          <p:cNvCxnSpPr>
            <a:stCxn id="129" idx="2"/>
            <a:endCxn id="164" idx="1"/>
          </p:cNvCxnSpPr>
          <p:nvPr/>
        </p:nvCxnSpPr>
        <p:spPr>
          <a:xfrm>
            <a:off x="2098205" y="4007021"/>
            <a:ext cx="5334810" cy="2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>
            <a:off x="10926248" y="2271912"/>
            <a:ext cx="1140725" cy="796412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Subject Specific Marts &amp; Dimensions (MSTR Layer)</a:t>
            </a:r>
            <a:endParaRPr kumimoji="0" lang="en-GB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2xiP8OtSSQ0DUMUr48j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6KIU4tdQVyRhLr5z3Mbu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uKaqiIo_96hxReBUisU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Z_SE_Global_Master_June_2017">
  <a:themeElements>
    <a:clrScheme name="Global_Master_June_2017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96DCFA"/>
      </a:accent1>
      <a:accent2>
        <a:srgbClr val="CCDD61"/>
      </a:accent2>
      <a:accent3>
        <a:srgbClr val="EECCD5"/>
      </a:accent3>
      <a:accent4>
        <a:srgbClr val="FDD25C"/>
      </a:accent4>
      <a:accent5>
        <a:srgbClr val="FF934F"/>
      </a:accent5>
      <a:accent6>
        <a:srgbClr val="C0DDB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2.xml><?xml version="1.0" encoding="utf-8"?>
<a:theme xmlns:a="http://schemas.openxmlformats.org/drawingml/2006/main" name="AZ Technology_Global_Master_16_9_June_2017">
  <a:themeElements>
    <a:clrScheme name="AZ_PPT_GLOBAL_DESIGNFARBEN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96DCFA"/>
      </a:accent1>
      <a:accent2>
        <a:srgbClr val="CCDD61"/>
      </a:accent2>
      <a:accent3>
        <a:srgbClr val="EECCD5"/>
      </a:accent3>
      <a:accent4>
        <a:srgbClr val="FDD25C"/>
      </a:accent4>
      <a:accent5>
        <a:srgbClr val="FF934F"/>
      </a:accent5>
      <a:accent6>
        <a:srgbClr val="C0DDB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SetDescription xmlns="http://schemas.microsoft.com/sharepoint/v3" xsi:nil="true"/>
    <_ip_UnifiedCompliancePolicyUIAction xmlns="http://schemas.microsoft.com/sharepoint/v3" xsi:nil="true"/>
    <_ip_UnifiedCompliancePolicyProperties xmlns="http://schemas.microsoft.com/sharepoint/v3" xsi:nil="true"/>
    <lcf76f155ced4ddcb4097134ff3c332f xmlns="5b2f868c-8f92-4251-9c5c-5006411a5d63">
      <Terms xmlns="http://schemas.microsoft.com/office/infopath/2007/PartnerControls"/>
    </lcf76f155ced4ddcb4097134ff3c332f>
    <TaxCatchAll xmlns="0f693eaa-2d88-41b4-a1c1-32ba42dc72a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5AB6B79375F34E9D381270D1F5E622" ma:contentTypeVersion="18" ma:contentTypeDescription="Create a new document." ma:contentTypeScope="" ma:versionID="3cd396bf59f1103a26134e8238af104d">
  <xsd:schema xmlns:xsd="http://www.w3.org/2001/XMLSchema" xmlns:xs="http://www.w3.org/2001/XMLSchema" xmlns:p="http://schemas.microsoft.com/office/2006/metadata/properties" xmlns:ns1="http://schemas.microsoft.com/sharepoint/v3" xmlns:ns2="5b2f868c-8f92-4251-9c5c-5006411a5d63" xmlns:ns3="0f693eaa-2d88-41b4-a1c1-32ba42dc72ad" targetNamespace="http://schemas.microsoft.com/office/2006/metadata/properties" ma:root="true" ma:fieldsID="8eefaf743d75817a01829804821293b8" ns1:_="" ns2:_="" ns3:_="">
    <xsd:import namespace="http://schemas.microsoft.com/sharepoint/v3"/>
    <xsd:import namespace="5b2f868c-8f92-4251-9c5c-5006411a5d63"/>
    <xsd:import namespace="0f693eaa-2d88-41b4-a1c1-32ba42dc72ad"/>
    <xsd:element name="properties">
      <xsd:complexType>
        <xsd:sequence>
          <xsd:element name="documentManagement">
            <xsd:complexType>
              <xsd:all>
                <xsd:element ref="ns1:DocumentSetDescription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ocumentSetDescription" ma:index="8" nillable="true" ma:displayName="Description" ma:description="A description of the Document Set" ma:internalName="DocumentSetDescription">
      <xsd:simpleType>
        <xsd:restriction base="dms:Note"/>
      </xsd:simpleType>
    </xsd:element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2f868c-8f92-4251-9c5c-5006411a5d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10820af1-e82f-496e-bbcb-d9502914b7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93eaa-2d88-41b4-a1c1-32ba42dc72a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8d801aa8-04bd-48eb-82b9-c99783f147a3}" ma:internalName="TaxCatchAll" ma:showField="CatchAllData" ma:web="0f693eaa-2d88-41b4-a1c1-32ba42dc72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07DD76-5C36-41B7-ABB2-37FE97703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119161-91AC-45ED-BEB4-8147A94B3F3B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5b2f868c-8f92-4251-9c5c-5006411a5d6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D9D88F4-CCFD-472A-A98D-B4F2D7EDAF8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Widescreen</PresentationFormat>
  <Paragraphs>81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Allianz Neo</vt:lpstr>
      <vt:lpstr>Arial</vt:lpstr>
      <vt:lpstr>Calibri</vt:lpstr>
      <vt:lpstr>Symbol</vt:lpstr>
      <vt:lpstr>AZ_SE_Global_Master_June_2017</vt:lpstr>
      <vt:lpstr>AZ Technology_Global_Master_16_9_June_2017</vt:lpstr>
      <vt:lpstr>think-cell Slide</vt:lpstr>
      <vt:lpstr>GDP developments aim to deliver required functionalities and automatize end-to-end Midcorp data management</vt:lpstr>
      <vt:lpstr>GDW Integration Pattern</vt:lpstr>
    </vt:vector>
  </TitlesOfParts>
  <Company>Allianz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developments aim to deliver required functionalities and automatize end-to-end Midcorp data management</dc:title>
  <dc:creator>Michelet, Arnaud (Allianz SE)</dc:creator>
  <cp:lastModifiedBy>Michelet, Arnaud (Allianz SE)</cp:lastModifiedBy>
  <cp:revision>2</cp:revision>
  <dcterms:created xsi:type="dcterms:W3CDTF">2020-09-14T07:51:53Z</dcterms:created>
  <dcterms:modified xsi:type="dcterms:W3CDTF">2020-09-14T07:57:57Z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63bc15e-e7bf-41c1-bdb3-03882d8a2e2c_Enabled">
    <vt:lpwstr>true</vt:lpwstr>
  </property>
  <property fmtid="{D5CDD505-2E9C-101B-9397-08002B2CF9AE}" pid="3" name="MSIP_Label_863bc15e-e7bf-41c1-bdb3-03882d8a2e2c_SetDate">
    <vt:lpwstr>2020-09-14T07:55:08Z</vt:lpwstr>
  </property>
  <property fmtid="{D5CDD505-2E9C-101B-9397-08002B2CF9AE}" pid="4" name="MSIP_Label_863bc15e-e7bf-41c1-bdb3-03882d8a2e2c_Method">
    <vt:lpwstr>Standard</vt:lpwstr>
  </property>
  <property fmtid="{D5CDD505-2E9C-101B-9397-08002B2CF9AE}" pid="5" name="MSIP_Label_863bc15e-e7bf-41c1-bdb3-03882d8a2e2c_Name">
    <vt:lpwstr>863bc15e-e7bf-41c1-bdb3-03882d8a2e2c</vt:lpwstr>
  </property>
  <property fmtid="{D5CDD505-2E9C-101B-9397-08002B2CF9AE}" pid="6" name="MSIP_Label_863bc15e-e7bf-41c1-bdb3-03882d8a2e2c_SiteId">
    <vt:lpwstr>6e06e42d-6925-47c6-b9e7-9581c7ca302a</vt:lpwstr>
  </property>
  <property fmtid="{D5CDD505-2E9C-101B-9397-08002B2CF9AE}" pid="7" name="MSIP_Label_863bc15e-e7bf-41c1-bdb3-03882d8a2e2c_ActionId">
    <vt:lpwstr>fba602a0-5358-400b-a74a-20e8e9498fdd</vt:lpwstr>
  </property>
  <property fmtid="{D5CDD505-2E9C-101B-9397-08002B2CF9AE}" pid="8" name="MSIP_Label_863bc15e-e7bf-41c1-bdb3-03882d8a2e2c_ContentBits">
    <vt:lpwstr>0</vt:lpwstr>
  </property>
  <property fmtid="{D5CDD505-2E9C-101B-9397-08002B2CF9AE}" pid="9" name="ContentTypeId">
    <vt:lpwstr>0x0101000C5AB6B79375F34E9D381270D1F5E622</vt:lpwstr>
  </property>
</Properties>
</file>