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2019-03-07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2019-03-07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7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2019-03-07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5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2019-03-07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4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2019-03-07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7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2019-03-07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3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2019-03-07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2019-03-07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4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2019-03-07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4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2019-03-07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2019-03-07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6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BCAD085-E8A6-8845-BD4E-CB4CCA059FC4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2019-03-07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1FF6DA9-008F-8B48-92A6-B652298478BF}" type="slidenum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7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401" y="162000"/>
            <a:ext cx="4196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kumimoji="0" lang="en-US" sz="2400" b="1" dirty="0">
                <a:solidFill>
                  <a:srgbClr val="0070C0"/>
                </a:solidFill>
                <a:latin typeface="Segoe UI"/>
              </a:rPr>
              <a:t>Genes/cells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9303"/>
              </p:ext>
            </p:extLst>
          </p:nvPr>
        </p:nvGraphicFramePr>
        <p:xfrm>
          <a:off x="4650520" y="1117668"/>
          <a:ext cx="3788082" cy="23088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31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1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13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13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13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13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815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N genes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95%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15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2913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1859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815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3184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1709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994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815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620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15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910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15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1522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745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815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815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908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815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815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815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815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82631" y="-5454"/>
            <a:ext cx="4633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b="1" dirty="0">
                <a:solidFill>
                  <a:prstClr val="black"/>
                </a:solidFill>
                <a:latin typeface="Segoe UI"/>
              </a:rPr>
              <a:t>Number of genes detected in at least X% cells with at least K number of reads</a:t>
            </a:r>
            <a:endParaRPr kumimoji="0" b="1" dirty="0">
              <a:solidFill>
                <a:prstClr val="black"/>
              </a:solidFill>
              <a:latin typeface="Segoe UI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6634"/>
              </p:ext>
            </p:extLst>
          </p:nvPr>
        </p:nvGraphicFramePr>
        <p:xfrm>
          <a:off x="4650520" y="4197514"/>
          <a:ext cx="3788082" cy="23088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31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1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13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13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134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13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947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N genes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95%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947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6578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947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5488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683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947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4366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947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3556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947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2824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947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1918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947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947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947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349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947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9479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rot="16200000">
            <a:off x="3100919" y="2037574"/>
            <a:ext cx="2736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sz="1200" b="1" dirty="0">
                <a:solidFill>
                  <a:srgbClr val="202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reads</a:t>
            </a:r>
            <a:endParaRPr kumimoji="0" sz="1200" b="1" dirty="0">
              <a:solidFill>
                <a:srgbClr val="202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3129" y="842888"/>
            <a:ext cx="2736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sz="1200" b="1" dirty="0">
                <a:solidFill>
                  <a:srgbClr val="202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% cells</a:t>
            </a:r>
            <a:endParaRPr kumimoji="0" sz="1200" b="1" dirty="0">
              <a:solidFill>
                <a:srgbClr val="202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100920" y="5309669"/>
            <a:ext cx="2736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sz="1200" b="1" dirty="0">
                <a:solidFill>
                  <a:srgbClr val="202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reads</a:t>
            </a:r>
            <a:endParaRPr kumimoji="0" sz="1200" b="1" dirty="0">
              <a:solidFill>
                <a:srgbClr val="202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8426" y="704286"/>
            <a:ext cx="2736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b="1" dirty="0">
                <a:solidFill>
                  <a:srgbClr val="FF0000"/>
                </a:solidFill>
                <a:latin typeface="Segoe UI"/>
              </a:rPr>
              <a:t>Any gene</a:t>
            </a:r>
            <a:endParaRPr kumimoji="0" b="1" dirty="0">
              <a:solidFill>
                <a:srgbClr val="FF0000"/>
              </a:solidFill>
              <a:latin typeface="Segoe U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88655" y="3901225"/>
            <a:ext cx="2736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sz="1200" b="1" dirty="0">
                <a:solidFill>
                  <a:srgbClr val="202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% cells</a:t>
            </a:r>
            <a:endParaRPr kumimoji="0" sz="1200" b="1" dirty="0">
              <a:solidFill>
                <a:srgbClr val="202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2631" y="3411702"/>
            <a:ext cx="4449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sz="1200" b="1" dirty="0">
                <a:solidFill>
                  <a:srgbClr val="00B050"/>
                </a:solidFill>
                <a:latin typeface="Segoe UI"/>
              </a:rPr>
              <a:t>Example: 25% of cells had at least </a:t>
            </a:r>
            <a:r>
              <a:rPr kumimoji="0" lang="en-US" sz="1200" b="1" dirty="0" smtClean="0">
                <a:solidFill>
                  <a:srgbClr val="00B050"/>
                </a:solidFill>
                <a:latin typeface="Segoe UI"/>
              </a:rPr>
              <a:t>910 </a:t>
            </a:r>
            <a:r>
              <a:rPr kumimoji="0" lang="en-US" sz="1200" b="1" dirty="0">
                <a:solidFill>
                  <a:srgbClr val="00B050"/>
                </a:solidFill>
                <a:latin typeface="Segoe UI"/>
              </a:rPr>
              <a:t>genes detected with at least 10 counts</a:t>
            </a:r>
            <a:endParaRPr kumimoji="0" sz="1200" b="1" dirty="0">
              <a:solidFill>
                <a:srgbClr val="00B050"/>
              </a:solidFill>
              <a:latin typeface="Segoe U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4883" y="3842339"/>
            <a:ext cx="2736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b="1" dirty="0">
                <a:solidFill>
                  <a:srgbClr val="FF0000"/>
                </a:solidFill>
                <a:latin typeface="Segoe UI"/>
              </a:rPr>
              <a:t>Same gene</a:t>
            </a:r>
            <a:endParaRPr kumimoji="0" b="1" dirty="0">
              <a:solidFill>
                <a:srgbClr val="FF0000"/>
              </a:solidFill>
              <a:latin typeface="Segoe U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9039" y="6452879"/>
            <a:ext cx="4449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sz="1200" b="1" dirty="0">
                <a:solidFill>
                  <a:srgbClr val="00B050"/>
                </a:solidFill>
                <a:latin typeface="Segoe UI"/>
              </a:rPr>
              <a:t>Example: </a:t>
            </a:r>
            <a:r>
              <a:rPr kumimoji="0" lang="en-US" sz="1200" b="1" dirty="0" smtClean="0">
                <a:solidFill>
                  <a:srgbClr val="00B050"/>
                </a:solidFill>
                <a:latin typeface="Segoe UI"/>
              </a:rPr>
              <a:t>287 </a:t>
            </a:r>
            <a:r>
              <a:rPr kumimoji="0" lang="en-US" sz="1200" b="1" dirty="0">
                <a:solidFill>
                  <a:srgbClr val="00B050"/>
                </a:solidFill>
                <a:latin typeface="Segoe UI"/>
              </a:rPr>
              <a:t>specific genes were detected with at least 10 counts in 25% of cells</a:t>
            </a:r>
            <a:endParaRPr kumimoji="0" sz="1200" b="1" dirty="0">
              <a:solidFill>
                <a:srgbClr val="00B050"/>
              </a:solidFill>
              <a:latin typeface="Segoe U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08365"/>
              </p:ext>
            </p:extLst>
          </p:nvPr>
        </p:nvGraphicFramePr>
        <p:xfrm>
          <a:off x="316306" y="4285002"/>
          <a:ext cx="3642060" cy="21664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7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70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70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70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70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70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071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cells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71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071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071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071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071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071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071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0714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ja-JP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-1163100" y="5215885"/>
            <a:ext cx="2736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sz="1200" b="1" dirty="0">
                <a:solidFill>
                  <a:srgbClr val="202864"/>
                </a:solidFill>
                <a:latin typeface="Segoe UI"/>
              </a:rPr>
              <a:t>K genes</a:t>
            </a:r>
            <a:endParaRPr kumimoji="0" sz="1200" b="1" dirty="0">
              <a:solidFill>
                <a:srgbClr val="202864"/>
              </a:solidFill>
              <a:latin typeface="Segoe U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0824" y="4005671"/>
            <a:ext cx="2736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sz="1200" b="1" dirty="0">
                <a:solidFill>
                  <a:srgbClr val="202864"/>
                </a:solidFill>
                <a:latin typeface="Segoe UI"/>
              </a:rPr>
              <a:t>X reads</a:t>
            </a:r>
            <a:endParaRPr kumimoji="0" sz="1200" b="1" dirty="0">
              <a:solidFill>
                <a:srgbClr val="202864"/>
              </a:solidFill>
              <a:latin typeface="Segoe U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559" y="3506034"/>
            <a:ext cx="4087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sz="1600" b="1" dirty="0">
                <a:solidFill>
                  <a:prstClr val="black"/>
                </a:solidFill>
                <a:latin typeface="Segoe UI"/>
              </a:rPr>
              <a:t>Number of cells that have K genes detected with at least X number of reads</a:t>
            </a:r>
            <a:endParaRPr kumimoji="0" sz="1600" b="1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781676" y="3942187"/>
            <a:ext cx="2736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b="1" dirty="0">
                <a:solidFill>
                  <a:srgbClr val="FF0000"/>
                </a:solidFill>
                <a:latin typeface="Segoe UI"/>
              </a:rPr>
              <a:t>Cells</a:t>
            </a:r>
            <a:endParaRPr kumimoji="0" b="1" dirty="0">
              <a:solidFill>
                <a:srgbClr val="FF0000"/>
              </a:solidFill>
              <a:latin typeface="Segoe U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6306" y="6452879"/>
            <a:ext cx="3673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0" lang="en-US" sz="1200" b="1" dirty="0">
                <a:solidFill>
                  <a:srgbClr val="00B050"/>
                </a:solidFill>
                <a:latin typeface="Segoe UI"/>
              </a:rPr>
              <a:t>Example: </a:t>
            </a:r>
            <a:r>
              <a:rPr kumimoji="0" lang="en-US" sz="1200" b="1" dirty="0" smtClean="0">
                <a:solidFill>
                  <a:srgbClr val="00B050"/>
                </a:solidFill>
                <a:latin typeface="Segoe UI"/>
              </a:rPr>
              <a:t>545 </a:t>
            </a:r>
            <a:r>
              <a:rPr kumimoji="0" lang="en-US" sz="1200" b="1" dirty="0">
                <a:solidFill>
                  <a:srgbClr val="00B050"/>
                </a:solidFill>
                <a:latin typeface="Segoe UI"/>
              </a:rPr>
              <a:t>cells had at least </a:t>
            </a:r>
            <a:r>
              <a:rPr kumimoji="0" lang="en-US" sz="1200" b="1" dirty="0" smtClean="0">
                <a:solidFill>
                  <a:srgbClr val="00B050"/>
                </a:solidFill>
                <a:latin typeface="Segoe UI"/>
              </a:rPr>
              <a:t>50 </a:t>
            </a:r>
            <a:r>
              <a:rPr kumimoji="0" lang="en-US" sz="1200" b="1" dirty="0">
                <a:solidFill>
                  <a:srgbClr val="00B050"/>
                </a:solidFill>
                <a:latin typeface="Segoe UI"/>
              </a:rPr>
              <a:t>genes detected with at least 100 counts</a:t>
            </a:r>
            <a:endParaRPr kumimoji="0" sz="1200" b="1" dirty="0">
              <a:solidFill>
                <a:srgbClr val="00B050"/>
              </a:solidFill>
              <a:latin typeface="Segoe UI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6" y="1081067"/>
            <a:ext cx="3235846" cy="231131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1049" y="733353"/>
            <a:ext cx="4074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02864"/>
                </a:solidFill>
                <a:latin typeface="Segoe UI"/>
              </a:rPr>
              <a:t>Number of genes detected in at least one </a:t>
            </a:r>
            <a:r>
              <a:rPr lang="en-US" sz="1400" b="1" dirty="0" smtClean="0">
                <a:solidFill>
                  <a:srgbClr val="202864"/>
                </a:solidFill>
                <a:latin typeface="Segoe UI"/>
              </a:rPr>
              <a:t>cell</a:t>
            </a:r>
            <a:endParaRPr sz="1400" b="1" dirty="0">
              <a:solidFill>
                <a:srgbClr val="202864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94911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321</Words>
  <Application>Microsoft Office PowerPoint</Application>
  <PresentationFormat>On-screen Show (4:3)</PresentationFormat>
  <Paragraphs>214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Segoe UI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英樹 谷澤</dc:creator>
  <cp:lastModifiedBy>英樹 谷澤</cp:lastModifiedBy>
  <cp:revision>3</cp:revision>
  <dcterms:created xsi:type="dcterms:W3CDTF">2019-03-07T17:21:30Z</dcterms:created>
  <dcterms:modified xsi:type="dcterms:W3CDTF">2019-03-07T18:00:25Z</dcterms:modified>
</cp:coreProperties>
</file>