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0" r:id="rId6"/>
    <p:sldId id="268" r:id="rId7"/>
    <p:sldId id="269" r:id="rId8"/>
    <p:sldId id="263" r:id="rId9"/>
    <p:sldId id="264" r:id="rId10"/>
    <p:sldId id="265" r:id="rId11"/>
    <p:sldId id="257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90CB2-C24C-4E4C-ACE3-BB520F66A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FA1EB-7727-4A37-9DCC-FD2310983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043C9-DE6A-411A-A3BC-9A0834BC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0F75D-0C44-4685-801D-0B6B7D8F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D626D-8E1B-4E48-AE5B-6F5959D8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FA022-DDB8-4752-8F54-39491C06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05EE7-F326-450B-89AC-ADD1FF0D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F671C-0E17-431D-9E5A-0FA4F70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98692-197B-4CBA-BAD2-21489A26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CCE34-A19F-407B-B566-3810AD2A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8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7A2F0B-E8C1-4EF4-B21B-E32659378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4C2B5-132D-4500-9F7E-486F608F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E8666-EAB9-4DAA-963B-E94A877A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C8EEA-A2F0-4811-96BE-97DC61E8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1D97C-C97F-4B85-A2AC-FFF297B0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6B633-3229-42B4-A658-1A1DB39F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3ED5F-B126-4218-92E9-66131CC4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CFF9-BE9C-400F-A259-88F7A18D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6BA7A-63E8-4ED0-87C0-44FBA894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0CF7-7BFE-4406-8B97-323E0988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67177-5949-432C-AF04-F9F6C12A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08725-FBEC-41E7-BCF1-DBB6A0721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2C3CC-4414-422A-83D0-75FC4200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44584-ED90-4828-8F6D-077BDCFE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2EB7E-449A-4473-AC80-EF885009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C252-D5A5-4B72-B050-8AB63D3B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C87E0-E71C-4239-A91E-E8C3F4EF9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1503E-9A81-4454-9C27-01EE7D88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1F201-72C6-41B8-9167-41B2B08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D3CF6-F23E-49B5-A3BB-11E87621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0BE2A-9265-49AC-B178-C4C64F01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A8F6D-F297-4BBD-B92E-BA239974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E60E44-7EAA-455B-9739-6EFA4D49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A10A4E-293D-4F25-81B3-7D8EB60F2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3595E-28F0-416F-8B83-A11F24811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F6154D-6B69-4712-A4F1-ED39090AF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02B366-6F0F-4D6F-B430-FE90165D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3634A3-7B6D-4711-A075-3ABF567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841C96-2F5F-47E6-8177-7E238F74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9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FCA1-9F35-4781-B7CA-B15A4D6D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EAC8A-570B-401C-B2A5-92CB8E9D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D3BE6-27AB-46A2-9F3F-E954C6E0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D84DA-A049-4652-B729-EB44E135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F2E62-400E-4E9D-81A0-7B62E603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CCD44-90C2-46F1-B654-448FE3D2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C80268-D6F9-42D3-B1F2-BD50CE7A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FE50-673D-44DE-BAAB-C0352C4E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54A89-701D-4ED7-BCFA-626FFB78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1390CC-4854-4DB9-99FA-6392FFDC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5999-B9F2-447B-A9CB-5636B56B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6BACB-5285-49A2-949D-E82FFCC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69A60-E581-4A0A-A75E-202BCEAE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812BE-B425-4E21-976D-A60D85F2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CA1AE-1D37-44B6-9396-ACE015303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631ED-2740-4C53-A65F-1622664A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2A371-A062-48EC-8070-3A3D7569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F71A3-FCCC-41B4-958E-0226369F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ACE10-EF07-42E0-852C-E40ACBB5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714008-144F-44A4-AB31-E99441CB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68E5-D3F8-48B5-86FF-2B6EA3A7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62DE9-808F-400A-A9D4-56686976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D505A-A522-4547-84BA-CADC9127FAA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8441E-4BE0-4210-B934-2F8F837E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1338F-2104-4200-ACF6-466219AC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7317-8D92-4DB4-AEBE-199FFCFF3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9F310-1E41-4276-83C9-91F3FD70C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 439 25F</a:t>
            </a:r>
            <a:br>
              <a:rPr lang="en-US" altLang="zh-CN" dirty="0"/>
            </a:br>
            <a:r>
              <a:rPr lang="en-US" altLang="zh-CN" dirty="0"/>
              <a:t>Student Assessments Graph Report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79B173-5A41-40A2-BD8F-FCD4B5EF0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11082"/>
          </a:xfrm>
        </p:spPr>
        <p:txBody>
          <a:bodyPr>
            <a:normAutofit/>
          </a:bodyPr>
          <a:lstStyle/>
          <a:p>
            <a:r>
              <a:rPr lang="en-US" dirty="0"/>
              <a:t>Group XX</a:t>
            </a:r>
          </a:p>
          <a:p>
            <a:r>
              <a:rPr lang="en-US" dirty="0"/>
              <a:t>Member {Anthony Rahner} (arr234)</a:t>
            </a:r>
          </a:p>
          <a:p>
            <a:r>
              <a:rPr lang="en-US" dirty="0"/>
              <a:t>Member {Rayaan Afzal} ()</a:t>
            </a:r>
          </a:p>
          <a:p>
            <a:r>
              <a:rPr lang="en-US" dirty="0"/>
              <a:t>Member {Varun Kundarapu} (vk506)</a:t>
            </a:r>
          </a:p>
          <a:p>
            <a:r>
              <a:rPr lang="en-US" dirty="0"/>
              <a:t>Date Oct 24, 2025</a:t>
            </a:r>
          </a:p>
        </p:txBody>
      </p:sp>
    </p:spTree>
    <p:extLst>
      <p:ext uri="{BB962C8B-B14F-4D97-AF65-F5344CB8AC3E}">
        <p14:creationId xmlns:p14="http://schemas.microsoft.com/office/powerpoint/2010/main" val="30360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of Student_Assessment_Graph_-1SD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US" sz="2400" dirty="0"/>
              <a:t>For each constructed graph, draw the </a:t>
            </a:r>
            <a:r>
              <a:rPr lang="en-US" altLang="zh-CN" sz="2400" dirty="0"/>
              <a:t>three</a:t>
            </a:r>
            <a:r>
              <a:rPr lang="en-US" sz="2400" dirty="0"/>
              <a:t> force-directed graph layouts.</a:t>
            </a:r>
          </a:p>
          <a:p>
            <a:pPr lvl="1"/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C4C477-712F-43F8-8495-25242006AD2A}"/>
              </a:ext>
            </a:extLst>
          </p:cNvPr>
          <p:cNvSpPr/>
          <p:nvPr/>
        </p:nvSpPr>
        <p:spPr>
          <a:xfrm>
            <a:off x="49351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7F1ACF-A51A-4801-96F3-3535E12950C7}"/>
              </a:ext>
            </a:extLst>
          </p:cNvPr>
          <p:cNvSpPr/>
          <p:nvPr/>
        </p:nvSpPr>
        <p:spPr>
          <a:xfrm>
            <a:off x="4423707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FB639D-5572-4AD7-B4F4-962851AAC8C6}"/>
              </a:ext>
            </a:extLst>
          </p:cNvPr>
          <p:cNvSpPr/>
          <p:nvPr/>
        </p:nvSpPr>
        <p:spPr>
          <a:xfrm>
            <a:off x="835390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51A0-2710-410B-8DA2-8DEB616D0276}"/>
              </a:ext>
            </a:extLst>
          </p:cNvPr>
          <p:cNvSpPr txBox="1"/>
          <p:nvPr/>
        </p:nvSpPr>
        <p:spPr>
          <a:xfrm>
            <a:off x="993635" y="2287036"/>
            <a:ext cx="25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NetworkX.spring_layout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8F7158-A640-40D5-9310-DD5F9F57389D}"/>
              </a:ext>
            </a:extLst>
          </p:cNvPr>
          <p:cNvSpPr txBox="1"/>
          <p:nvPr/>
        </p:nvSpPr>
        <p:spPr>
          <a:xfrm>
            <a:off x="4909588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2D Force Graph</a:t>
            </a:r>
            <a:endParaRPr 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5A9FD4-DAD9-4FEF-8C20-9230DF7C1D87}"/>
              </a:ext>
            </a:extLst>
          </p:cNvPr>
          <p:cNvSpPr txBox="1"/>
          <p:nvPr/>
        </p:nvSpPr>
        <p:spPr>
          <a:xfrm>
            <a:off x="8837001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3D Force Graph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9F623-63E1-4314-95E2-7E7E00E19801}"/>
              </a:ext>
            </a:extLst>
          </p:cNvPr>
          <p:cNvSpPr txBox="1"/>
          <p:nvPr/>
        </p:nvSpPr>
        <p:spPr>
          <a:xfrm>
            <a:off x="593814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Student_Assessment_Graph_-1SD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2D929A-AA44-405A-958A-4447AA95A6DE}"/>
              </a:ext>
            </a:extLst>
          </p:cNvPr>
          <p:cNvSpPr txBox="1"/>
          <p:nvPr/>
        </p:nvSpPr>
        <p:spPr>
          <a:xfrm>
            <a:off x="4524009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Student_Assessment_Graph_-1SD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F1C3BF-0592-4454-83DC-C6A63441D21F}"/>
              </a:ext>
            </a:extLst>
          </p:cNvPr>
          <p:cNvSpPr txBox="1"/>
          <p:nvPr/>
        </p:nvSpPr>
        <p:spPr>
          <a:xfrm>
            <a:off x="8454203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Student_Assessment_Graph_-1SD</a:t>
            </a:r>
          </a:p>
        </p:txBody>
      </p:sp>
      <p:pic>
        <p:nvPicPr>
          <p:cNvPr id="7" name="Picture 6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2BD26745-24C3-3A96-DA0F-A580F2EA3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2" y="2656368"/>
            <a:ext cx="3042178" cy="32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1253331"/>
            <a:ext cx="10515600" cy="4351338"/>
          </a:xfrm>
        </p:spPr>
        <p:txBody>
          <a:bodyPr/>
          <a:lstStyle/>
          <a:p>
            <a:r>
              <a:rPr lang="en-US" dirty="0"/>
              <a:t>Do the graphs exhibit visible “clusters” of similar students? Specify the “clusters” of students you found by listing their NetIDs sorted alphabetically in non-decreasing order.</a:t>
            </a:r>
          </a:p>
          <a:p>
            <a:pPr marL="0" indent="0">
              <a:buNone/>
            </a:pPr>
            <a:r>
              <a:rPr lang="en-US" dirty="0"/>
              <a:t>- Yes. we treat each connected component as “cluster”. Below we list, for each threshold, the clusters and the NETIDs in alphabetical order.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F884C26-8955-41C8-90A7-733A7CBE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81345"/>
              </p:ext>
            </p:extLst>
          </p:nvPr>
        </p:nvGraphicFramePr>
        <p:xfrm>
          <a:off x="0" y="3912042"/>
          <a:ext cx="12192000" cy="1842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319710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33040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444140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99004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188942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063640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79248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34749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032948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19523237"/>
                    </a:ext>
                  </a:extLst>
                </a:gridCol>
              </a:tblGrid>
              <a:tr h="368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NetID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53976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91248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52510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dirty="0"/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17"/>
                  </a:ext>
                </a:extLst>
              </a:tr>
              <a:tr h="36846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8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18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6741"/>
            <a:ext cx="11176221" cy="5176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the students in the same detected “cluster” in terms of their skill proficiency scores. Do they have “similar” high scores in certain subsets of skill proficiencies? </a:t>
            </a:r>
            <a:r>
              <a:rPr lang="en-US" dirty="0">
                <a:solidFill>
                  <a:srgbClr val="FF0000"/>
                </a:solidFill>
              </a:rPr>
              <a:t>How could you argue that your selected “clusters” of students are meaningful</a:t>
            </a:r>
            <a:r>
              <a:rPr lang="en-US" dirty="0"/>
              <a:t>?</a:t>
            </a:r>
          </a:p>
          <a:p>
            <a:r>
              <a:rPr lang="en-US" dirty="0"/>
              <a:t>We define clusters are connected components at the -2 SD/-1 SD thresholds (edges = unusually small distances – strong similarity)</a:t>
            </a:r>
          </a:p>
          <a:p>
            <a:r>
              <a:rPr lang="en-US" dirty="0"/>
              <a:t>Clear themes emerge:</a:t>
            </a:r>
          </a:p>
          <a:p>
            <a:pPr marL="0" indent="0">
              <a:buNone/>
            </a:pPr>
            <a:r>
              <a:rPr lang="en-US" dirty="0"/>
              <a:t>	- Programming: Higher in Python scripting/libraries and </a:t>
            </a:r>
            <a:r>
              <a:rPr lang="en-US" dirty="0" err="1"/>
              <a:t>Jupyter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Data/SQL &amp; tooling: stronger in SQL, shell, visualization tools.</a:t>
            </a:r>
          </a:p>
          <a:p>
            <a:pPr marL="0" indent="0">
              <a:buNone/>
            </a:pPr>
            <a:r>
              <a:rPr lang="en-US" dirty="0"/>
              <a:t>	- Math/Modeling: stronger in calculus/linear algebra, probability/statistics, regression, algorithms.</a:t>
            </a:r>
          </a:p>
          <a:p>
            <a:pPr>
              <a:buFontTx/>
              <a:buChar char="-"/>
            </a:pPr>
            <a:r>
              <a:rPr lang="en-US" dirty="0"/>
              <a:t>Meaningfulness: Members in each cluster share consistent high z-scores on the same skill subset, and clusters differ from one another.</a:t>
            </a:r>
          </a:p>
          <a:p>
            <a:pPr>
              <a:buFontTx/>
              <a:buChar char="-"/>
            </a:pPr>
            <a:r>
              <a:rPr lang="en-US" dirty="0"/>
              <a:t>Stable across thresholds: Most memberships persist from -2 SD to -1 SD.</a:t>
            </a:r>
          </a:p>
          <a:p>
            <a:pPr>
              <a:buFontTx/>
              <a:buChar char="-"/>
            </a:pPr>
            <a:r>
              <a:rPr lang="en-US" dirty="0"/>
              <a:t>Use: Clusters align with plausible roles, aiding study group or team formation.</a:t>
            </a:r>
          </a:p>
        </p:txBody>
      </p:sp>
    </p:spTree>
    <p:extLst>
      <p:ext uri="{BB962C8B-B14F-4D97-AF65-F5344CB8AC3E}">
        <p14:creationId xmlns:p14="http://schemas.microsoft.com/office/powerpoint/2010/main" val="293524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Libraries/Tools: pandas, </a:t>
            </a:r>
            <a:r>
              <a:rPr lang="en-US" dirty="0" err="1"/>
              <a:t>numpy</a:t>
            </a:r>
            <a:r>
              <a:rPr lang="en-US" dirty="0"/>
              <a:t>, scikit-learn, </a:t>
            </a:r>
            <a:r>
              <a:rPr lang="en-US" dirty="0" err="1"/>
              <a:t>scipy</a:t>
            </a:r>
            <a:r>
              <a:rPr lang="en-US" dirty="0"/>
              <a:t>, network, matplotlib.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5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B6170-7DE5-4047-A965-3D0E0BACD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Data Frames to Graphs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7B47E-032C-45D5-83D3-618FF3B18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3295"/>
          </a:xfrm>
        </p:spPr>
        <p:txBody>
          <a:bodyPr>
            <a:normAutofit fontScale="70000" lnSpcReduction="20000"/>
          </a:bodyPr>
          <a:lstStyle/>
          <a:p>
            <a:r>
              <a:rPr lang="en-US" sz="3500" b="1" dirty="0"/>
              <a:t>Input: </a:t>
            </a:r>
            <a:r>
              <a:rPr lang="en-US" dirty="0"/>
              <a:t>We analyze assessment data for 51 unique students across 15 distinct skill topics, using one row per student after removing duplicate records. </a:t>
            </a:r>
          </a:p>
          <a:p>
            <a:r>
              <a:rPr lang="en-US" sz="3500" b="1" dirty="0"/>
              <a:t>Output: </a:t>
            </a:r>
            <a:r>
              <a:rPr lang="en-US" dirty="0"/>
              <a:t>We construct three student-similarity graphs—at −3 SD, −2 SD, and −1 SD thresholds—by first normalizing distances with z-scores and then adding an edge only when two students are unusually similar (i.e., their distance is that many standard deviations below the mean).</a:t>
            </a:r>
          </a:p>
          <a:p>
            <a:r>
              <a:rPr lang="en-US" sz="3500" b="1" dirty="0"/>
              <a:t>Method: </a:t>
            </a:r>
          </a:p>
          <a:p>
            <a:pPr lvl="1"/>
            <a:r>
              <a:rPr lang="en-US" b="1" dirty="0"/>
              <a:t>z-Score Normalization</a:t>
            </a:r>
            <a:r>
              <a:rPr lang="en-US" dirty="0"/>
              <a:t>: For each skill, we convert raw scores to </a:t>
            </a:r>
            <a:r>
              <a:rPr lang="en-US" b="1" dirty="0"/>
              <a:t>z-scores</a:t>
            </a:r>
            <a:r>
              <a:rPr lang="en-US" dirty="0"/>
              <a:t> so that every topic is on a common scale (mean ≈ 0, standard deviation ≈ 1), preventing any single skill with larger numeric ranges from dominating the analysis.</a:t>
            </a:r>
          </a:p>
          <a:p>
            <a:pPr lvl="1"/>
            <a:r>
              <a:rPr lang="en-US" b="1" dirty="0"/>
              <a:t>Euclidean Distance</a:t>
            </a:r>
            <a:r>
              <a:rPr lang="en-US" dirty="0"/>
              <a:t>: We measure how similar two students are by computing the Euclidean distance between their 15-dimensional z-score vectors; smaller distances indicate greater similarity in overall skill profiles.</a:t>
            </a:r>
          </a:p>
          <a:p>
            <a:pPr lvl="1"/>
            <a:r>
              <a:rPr lang="en-US" b="1" dirty="0"/>
              <a:t>Weight Distance Distribution</a:t>
            </a:r>
            <a:r>
              <a:rPr lang="en-US" dirty="0"/>
              <a:t>: After computing all pairwise distances, we estimate the mean and standard deviation of the distance distribution and use these values to express each distance as a z-score relative to the population of pairs.</a:t>
            </a:r>
          </a:p>
          <a:p>
            <a:pPr lvl="1"/>
            <a:r>
              <a:rPr lang="en-US" b="1" dirty="0"/>
              <a:t>Edge Selection</a:t>
            </a:r>
            <a:r>
              <a:rPr lang="en-US" dirty="0"/>
              <a:t>: We add an edge between two students only if their z-scored distance is less than a chosen negative threshold (−3, −2, or −1), ensuring that edges represent unusually small distances (i.e., unusually strong similarity).</a:t>
            </a:r>
          </a:p>
        </p:txBody>
      </p:sp>
    </p:spTree>
    <p:extLst>
      <p:ext uri="{BB962C8B-B14F-4D97-AF65-F5344CB8AC3E}">
        <p14:creationId xmlns:p14="http://schemas.microsoft.com/office/powerpoint/2010/main" val="21722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40"/>
            <a:ext cx="10515600" cy="4752023"/>
          </a:xfrm>
        </p:spPr>
        <p:txBody>
          <a:bodyPr>
            <a:normAutofit/>
          </a:bodyPr>
          <a:lstStyle/>
          <a:p>
            <a:r>
              <a:rPr lang="en-US" sz="1800" dirty="0"/>
              <a:t>Each row is one student’s assessment responses; columns include 15 CS/Math skill scores plus metadata (timestamp, </a:t>
            </a:r>
            <a:r>
              <a:rPr lang="en-US" sz="1800" dirty="0" err="1"/>
              <a:t>netid</a:t>
            </a:r>
            <a:r>
              <a:rPr lang="en-US" sz="1800" dirty="0"/>
              <a:t>, </a:t>
            </a:r>
            <a:r>
              <a:rPr lang="en-US" sz="1800" dirty="0" err="1"/>
              <a:t>ruid</a:t>
            </a:r>
            <a:r>
              <a:rPr lang="en-US" sz="1800" dirty="0"/>
              <a:t>, section, role, major). After removing duplicate </a:t>
            </a:r>
            <a:r>
              <a:rPr lang="en-US" sz="1800" b="1" dirty="0" err="1"/>
              <a:t>ruid</a:t>
            </a:r>
            <a:r>
              <a:rPr lang="en-US" sz="1800" dirty="0"/>
              <a:t> by latest timestamp and mean-imputing missing skill values, we have </a:t>
            </a:r>
            <a:r>
              <a:rPr lang="en-US" sz="1800" b="1" dirty="0"/>
              <a:t>151</a:t>
            </a:r>
            <a:r>
              <a:rPr lang="en-US" sz="1800" dirty="0"/>
              <a:t> unique students. Skills (15): </a:t>
            </a:r>
            <a:r>
              <a:rPr lang="en-US" sz="1800" dirty="0" err="1"/>
              <a:t>data_structures</a:t>
            </a:r>
            <a:r>
              <a:rPr lang="en-US" sz="1800" dirty="0"/>
              <a:t>, </a:t>
            </a:r>
            <a:r>
              <a:rPr lang="en-US" sz="1800" dirty="0" err="1"/>
              <a:t>calculus_and_linear_algebra</a:t>
            </a:r>
            <a:r>
              <a:rPr lang="en-US" sz="1800" dirty="0"/>
              <a:t>, </a:t>
            </a:r>
            <a:r>
              <a:rPr lang="en-US" sz="1800" dirty="0" err="1"/>
              <a:t>probability_and_statistics</a:t>
            </a:r>
            <a:r>
              <a:rPr lang="en-US" sz="1800" dirty="0"/>
              <a:t>, </a:t>
            </a:r>
            <a:r>
              <a:rPr lang="en-US" sz="1800" dirty="0" err="1"/>
              <a:t>data_visualization</a:t>
            </a:r>
            <a:r>
              <a:rPr lang="en-US" sz="1800" dirty="0"/>
              <a:t>, </a:t>
            </a:r>
            <a:r>
              <a:rPr lang="en-US" sz="1800" dirty="0" err="1"/>
              <a:t>python_libraries</a:t>
            </a:r>
            <a:r>
              <a:rPr lang="en-US" sz="1800" dirty="0"/>
              <a:t>, </a:t>
            </a:r>
            <a:r>
              <a:rPr lang="en-US" sz="1800" dirty="0" err="1"/>
              <a:t>shell_scripting</a:t>
            </a:r>
            <a:r>
              <a:rPr lang="en-US" sz="1800" dirty="0"/>
              <a:t>, </a:t>
            </a:r>
            <a:r>
              <a:rPr lang="en-US" sz="1800" dirty="0" err="1"/>
              <a:t>sql</a:t>
            </a:r>
            <a:r>
              <a:rPr lang="en-US" sz="1800" dirty="0"/>
              <a:t>, </a:t>
            </a:r>
            <a:r>
              <a:rPr lang="en-US" sz="1800" dirty="0" err="1"/>
              <a:t>python_scripting</a:t>
            </a:r>
            <a:r>
              <a:rPr lang="en-US" sz="1800" dirty="0"/>
              <a:t>, </a:t>
            </a:r>
            <a:r>
              <a:rPr lang="en-US" sz="1800" dirty="0" err="1"/>
              <a:t>jupyter_notebook</a:t>
            </a:r>
            <a:r>
              <a:rPr lang="en-US" sz="1800" dirty="0"/>
              <a:t>, regression, </a:t>
            </a:r>
            <a:r>
              <a:rPr lang="en-US" sz="1800" dirty="0" err="1"/>
              <a:t>programming_languages</a:t>
            </a:r>
            <a:r>
              <a:rPr lang="en-US" sz="1800" dirty="0"/>
              <a:t>, algorithms, </a:t>
            </a:r>
            <a:r>
              <a:rPr lang="en-US" sz="1800" dirty="0" err="1"/>
              <a:t>complexity_measures</a:t>
            </a:r>
            <a:r>
              <a:rPr lang="en-US" sz="1800" dirty="0"/>
              <a:t>, </a:t>
            </a:r>
            <a:r>
              <a:rPr lang="en-US" sz="1800" dirty="0" err="1"/>
              <a:t>visualization_tools</a:t>
            </a:r>
            <a:r>
              <a:rPr lang="en-US" sz="1800" dirty="0"/>
              <a:t>, </a:t>
            </a:r>
            <a:r>
              <a:rPr lang="en-US" sz="1800" dirty="0" err="1"/>
              <a:t>massive_data_processing</a:t>
            </a:r>
            <a:r>
              <a:rPr lang="en-US" sz="1800" dirty="0"/>
              <a:t>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3BAE3572-C975-B840-3F3E-F2ACDB6D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8" y="3256057"/>
            <a:ext cx="4223994" cy="3336343"/>
          </a:xfrm>
          <a:prstGeom prst="rect">
            <a:avLst/>
          </a:prstGeom>
        </p:spPr>
      </p:pic>
      <p:pic>
        <p:nvPicPr>
          <p:cNvPr id="7" name="Picture 6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3069133A-C04A-6E80-DD70-10C58ED8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19" y="3308575"/>
            <a:ext cx="3934120" cy="31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7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Pairwise Euclidean Students Distances</a:t>
            </a:r>
            <a:endParaRPr lang="en-US" dirty="0"/>
          </a:p>
        </p:txBody>
      </p:sp>
      <p:pic>
        <p:nvPicPr>
          <p:cNvPr id="16" name="Content Placeholder 15" descr="A graph of a normalized distance&#10;&#10;AI-generated content may be incorrect.">
            <a:extLst>
              <a:ext uri="{FF2B5EF4-FFF2-40B4-BE49-F238E27FC236}">
                <a16:creationId xmlns:a16="http://schemas.microsoft.com/office/drawing/2014/main" id="{FEFECF6B-0C16-E5DD-EE6A-7A87CAB1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98" y="2974843"/>
            <a:ext cx="3971586" cy="3114409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2DE8B07-FD2C-43D5-A3A8-1EE8FE0B285F}"/>
              </a:ext>
            </a:extLst>
          </p:cNvPr>
          <p:cNvSpPr/>
          <p:nvPr/>
        </p:nvSpPr>
        <p:spPr>
          <a:xfrm>
            <a:off x="752723" y="2361537"/>
            <a:ext cx="5343277" cy="41313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684283-5A0F-402D-9C6A-0F4E80B778F4}"/>
              </a:ext>
            </a:extLst>
          </p:cNvPr>
          <p:cNvSpPr/>
          <p:nvPr/>
        </p:nvSpPr>
        <p:spPr>
          <a:xfrm>
            <a:off x="6291470" y="2361537"/>
            <a:ext cx="5343277" cy="41313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BE8B13-080A-4BE9-97DD-A59DC2DA8840}"/>
              </a:ext>
            </a:extLst>
          </p:cNvPr>
          <p:cNvCxnSpPr>
            <a:cxnSpLocks/>
          </p:cNvCxnSpPr>
          <p:nvPr/>
        </p:nvCxnSpPr>
        <p:spPr>
          <a:xfrm flipV="1">
            <a:off x="1597264" y="2639834"/>
            <a:ext cx="0" cy="3609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E58AB63-0F1C-45EC-B6CE-5BD193C370E0}"/>
              </a:ext>
            </a:extLst>
          </p:cNvPr>
          <p:cNvCxnSpPr>
            <a:cxnSpLocks/>
          </p:cNvCxnSpPr>
          <p:nvPr/>
        </p:nvCxnSpPr>
        <p:spPr>
          <a:xfrm flipV="1">
            <a:off x="1377264" y="6006393"/>
            <a:ext cx="41091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44929540-C4C2-4D9F-AA0C-1F68F1B0EB46}"/>
              </a:ext>
            </a:extLst>
          </p:cNvPr>
          <p:cNvSpPr txBox="1"/>
          <p:nvPr/>
        </p:nvSpPr>
        <p:spPr>
          <a:xfrm>
            <a:off x="1792735" y="2411370"/>
            <a:ext cx="374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pairwise Euclidean Students distances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3D3BD-939D-47FF-9549-C8E770CFB7E3}"/>
              </a:ext>
            </a:extLst>
          </p:cNvPr>
          <p:cNvSpPr txBox="1"/>
          <p:nvPr/>
        </p:nvSpPr>
        <p:spPr>
          <a:xfrm>
            <a:off x="1285210" y="594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BA51F2-6F41-443E-BE0B-DA603E3AA805}"/>
              </a:ext>
            </a:extLst>
          </p:cNvPr>
          <p:cNvSpPr txBox="1"/>
          <p:nvPr/>
        </p:nvSpPr>
        <p:spPr>
          <a:xfrm>
            <a:off x="2452782" y="6080083"/>
            <a:ext cx="19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Distances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7EB8FB-518C-49CE-B315-B1A0AE99CC8A}"/>
              </a:ext>
            </a:extLst>
          </p:cNvPr>
          <p:cNvSpPr txBox="1"/>
          <p:nvPr/>
        </p:nvSpPr>
        <p:spPr>
          <a:xfrm rot="16200000">
            <a:off x="813171" y="4132286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Proportion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E0A64E-B15A-4AA6-BE18-6682DFB3EF2B}"/>
              </a:ext>
            </a:extLst>
          </p:cNvPr>
          <p:cNvSpPr txBox="1"/>
          <p:nvPr/>
        </p:nvSpPr>
        <p:spPr>
          <a:xfrm>
            <a:off x="7092980" y="2411370"/>
            <a:ext cx="385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pairwise Euclidean Students distances, </a:t>
            </a:r>
            <a:br>
              <a:rPr lang="en-US" altLang="zh-CN" dirty="0"/>
            </a:br>
            <a:r>
              <a:rPr lang="en-US" altLang="zh-CN" dirty="0"/>
              <a:t>z-Score normalized </a:t>
            </a:r>
            <a:r>
              <a:rPr lang="zh-CN" altLang="en-US" dirty="0"/>
              <a:t> </a:t>
            </a:r>
            <a:endParaRPr lang="en-US" altLang="zh-CN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352AA5-8C7C-4915-A87E-8AF7E7F2023C}"/>
              </a:ext>
            </a:extLst>
          </p:cNvPr>
          <p:cNvCxnSpPr>
            <a:cxnSpLocks/>
          </p:cNvCxnSpPr>
          <p:nvPr/>
        </p:nvCxnSpPr>
        <p:spPr>
          <a:xfrm flipV="1">
            <a:off x="7023530" y="2639834"/>
            <a:ext cx="0" cy="3609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450DAB-1730-4F81-8299-2615E705109D}"/>
              </a:ext>
            </a:extLst>
          </p:cNvPr>
          <p:cNvCxnSpPr>
            <a:cxnSpLocks/>
          </p:cNvCxnSpPr>
          <p:nvPr/>
        </p:nvCxnSpPr>
        <p:spPr>
          <a:xfrm flipV="1">
            <a:off x="6803530" y="6006393"/>
            <a:ext cx="41091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D0FD3BA-9DA1-40CC-B2E5-AC1B223D51E1}"/>
              </a:ext>
            </a:extLst>
          </p:cNvPr>
          <p:cNvSpPr txBox="1"/>
          <p:nvPr/>
        </p:nvSpPr>
        <p:spPr>
          <a:xfrm>
            <a:off x="6711476" y="594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3E4176-EDF6-405F-9817-CA7E6A6D55AD}"/>
              </a:ext>
            </a:extLst>
          </p:cNvPr>
          <p:cNvSpPr txBox="1"/>
          <p:nvPr/>
        </p:nvSpPr>
        <p:spPr>
          <a:xfrm>
            <a:off x="7792461" y="6080083"/>
            <a:ext cx="293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z-Score Normalized Distances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26584E-192B-4DD1-8779-2B29C7252EB9}"/>
              </a:ext>
            </a:extLst>
          </p:cNvPr>
          <p:cNvSpPr txBox="1"/>
          <p:nvPr/>
        </p:nvSpPr>
        <p:spPr>
          <a:xfrm rot="16200000">
            <a:off x="6239437" y="4132286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Proportion</a:t>
            </a:r>
            <a:endParaRPr lang="en-US" dirty="0"/>
          </a:p>
        </p:txBody>
      </p:sp>
      <p:pic>
        <p:nvPicPr>
          <p:cNvPr id="6" name="Picture 5" descr="A graph of a distribution of pairs&#10;&#10;AI-generated content may be incorrect.">
            <a:extLst>
              <a:ext uri="{FF2B5EF4-FFF2-40B4-BE49-F238E27FC236}">
                <a16:creationId xmlns:a16="http://schemas.microsoft.com/office/drawing/2014/main" id="{8945379C-3150-A753-17B3-108F63C32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45" y="2839681"/>
            <a:ext cx="3998410" cy="31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1" y="116765"/>
            <a:ext cx="10515600" cy="1325563"/>
          </a:xfrm>
        </p:spPr>
        <p:txBody>
          <a:bodyPr/>
          <a:lstStyle/>
          <a:p>
            <a:r>
              <a:rPr lang="en-US" dirty="0"/>
              <a:t>Student_Assessment_Graph_-3SD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55" y="1388303"/>
            <a:ext cx="6658971" cy="4351338"/>
          </a:xfrm>
        </p:spPr>
        <p:txBody>
          <a:bodyPr>
            <a:normAutofit/>
          </a:bodyPr>
          <a:lstStyle/>
          <a:p>
            <a:r>
              <a:rPr lang="en-US" dirty="0"/>
              <a:t>For each constructed graph</a:t>
            </a:r>
          </a:p>
          <a:p>
            <a:pPr lvl="1"/>
            <a:r>
              <a:rPr lang="en-US" dirty="0"/>
              <a:t>|V| = 151</a:t>
            </a:r>
          </a:p>
          <a:p>
            <a:pPr lvl="1"/>
            <a:r>
              <a:rPr lang="en-US" dirty="0"/>
              <a:t>|E| =  0</a:t>
            </a:r>
          </a:p>
          <a:p>
            <a:pPr lvl="1"/>
            <a:r>
              <a:rPr lang="en-US" dirty="0"/>
              <a:t>Does this graph </a:t>
            </a:r>
            <a:r>
              <a:rPr lang="en-US" altLang="zh-CN" dirty="0"/>
              <a:t>degree distribution </a:t>
            </a:r>
            <a:r>
              <a:rPr lang="en-US" dirty="0"/>
              <a:t>look like a Power Law graph? Not applicable (no edges)</a:t>
            </a:r>
          </a:p>
          <a:p>
            <a:pPr lvl="1"/>
            <a:r>
              <a:rPr lang="en-US" dirty="0"/>
              <a:t>Top 10% students’ NetIDs and </a:t>
            </a:r>
            <a:r>
              <a:rPr lang="en-US" dirty="0" err="1"/>
              <a:t>total_scores</a:t>
            </a:r>
            <a:r>
              <a:rPr lang="en-US" dirty="0"/>
              <a:t> (all degrees are 0)</a:t>
            </a:r>
          </a:p>
          <a:p>
            <a:pPr lvl="1"/>
            <a:r>
              <a:rPr lang="en-US" dirty="0"/>
              <a:t>|cc| = 151 (implied – every node isolated)</a:t>
            </a:r>
          </a:p>
        </p:txBody>
      </p:sp>
      <p:pic>
        <p:nvPicPr>
          <p:cNvPr id="8" name="Picture 7" descr="A blue square with red lines&#10;&#10;AI-generated content may be incorrect.">
            <a:extLst>
              <a:ext uri="{FF2B5EF4-FFF2-40B4-BE49-F238E27FC236}">
                <a16:creationId xmlns:a16="http://schemas.microsoft.com/office/drawing/2014/main" id="{7F06DF69-8B7C-6069-3CE2-76C36898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108" y="1126310"/>
            <a:ext cx="4088703" cy="2625588"/>
          </a:xfrm>
          <a:prstGeom prst="rect">
            <a:avLst/>
          </a:prstGeom>
        </p:spPr>
      </p:pic>
      <p:pic>
        <p:nvPicPr>
          <p:cNvPr id="23" name="Picture 22" descr="A blue rectangular graph with black text&#10;&#10;AI-generated content may be incorrect.">
            <a:extLst>
              <a:ext uri="{FF2B5EF4-FFF2-40B4-BE49-F238E27FC236}">
                <a16:creationId xmlns:a16="http://schemas.microsoft.com/office/drawing/2014/main" id="{610B088A-D8CB-EE59-5D4E-F86A4534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432" y="3980251"/>
            <a:ext cx="3853379" cy="262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41B6E-73D0-2DC1-C467-CD2820EC6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43637-BDBC-F1E2-7341-77034913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1" y="116765"/>
            <a:ext cx="10515600" cy="1325563"/>
          </a:xfrm>
        </p:spPr>
        <p:txBody>
          <a:bodyPr/>
          <a:lstStyle/>
          <a:p>
            <a:r>
              <a:rPr lang="en-US" dirty="0"/>
              <a:t>Student_Assessment_Graph_-2SD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B7F57-B1AE-63E5-C05D-91D3B212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55" y="1388303"/>
            <a:ext cx="6658971" cy="4351338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For each constructed graph</a:t>
            </a:r>
          </a:p>
          <a:p>
            <a:pPr lvl="1"/>
            <a:r>
              <a:rPr lang="en-US" dirty="0"/>
              <a:t>|V| = 151</a:t>
            </a:r>
          </a:p>
          <a:p>
            <a:pPr lvl="1"/>
            <a:r>
              <a:rPr lang="en-US" dirty="0"/>
              <a:t>|E| =  72</a:t>
            </a:r>
          </a:p>
          <a:p>
            <a:pPr lvl="1"/>
            <a:r>
              <a:rPr lang="en-US" dirty="0"/>
              <a:t>Does this graph </a:t>
            </a:r>
            <a:r>
              <a:rPr lang="en-US" altLang="zh-CN" dirty="0"/>
              <a:t>degree distribution </a:t>
            </a:r>
            <a:r>
              <a:rPr lang="en-US" dirty="0"/>
              <a:t>look like a Power Law graph? The degree distribution is right skewed but does not follow a straight line on a log-log plot; it lacks a heavy tail, so a power law is not a good fit.</a:t>
            </a:r>
          </a:p>
          <a:p>
            <a:pPr lvl="1"/>
            <a:r>
              <a:rPr lang="en-US" dirty="0"/>
              <a:t>Top 10% students’ NetIDs and </a:t>
            </a:r>
            <a:r>
              <a:rPr lang="en-US" dirty="0" err="1"/>
              <a:t>total_scores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netid</a:t>
            </a:r>
            <a:r>
              <a:rPr lang="en-US" dirty="0"/>
              <a:t>          </a:t>
            </a:r>
            <a:r>
              <a:rPr lang="en-US" dirty="0" err="1"/>
              <a:t>total_score</a:t>
            </a:r>
            <a:endParaRPr lang="en-US" dirty="0"/>
          </a:p>
          <a:p>
            <a:pPr lvl="1"/>
            <a:r>
              <a:rPr lang="en-US" dirty="0"/>
              <a:t>fce8fefdf5a0   -13.913913</a:t>
            </a:r>
          </a:p>
          <a:p>
            <a:pPr lvl="1"/>
            <a:r>
              <a:rPr lang="en-US" dirty="0"/>
              <a:t>d6da8cd2d28d   -15.052428</a:t>
            </a:r>
          </a:p>
          <a:p>
            <a:pPr lvl="1"/>
            <a:r>
              <a:rPr lang="en-US" dirty="0"/>
              <a:t>47545e565704    -5.024696</a:t>
            </a:r>
          </a:p>
          <a:p>
            <a:pPr lvl="1"/>
            <a:r>
              <a:rPr lang="en-US" dirty="0"/>
              <a:t>b9adb8bcbbe4   -11.424257</a:t>
            </a:r>
          </a:p>
          <a:p>
            <a:pPr lvl="1"/>
            <a:r>
              <a:rPr lang="en-US" dirty="0"/>
              <a:t>464a4347411c   -15.899809</a:t>
            </a:r>
          </a:p>
          <a:p>
            <a:pPr lvl="1"/>
            <a:r>
              <a:rPr lang="en-US" dirty="0"/>
              <a:t>0d367927237d    -8.743185</a:t>
            </a:r>
          </a:p>
          <a:p>
            <a:pPr lvl="1"/>
            <a:r>
              <a:rPr lang="en-US" dirty="0"/>
              <a:t>d6cf94d6d68e9b -11.978493</a:t>
            </a:r>
          </a:p>
          <a:p>
            <a:pPr lvl="1"/>
            <a:r>
              <a:rPr lang="en-US" dirty="0"/>
              <a:t>5d504543461b    -0.681787</a:t>
            </a:r>
          </a:p>
          <a:p>
            <a:pPr lvl="1"/>
            <a:r>
              <a:rPr lang="en-US" dirty="0"/>
              <a:t>c0d6cbcec4     -16.156869</a:t>
            </a:r>
          </a:p>
          <a:p>
            <a:pPr lvl="1"/>
            <a:r>
              <a:rPr lang="en-US" dirty="0"/>
              <a:t>4a4f00414012    -2.834475</a:t>
            </a:r>
          </a:p>
          <a:p>
            <a:pPr lvl="1"/>
            <a:r>
              <a:rPr lang="en-US" dirty="0"/>
              <a:t>6c68707077     -11.235986</a:t>
            </a:r>
          </a:p>
          <a:p>
            <a:pPr lvl="1"/>
            <a:r>
              <a:rPr lang="en-US" dirty="0"/>
              <a:t>0c014b13       -12.308536</a:t>
            </a:r>
          </a:p>
          <a:p>
            <a:pPr lvl="1"/>
            <a:r>
              <a:rPr lang="en-US" dirty="0"/>
              <a:t>1d38202e27      -4.578902</a:t>
            </a:r>
          </a:p>
          <a:p>
            <a:pPr lvl="1"/>
            <a:r>
              <a:rPr lang="en-US" dirty="0"/>
              <a:t>5c7e2c66        -5.141247</a:t>
            </a:r>
          </a:p>
          <a:p>
            <a:pPr lvl="1"/>
            <a:r>
              <a:rPr lang="en-US" dirty="0"/>
              <a:t>f0c08cd0d58b   -15.471553</a:t>
            </a:r>
          </a:p>
          <a:p>
            <a:pPr lvl="1"/>
            <a:r>
              <a:rPr lang="en-US" dirty="0"/>
              <a:t>4743505959     -12.195626</a:t>
            </a:r>
          </a:p>
          <a:p>
            <a:pPr lvl="1"/>
            <a:r>
              <a:rPr lang="en-US" dirty="0"/>
              <a:t>9a899f989a      -5.679096</a:t>
            </a:r>
          </a:p>
          <a:p>
            <a:pPr lvl="1"/>
            <a:r>
              <a:rPr lang="en-US" dirty="0"/>
              <a:t>c1c7c4cbc8     -12.621991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2FD6DFA5-0772-6791-8A47-3257F298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51" y="1075429"/>
            <a:ext cx="4049076" cy="2600142"/>
          </a:xfrm>
          <a:prstGeom prst="rect">
            <a:avLst/>
          </a:prstGeom>
        </p:spPr>
      </p:pic>
      <p:pic>
        <p:nvPicPr>
          <p:cNvPr id="7" name="Picture 6" descr="A graph of a diagram&#10;&#10;AI-generated content may be incorrect.">
            <a:extLst>
              <a:ext uri="{FF2B5EF4-FFF2-40B4-BE49-F238E27FC236}">
                <a16:creationId xmlns:a16="http://schemas.microsoft.com/office/drawing/2014/main" id="{55AEFA08-ACDC-D175-D776-A0F49CC57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54" y="3854527"/>
            <a:ext cx="4147101" cy="28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2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663A-985F-25B7-295E-38F8BA42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8CD60-3A1A-DE8B-CEFD-1AECF63F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1" y="116765"/>
            <a:ext cx="10515600" cy="1325563"/>
          </a:xfrm>
        </p:spPr>
        <p:txBody>
          <a:bodyPr/>
          <a:lstStyle/>
          <a:p>
            <a:r>
              <a:rPr lang="en-US" dirty="0"/>
              <a:t>Student_Assessment_Graph_-1SD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CD5E8-B9EB-4A40-AD23-45796A15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56" y="1442327"/>
            <a:ext cx="5839702" cy="429731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For each constructed graph</a:t>
            </a:r>
          </a:p>
          <a:p>
            <a:pPr lvl="1"/>
            <a:r>
              <a:rPr lang="en-US" dirty="0"/>
              <a:t>|V| = 151</a:t>
            </a:r>
          </a:p>
          <a:p>
            <a:pPr lvl="1"/>
            <a:r>
              <a:rPr lang="en-US" dirty="0"/>
              <a:t>|E| =  1578</a:t>
            </a:r>
          </a:p>
          <a:p>
            <a:pPr lvl="1"/>
            <a:r>
              <a:rPr lang="en-US" dirty="0"/>
              <a:t>Does this graph </a:t>
            </a:r>
            <a:r>
              <a:rPr lang="en-US" altLang="zh-CN" dirty="0"/>
              <a:t>degree distribution </a:t>
            </a:r>
            <a:r>
              <a:rPr lang="en-US" dirty="0"/>
              <a:t>look like a Power Law graph? The graph is dense and the degree distribution is peaked with a short tail; this clearly deviates from a power-law.</a:t>
            </a:r>
          </a:p>
          <a:p>
            <a:pPr lvl="1"/>
            <a:r>
              <a:rPr lang="en-US" dirty="0"/>
              <a:t>Top 10% students’ NetIDs and </a:t>
            </a:r>
            <a:r>
              <a:rPr lang="en-US" dirty="0" err="1"/>
              <a:t>total_scores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netid</a:t>
            </a:r>
            <a:r>
              <a:rPr lang="en-US" dirty="0"/>
              <a:t>          </a:t>
            </a:r>
            <a:r>
              <a:rPr lang="en-US" dirty="0" err="1"/>
              <a:t>total_score</a:t>
            </a:r>
            <a:endParaRPr lang="en-US" dirty="0"/>
          </a:p>
          <a:p>
            <a:pPr lvl="1"/>
            <a:r>
              <a:rPr lang="en-US" dirty="0"/>
              <a:t>383e22212178    -4.068361</a:t>
            </a:r>
          </a:p>
          <a:p>
            <a:pPr lvl="1"/>
            <a:r>
              <a:rPr lang="en-US" dirty="0"/>
              <a:t>8d9085848c      -0.771492</a:t>
            </a:r>
          </a:p>
          <a:p>
            <a:pPr lvl="1"/>
            <a:r>
              <a:rPr lang="en-US" dirty="0"/>
              <a:t>c4c796d4d7      -0.995057</a:t>
            </a:r>
          </a:p>
          <a:p>
            <a:pPr lvl="1"/>
            <a:r>
              <a:rPr lang="en-US" dirty="0"/>
              <a:t>b9adb8bcbbe4   -11.424257</a:t>
            </a:r>
          </a:p>
          <a:p>
            <a:pPr lvl="1"/>
            <a:r>
              <a:rPr lang="en-US" dirty="0"/>
              <a:t>0d367927237d    -8.743185</a:t>
            </a:r>
          </a:p>
          <a:p>
            <a:pPr lvl="1"/>
            <a:r>
              <a:rPr lang="en-US" dirty="0"/>
              <a:t>d6cf94d6d68e9b -11.978493</a:t>
            </a:r>
          </a:p>
          <a:p>
            <a:pPr lvl="1"/>
            <a:r>
              <a:rPr lang="en-US" dirty="0"/>
              <a:t>3a2d3138356e    -8.761186</a:t>
            </a:r>
          </a:p>
          <a:p>
            <a:pPr lvl="1"/>
            <a:r>
              <a:rPr lang="en-US" dirty="0"/>
              <a:t>373e6a3439      -3.819645</a:t>
            </a:r>
          </a:p>
          <a:p>
            <a:pPr lvl="1"/>
            <a:r>
              <a:rPr lang="en-US" dirty="0"/>
              <a:t>c5c99ed8de      -4.586530</a:t>
            </a:r>
          </a:p>
          <a:p>
            <a:pPr lvl="1"/>
            <a:r>
              <a:rPr lang="en-US" dirty="0"/>
              <a:t>4a4f00414012    -2.834475</a:t>
            </a:r>
          </a:p>
          <a:p>
            <a:pPr lvl="1"/>
            <a:r>
              <a:rPr lang="en-US" dirty="0"/>
              <a:t>dec2dadedf87    -5.958399</a:t>
            </a:r>
          </a:p>
          <a:p>
            <a:pPr lvl="1"/>
            <a:r>
              <a:rPr lang="en-US" dirty="0"/>
              <a:t>716573707023    -6.674910</a:t>
            </a:r>
          </a:p>
          <a:p>
            <a:pPr lvl="1"/>
            <a:r>
              <a:rPr lang="en-US" dirty="0"/>
              <a:t>717b747272      -7.112904</a:t>
            </a:r>
          </a:p>
          <a:p>
            <a:pPr lvl="1"/>
            <a:r>
              <a:rPr lang="en-US" dirty="0"/>
              <a:t>1d38202e27      -4.578902</a:t>
            </a:r>
          </a:p>
          <a:p>
            <a:pPr lvl="1"/>
            <a:r>
              <a:rPr lang="en-US" dirty="0"/>
              <a:t>5c7e2c66        -5.141247</a:t>
            </a:r>
          </a:p>
          <a:p>
            <a:pPr lvl="1"/>
            <a:r>
              <a:rPr lang="en-US" dirty="0"/>
              <a:t>9a899f989a      -5.679096</a:t>
            </a:r>
          </a:p>
          <a:p>
            <a:pPr lvl="1"/>
            <a:r>
              <a:rPr lang="en-US" dirty="0"/>
              <a:t>2f2363343e6e    -9.005038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a degree&#10;&#10;AI-generated content may be incorrect.">
            <a:extLst>
              <a:ext uri="{FF2B5EF4-FFF2-40B4-BE49-F238E27FC236}">
                <a16:creationId xmlns:a16="http://schemas.microsoft.com/office/drawing/2014/main" id="{4F44633D-C416-950E-502B-7E2D3975B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07" y="1220145"/>
            <a:ext cx="4367834" cy="2837287"/>
          </a:xfrm>
          <a:prstGeom prst="rect">
            <a:avLst/>
          </a:prstGeom>
        </p:spPr>
      </p:pic>
      <p:pic>
        <p:nvPicPr>
          <p:cNvPr id="7" name="Picture 6" descr="A graph of a diagram&#10;&#10;AI-generated content may be incorrect.">
            <a:extLst>
              <a:ext uri="{FF2B5EF4-FFF2-40B4-BE49-F238E27FC236}">
                <a16:creationId xmlns:a16="http://schemas.microsoft.com/office/drawing/2014/main" id="{816C1C8A-37A7-DD1C-E8F4-0D43C9633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83" y="4219211"/>
            <a:ext cx="3446668" cy="25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9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of Student_Assessment_Graph_-3SD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US" sz="2400" dirty="0"/>
              <a:t>For each constructed graph, draw the </a:t>
            </a:r>
            <a:r>
              <a:rPr lang="en-US" altLang="zh-CN" sz="2400" dirty="0"/>
              <a:t>three</a:t>
            </a:r>
            <a:r>
              <a:rPr lang="en-US" sz="2400" dirty="0"/>
              <a:t> force-directed graph layouts.</a:t>
            </a:r>
          </a:p>
          <a:p>
            <a:pPr lvl="1"/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C4C477-712F-43F8-8495-25242006AD2A}"/>
              </a:ext>
            </a:extLst>
          </p:cNvPr>
          <p:cNvSpPr/>
          <p:nvPr/>
        </p:nvSpPr>
        <p:spPr>
          <a:xfrm>
            <a:off x="49351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7F1ACF-A51A-4801-96F3-3535E12950C7}"/>
              </a:ext>
            </a:extLst>
          </p:cNvPr>
          <p:cNvSpPr/>
          <p:nvPr/>
        </p:nvSpPr>
        <p:spPr>
          <a:xfrm>
            <a:off x="4423707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FB639D-5572-4AD7-B4F4-962851AAC8C6}"/>
              </a:ext>
            </a:extLst>
          </p:cNvPr>
          <p:cNvSpPr/>
          <p:nvPr/>
        </p:nvSpPr>
        <p:spPr>
          <a:xfrm>
            <a:off x="835390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51A0-2710-410B-8DA2-8DEB616D0276}"/>
              </a:ext>
            </a:extLst>
          </p:cNvPr>
          <p:cNvSpPr txBox="1"/>
          <p:nvPr/>
        </p:nvSpPr>
        <p:spPr>
          <a:xfrm>
            <a:off x="993635" y="2287036"/>
            <a:ext cx="25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NetworkX.spring_layout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8F7158-A640-40D5-9310-DD5F9F57389D}"/>
              </a:ext>
            </a:extLst>
          </p:cNvPr>
          <p:cNvSpPr txBox="1"/>
          <p:nvPr/>
        </p:nvSpPr>
        <p:spPr>
          <a:xfrm>
            <a:off x="4909588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2D Force Graph</a:t>
            </a:r>
            <a:endParaRPr 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5A9FD4-DAD9-4FEF-8C20-9230DF7C1D87}"/>
              </a:ext>
            </a:extLst>
          </p:cNvPr>
          <p:cNvSpPr txBox="1"/>
          <p:nvPr/>
        </p:nvSpPr>
        <p:spPr>
          <a:xfrm>
            <a:off x="8837001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3D Force Graph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9F623-63E1-4314-95E2-7E7E00E19801}"/>
              </a:ext>
            </a:extLst>
          </p:cNvPr>
          <p:cNvSpPr txBox="1"/>
          <p:nvPr/>
        </p:nvSpPr>
        <p:spPr>
          <a:xfrm>
            <a:off x="593814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Student_Assessment_Graph_-3SD</a:t>
            </a:r>
            <a:endParaRPr 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2D929A-AA44-405A-958A-4447AA95A6DE}"/>
              </a:ext>
            </a:extLst>
          </p:cNvPr>
          <p:cNvSpPr txBox="1"/>
          <p:nvPr/>
        </p:nvSpPr>
        <p:spPr>
          <a:xfrm>
            <a:off x="4524009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Student_Assessment_Graph_-3SD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F1C3BF-0592-4454-83DC-C6A63441D21F}"/>
              </a:ext>
            </a:extLst>
          </p:cNvPr>
          <p:cNvSpPr txBox="1"/>
          <p:nvPr/>
        </p:nvSpPr>
        <p:spPr>
          <a:xfrm>
            <a:off x="8454203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Student_Assessment_Graph_-3SD</a:t>
            </a:r>
          </a:p>
        </p:txBody>
      </p:sp>
      <p:pic>
        <p:nvPicPr>
          <p:cNvPr id="7" name="Picture 6" descr="A rainbow colored circle with a scale&#10;&#10;AI-generated content may be incorrect.">
            <a:extLst>
              <a:ext uri="{FF2B5EF4-FFF2-40B4-BE49-F238E27FC236}">
                <a16:creationId xmlns:a16="http://schemas.microsoft.com/office/drawing/2014/main" id="{915EAC13-AAAB-821A-CCB5-BC905BD9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3" y="2915821"/>
            <a:ext cx="2764412" cy="2983479"/>
          </a:xfrm>
          <a:prstGeom prst="rect">
            <a:avLst/>
          </a:prstGeom>
        </p:spPr>
      </p:pic>
      <p:pic>
        <p:nvPicPr>
          <p:cNvPr id="9" name="Picture 8" descr="A diagram of a circle with blue dots&#10;&#10;AI-generated content may be incorrect.">
            <a:extLst>
              <a:ext uri="{FF2B5EF4-FFF2-40B4-BE49-F238E27FC236}">
                <a16:creationId xmlns:a16="http://schemas.microsoft.com/office/drawing/2014/main" id="{A00AE8A9-E132-49C9-06F2-825F549B6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08" y="3036568"/>
            <a:ext cx="3384901" cy="2506045"/>
          </a:xfrm>
          <a:prstGeom prst="rect">
            <a:avLst/>
          </a:prstGeom>
        </p:spPr>
      </p:pic>
      <p:pic>
        <p:nvPicPr>
          <p:cNvPr id="11" name="Picture 10" descr="A white cube with yellow dots&#10;&#10;AI-generated content may be incorrect.">
            <a:extLst>
              <a:ext uri="{FF2B5EF4-FFF2-40B4-BE49-F238E27FC236}">
                <a16:creationId xmlns:a16="http://schemas.microsoft.com/office/drawing/2014/main" id="{A7F0D818-82E9-BD59-D6E8-59241E20C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438" y="2915821"/>
            <a:ext cx="3176049" cy="25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B6FA1-128C-4647-B97E-3B3F25BB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of Student_Assessment_Graph_-2SD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9B152-92D5-4B00-AF23-091D6056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>
            <a:normAutofit/>
          </a:bodyPr>
          <a:lstStyle/>
          <a:p>
            <a:r>
              <a:rPr lang="en-US" sz="2400" dirty="0"/>
              <a:t>For each constructed graph, draw the </a:t>
            </a:r>
            <a:r>
              <a:rPr lang="en-US" altLang="zh-CN" sz="2400" dirty="0"/>
              <a:t>three</a:t>
            </a:r>
            <a:r>
              <a:rPr lang="en-US" sz="2400" dirty="0"/>
              <a:t> force-directed graph layouts.</a:t>
            </a:r>
          </a:p>
          <a:p>
            <a:pPr lvl="1"/>
            <a:endParaRPr 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C4C477-712F-43F8-8495-25242006AD2A}"/>
              </a:ext>
            </a:extLst>
          </p:cNvPr>
          <p:cNvSpPr/>
          <p:nvPr/>
        </p:nvSpPr>
        <p:spPr>
          <a:xfrm>
            <a:off x="49351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7F1ACF-A51A-4801-96F3-3535E12950C7}"/>
              </a:ext>
            </a:extLst>
          </p:cNvPr>
          <p:cNvSpPr/>
          <p:nvPr/>
        </p:nvSpPr>
        <p:spPr>
          <a:xfrm>
            <a:off x="4423707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FB639D-5572-4AD7-B4F4-962851AAC8C6}"/>
              </a:ext>
            </a:extLst>
          </p:cNvPr>
          <p:cNvSpPr/>
          <p:nvPr/>
        </p:nvSpPr>
        <p:spPr>
          <a:xfrm>
            <a:off x="8353902" y="2027583"/>
            <a:ext cx="3585507" cy="46117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EF51A0-2710-410B-8DA2-8DEB616D0276}"/>
              </a:ext>
            </a:extLst>
          </p:cNvPr>
          <p:cNvSpPr txBox="1"/>
          <p:nvPr/>
        </p:nvSpPr>
        <p:spPr>
          <a:xfrm>
            <a:off x="993635" y="2287036"/>
            <a:ext cx="25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NetworkX.spring_layout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18F7158-A640-40D5-9310-DD5F9F57389D}"/>
              </a:ext>
            </a:extLst>
          </p:cNvPr>
          <p:cNvSpPr txBox="1"/>
          <p:nvPr/>
        </p:nvSpPr>
        <p:spPr>
          <a:xfrm>
            <a:off x="4909588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2D Force Graph</a:t>
            </a:r>
            <a:endParaRPr 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5A9FD4-DAD9-4FEF-8C20-9230DF7C1D87}"/>
              </a:ext>
            </a:extLst>
          </p:cNvPr>
          <p:cNvSpPr txBox="1"/>
          <p:nvPr/>
        </p:nvSpPr>
        <p:spPr>
          <a:xfrm>
            <a:off x="8837001" y="2287036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JavaScript 3D Force Graph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659F623-63E1-4314-95E2-7E7E00E19801}"/>
              </a:ext>
            </a:extLst>
          </p:cNvPr>
          <p:cNvSpPr txBox="1"/>
          <p:nvPr/>
        </p:nvSpPr>
        <p:spPr>
          <a:xfrm>
            <a:off x="593814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Student_Assessment_Graph_-2SD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2D929A-AA44-405A-958A-4447AA95A6DE}"/>
              </a:ext>
            </a:extLst>
          </p:cNvPr>
          <p:cNvSpPr txBox="1"/>
          <p:nvPr/>
        </p:nvSpPr>
        <p:spPr>
          <a:xfrm>
            <a:off x="4524009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Student_Assessment_Graph_-2SD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4F1C3BF-0592-4454-83DC-C6A63441D21F}"/>
              </a:ext>
            </a:extLst>
          </p:cNvPr>
          <p:cNvSpPr txBox="1"/>
          <p:nvPr/>
        </p:nvSpPr>
        <p:spPr>
          <a:xfrm>
            <a:off x="8454203" y="6075668"/>
            <a:ext cx="33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Student_Assessment_Graph_-2SD</a:t>
            </a: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21501DB9-AE91-CFF8-E313-228EF9FED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9" y="2756797"/>
            <a:ext cx="2895108" cy="31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1213</Words>
  <Application>Microsoft Macintosh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主题​​</vt:lpstr>
      <vt:lpstr>CS 439 25F Student Assessments Graph Report</vt:lpstr>
      <vt:lpstr>From Data Frames to Graphs</vt:lpstr>
      <vt:lpstr>Data Set Description </vt:lpstr>
      <vt:lpstr>Pairwise Euclidean Students Distances</vt:lpstr>
      <vt:lpstr>Student_Assessment_Graph_-3SD</vt:lpstr>
      <vt:lpstr>Student_Assessment_Graph_-2SD</vt:lpstr>
      <vt:lpstr>Student_Assessment_Graph_-1SD</vt:lpstr>
      <vt:lpstr>Layouts of Student_Assessment_Graph_-3SD</vt:lpstr>
      <vt:lpstr>Layouts of Student_Assessment_Graph_-2SD</vt:lpstr>
      <vt:lpstr>Layouts of Student_Assessment_Graph_-1SD</vt:lpstr>
      <vt:lpstr>Observations</vt:lpstr>
      <vt:lpstr>Findings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439 25F Student Assessments Graph Report</dc:title>
  <dc:creator>Haoyang Zhang</dc:creator>
  <cp:lastModifiedBy>Varun Kundarapu</cp:lastModifiedBy>
  <cp:revision>16</cp:revision>
  <dcterms:created xsi:type="dcterms:W3CDTF">2025-10-20T01:09:31Z</dcterms:created>
  <dcterms:modified xsi:type="dcterms:W3CDTF">2025-10-24T06:31:02Z</dcterms:modified>
</cp:coreProperties>
</file>