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43"/>
  </p:notesMasterIdLst>
  <p:handoutMasterIdLst>
    <p:handoutMasterId r:id="rId44"/>
  </p:handoutMasterIdLst>
  <p:sldIdLst>
    <p:sldId id="286" r:id="rId6"/>
    <p:sldId id="391" r:id="rId7"/>
    <p:sldId id="394" r:id="rId8"/>
    <p:sldId id="392" r:id="rId9"/>
    <p:sldId id="393" r:id="rId10"/>
    <p:sldId id="399" r:id="rId11"/>
    <p:sldId id="395" r:id="rId12"/>
    <p:sldId id="396" r:id="rId13"/>
    <p:sldId id="397" r:id="rId14"/>
    <p:sldId id="400" r:id="rId15"/>
    <p:sldId id="401" r:id="rId16"/>
    <p:sldId id="369" r:id="rId17"/>
    <p:sldId id="380" r:id="rId18"/>
    <p:sldId id="403" r:id="rId19"/>
    <p:sldId id="402" r:id="rId20"/>
    <p:sldId id="390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6" r:id="rId32"/>
    <p:sldId id="414" r:id="rId33"/>
    <p:sldId id="415" r:id="rId34"/>
    <p:sldId id="417" r:id="rId35"/>
    <p:sldId id="418" r:id="rId36"/>
    <p:sldId id="419" r:id="rId37"/>
    <p:sldId id="420" r:id="rId38"/>
    <p:sldId id="422" r:id="rId39"/>
    <p:sldId id="424" r:id="rId40"/>
    <p:sldId id="426" r:id="rId41"/>
    <p:sldId id="324" r:id="rId4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6" autoAdjust="0"/>
    <p:restoredTop sz="91648" autoAdjust="0"/>
  </p:normalViewPr>
  <p:slideViewPr>
    <p:cSldViewPr snapToGrid="0" snapToObjects="1">
      <p:cViewPr>
        <p:scale>
          <a:sx n="152" d="100"/>
          <a:sy n="152" d="100"/>
        </p:scale>
        <p:origin x="-444" y="144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07.03.2016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07.03.2016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pl-PL" sz="800" dirty="0" smtClean="0">
                <a:solidFill>
                  <a:srgbClr val="C8C8C8"/>
                </a:solidFill>
              </a:rPr>
              <a:t>16.12</a:t>
            </a:r>
            <a:r>
              <a:rPr lang="de-DE" sz="800" dirty="0" smtClean="0">
                <a:solidFill>
                  <a:srgbClr val="C8C8C8"/>
                </a:solidFill>
              </a:rPr>
              <a:t>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azniak.mimuw.edu.pl/index.php?title=Programowanie_wsp%C3%B3%C5%82bie%C5%BCne_i_rozproszon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oracle.com/javase/tutorial/essential/concurrency/index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eclipse.org/buildship/updates/e45/releases/1.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azniak.mimuw.edu.pl/index.php?title=Programowanie_wsp%C3%B3%C5%82bie%C5%BCne_i_rozproszo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concurrency/syncmeth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oracle.com/javase/tutorial/essential/concurrency/newlocks.html" TargetMode="External"/><Relationship Id="rId4" Type="http://schemas.openxmlformats.org/officeDocument/2006/relationships/hyperlink" Target="https://docs.oracle.com/javase/tutorial/essential/concurrency/locksync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concurrency/atomicvars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ncurrent/BlockingQueue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ncurrent/BlockingQueue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814817" cy="1205458"/>
          </a:xfrm>
        </p:spPr>
        <p:txBody>
          <a:bodyPr/>
          <a:lstStyle/>
          <a:p>
            <a:r>
              <a:rPr lang="pl-PL" dirty="0" smtClean="0"/>
              <a:t>WdSR - ćwiczenie 2</a:t>
            </a:r>
            <a:br>
              <a:rPr lang="pl-PL" dirty="0" smtClean="0"/>
            </a:br>
            <a:r>
              <a:rPr lang="pl-PL" sz="1400" dirty="0" smtClean="0"/>
              <a:t>Programowanie współbieżne</a:t>
            </a:r>
            <a:endParaRPr lang="de-DE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178885"/>
            <a:ext cx="5232400" cy="507831"/>
          </a:xfrm>
        </p:spPr>
        <p:txBody>
          <a:bodyPr/>
          <a:lstStyle/>
          <a:p>
            <a:r>
              <a:rPr lang="pl-PL" dirty="0" smtClean="0"/>
              <a:t>Marek Strejczek</a:t>
            </a:r>
            <a:endParaRPr lang="de-DE" dirty="0" smtClean="0"/>
          </a:p>
          <a:p>
            <a:r>
              <a:rPr lang="pl-PL" dirty="0" smtClean="0"/>
              <a:t>Lato 2016</a:t>
            </a:r>
          </a:p>
          <a:p>
            <a:r>
              <a:rPr lang="pl-PL" dirty="0" smtClean="0"/>
              <a:t>Wersja 1.0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Dobre praktyki dla programów współbieżnych:</a:t>
            </a:r>
          </a:p>
          <a:p>
            <a:pPr lvl="1"/>
            <a:r>
              <a:rPr lang="pl-PL" dirty="0" err="1" smtClean="0"/>
              <a:t>Niezmienialne</a:t>
            </a:r>
            <a:r>
              <a:rPr lang="pl-PL" dirty="0" smtClean="0"/>
              <a:t> obiekty (</a:t>
            </a:r>
            <a:r>
              <a:rPr lang="pl-PL" dirty="0" err="1" smtClean="0"/>
              <a:t>immutability</a:t>
            </a:r>
            <a:r>
              <a:rPr lang="pl-PL" dirty="0" smtClean="0"/>
              <a:t>) – jeśli stan obiektu nie może się zmienić po jego utworzeniu to nie ma ryzyka wprowadzenia obiektu w nieprawidłowy stan – czyli nie ma potrzeby synchronizacji.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r>
              <a:rPr lang="pl-PL" dirty="0" smtClean="0"/>
              <a:t>Lektura:</a:t>
            </a:r>
          </a:p>
          <a:p>
            <a:pPr lvl="1"/>
            <a:r>
              <a:rPr lang="pl-PL" sz="800" dirty="0" smtClean="0"/>
              <a:t>„</a:t>
            </a:r>
            <a:r>
              <a:rPr lang="pl-PL" sz="800" dirty="0"/>
              <a:t>Podstawy programowania </a:t>
            </a:r>
            <a:r>
              <a:rPr lang="pl-PL" sz="800" dirty="0" smtClean="0"/>
              <a:t>współbieżnego” M. </a:t>
            </a:r>
            <a:r>
              <a:rPr lang="pl-PL" sz="800" dirty="0"/>
              <a:t>Ben-</a:t>
            </a:r>
            <a:r>
              <a:rPr lang="pl-PL" sz="800" dirty="0" err="1"/>
              <a:t>Ari</a:t>
            </a:r>
            <a:r>
              <a:rPr lang="pl-PL" sz="800" dirty="0"/>
              <a:t>, WNT </a:t>
            </a:r>
            <a:r>
              <a:rPr lang="pl-PL" sz="800" dirty="0" smtClean="0"/>
              <a:t>1989</a:t>
            </a:r>
          </a:p>
          <a:p>
            <a:pPr lvl="1"/>
            <a:r>
              <a:rPr lang="pl-PL" sz="800" dirty="0" smtClean="0"/>
              <a:t>„Programowanie współbieżne </a:t>
            </a:r>
            <a:r>
              <a:rPr lang="pl-PL" sz="800" dirty="0"/>
              <a:t>i rozproszone” </a:t>
            </a:r>
            <a:r>
              <a:rPr lang="pl-PL" sz="800" dirty="0">
                <a:hlinkClick r:id="rId3"/>
              </a:rPr>
              <a:t>http://</a:t>
            </a:r>
            <a:r>
              <a:rPr lang="pl-PL" sz="800" dirty="0" smtClean="0">
                <a:hlinkClick r:id="rId3"/>
              </a:rPr>
              <a:t>wazniak.mimuw.edu.pl/index.php?title=Programowanie_wsp%C3%B3%C5%82bie%C5%BCne_i_rozproszone</a:t>
            </a:r>
            <a:endParaRPr lang="pl-PL" sz="800" dirty="0" smtClean="0"/>
          </a:p>
          <a:p>
            <a:pPr lvl="1"/>
            <a:r>
              <a:rPr lang="pl-PL" sz="800" dirty="0" smtClean="0"/>
              <a:t>„Java </a:t>
            </a:r>
            <a:r>
              <a:rPr lang="pl-PL" sz="800" dirty="0" err="1" smtClean="0"/>
              <a:t>Concurrency</a:t>
            </a:r>
            <a:r>
              <a:rPr lang="pl-PL" sz="800" dirty="0"/>
              <a:t> </a:t>
            </a:r>
            <a:r>
              <a:rPr lang="pl-PL" sz="800" dirty="0" smtClean="0"/>
              <a:t>Tutorial” </a:t>
            </a:r>
            <a:r>
              <a:rPr lang="pl-PL" sz="800" dirty="0">
                <a:hlinkClick r:id="rId4"/>
              </a:rPr>
              <a:t>https://</a:t>
            </a:r>
            <a:r>
              <a:rPr lang="pl-PL" sz="800" dirty="0" smtClean="0">
                <a:hlinkClick r:id="rId4"/>
              </a:rPr>
              <a:t>docs.oracle.com/javase/tutorial/essential/concurrency/index.html</a:t>
            </a:r>
            <a:endParaRPr lang="pl-PL" sz="800" dirty="0" smtClean="0"/>
          </a:p>
          <a:p>
            <a:pPr lvl="1"/>
            <a:r>
              <a:rPr lang="pl-PL" sz="800" dirty="0" smtClean="0"/>
              <a:t>„Java </a:t>
            </a:r>
            <a:r>
              <a:rPr lang="pl-PL" sz="800" dirty="0" err="1"/>
              <a:t>Concurrency</a:t>
            </a:r>
            <a:r>
              <a:rPr lang="pl-PL" sz="800" dirty="0"/>
              <a:t> in </a:t>
            </a:r>
            <a:r>
              <a:rPr lang="pl-PL" sz="800" dirty="0" err="1" smtClean="0"/>
              <a:t>Practice</a:t>
            </a:r>
            <a:r>
              <a:rPr lang="pl-PL" sz="800" dirty="0" smtClean="0"/>
              <a:t>” </a:t>
            </a:r>
            <a:r>
              <a:rPr lang="pl-PL" sz="800" dirty="0"/>
              <a:t>Brian </a:t>
            </a:r>
            <a:r>
              <a:rPr lang="pl-PL" sz="800" dirty="0" smtClean="0"/>
              <a:t>Goetz et al.,  </a:t>
            </a:r>
            <a:r>
              <a:rPr lang="pl-PL" sz="800" dirty="0"/>
              <a:t>Addison-Wesley </a:t>
            </a:r>
            <a:r>
              <a:rPr lang="pl-PL" sz="800" dirty="0" smtClean="0"/>
              <a:t>Professional 2006</a:t>
            </a:r>
            <a:endParaRPr lang="pl-PL" sz="800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26585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Java Memory Model</a:t>
            </a:r>
          </a:p>
          <a:p>
            <a:pPr lvl="1"/>
            <a:r>
              <a:rPr lang="pl-PL" sz="1000" dirty="0" smtClean="0"/>
              <a:t>Kolejność wykonywania instrukcji w ramach tego samego wątku może być zmieniana przez maszynę wirtualną.</a:t>
            </a:r>
            <a:endParaRPr lang="pl-PL" sz="1000" dirty="0" smtClean="0"/>
          </a:p>
          <a:p>
            <a:pPr lvl="2"/>
            <a:r>
              <a:rPr lang="pl-PL" sz="1000" dirty="0" smtClean="0"/>
              <a:t>Maszyna wirtualna gwarantuje jednak, że efekt końcowy będzie taki sam, jak przy kolejności sekwencyjnej.</a:t>
            </a:r>
          </a:p>
          <a:p>
            <a:pPr lvl="1"/>
            <a:r>
              <a:rPr lang="pl-PL" sz="1000" dirty="0" smtClean="0"/>
              <a:t>Z punktu widzenia innych wątków taka zmiana kolejności wykonywania instrukcji jest nieprzewidywalna i może prowadzić do nieoczekiwanych efektów.</a:t>
            </a:r>
          </a:p>
          <a:p>
            <a:pPr lvl="1"/>
            <a:r>
              <a:rPr lang="pl-PL" sz="1000" dirty="0" smtClean="0"/>
              <a:t>Przewidywalność można osiągnąć poprzez ustanawianie relacji „</a:t>
            </a:r>
            <a:r>
              <a:rPr lang="pl-PL" sz="1000" dirty="0" err="1" smtClean="0"/>
              <a:t>happens</a:t>
            </a:r>
            <a:r>
              <a:rPr lang="pl-PL" sz="1000" dirty="0" smtClean="0"/>
              <a:t> </a:t>
            </a:r>
            <a:r>
              <a:rPr lang="pl-PL" sz="1000" dirty="0" err="1" smtClean="0"/>
              <a:t>before</a:t>
            </a:r>
            <a:r>
              <a:rPr lang="pl-PL" sz="1000" dirty="0" smtClean="0"/>
              <a:t>” pomiędzy instrukcjami:</a:t>
            </a:r>
          </a:p>
          <a:p>
            <a:pPr lvl="2"/>
            <a:r>
              <a:rPr lang="pl-PL" sz="1000" dirty="0" smtClean="0"/>
              <a:t>Zwolnienie blokady na monitorze „</a:t>
            </a:r>
            <a:r>
              <a:rPr lang="pl-PL" sz="1000" dirty="0" err="1" smtClean="0"/>
              <a:t>happens</a:t>
            </a:r>
            <a:r>
              <a:rPr lang="pl-PL" sz="1000" dirty="0" smtClean="0"/>
              <a:t> </a:t>
            </a:r>
            <a:r>
              <a:rPr lang="pl-PL" sz="1000" dirty="0" err="1" smtClean="0"/>
              <a:t>before</a:t>
            </a:r>
            <a:r>
              <a:rPr lang="pl-PL" sz="1000" dirty="0" smtClean="0"/>
              <a:t>” następującym uzyskaniem blokady na tym samym monitorze.</a:t>
            </a:r>
          </a:p>
          <a:p>
            <a:pPr lvl="2"/>
            <a:r>
              <a:rPr lang="pl-PL" sz="1000" dirty="0" smtClean="0"/>
              <a:t>Zapis zmiennej </a:t>
            </a:r>
            <a:r>
              <a:rPr lang="pl-PL" sz="1000" dirty="0" err="1" smtClean="0"/>
              <a:t>volatile</a:t>
            </a:r>
            <a:r>
              <a:rPr lang="pl-PL" sz="1000" dirty="0" smtClean="0"/>
              <a:t> „</a:t>
            </a:r>
            <a:r>
              <a:rPr lang="pl-PL" sz="1000" dirty="0" err="1" smtClean="0"/>
              <a:t>happens</a:t>
            </a:r>
            <a:r>
              <a:rPr lang="pl-PL" sz="1000" dirty="0" smtClean="0"/>
              <a:t> </a:t>
            </a:r>
            <a:r>
              <a:rPr lang="pl-PL" sz="1000" dirty="0" err="1" smtClean="0"/>
              <a:t>before</a:t>
            </a:r>
            <a:r>
              <a:rPr lang="pl-PL" sz="1000" dirty="0" smtClean="0"/>
              <a:t>” następującym odczytem tej samej zmiennej.</a:t>
            </a:r>
          </a:p>
          <a:p>
            <a:pPr lvl="2"/>
            <a:r>
              <a:rPr lang="pl-PL" sz="1000" dirty="0" smtClean="0"/>
              <a:t>Wywołanie metody start() na obiekcie wątku „</a:t>
            </a:r>
            <a:r>
              <a:rPr lang="pl-PL" sz="1000" dirty="0" err="1" smtClean="0"/>
              <a:t>happens</a:t>
            </a:r>
            <a:r>
              <a:rPr lang="pl-PL" sz="1000" dirty="0" smtClean="0"/>
              <a:t> </a:t>
            </a:r>
            <a:r>
              <a:rPr lang="pl-PL" sz="1000" dirty="0" err="1" smtClean="0"/>
              <a:t>before</a:t>
            </a:r>
            <a:r>
              <a:rPr lang="pl-PL" sz="1000" dirty="0" smtClean="0"/>
              <a:t>” każdą instrukcją tego wątku.</a:t>
            </a:r>
          </a:p>
          <a:p>
            <a:pPr lvl="2"/>
            <a:r>
              <a:rPr lang="pl-PL" sz="1000" dirty="0" smtClean="0"/>
              <a:t>Wszystkie instrukcje w danym wątku „</a:t>
            </a:r>
            <a:r>
              <a:rPr lang="pl-PL" sz="1000" dirty="0" err="1" smtClean="0"/>
              <a:t>happen</a:t>
            </a:r>
            <a:r>
              <a:rPr lang="pl-PL" sz="1000" dirty="0" smtClean="0"/>
              <a:t> </a:t>
            </a:r>
            <a:r>
              <a:rPr lang="pl-PL" sz="1000" dirty="0" err="1" smtClean="0"/>
              <a:t>before</a:t>
            </a:r>
            <a:r>
              <a:rPr lang="pl-PL" sz="1000" dirty="0" smtClean="0"/>
              <a:t>” inny wątek powróci z metody </a:t>
            </a:r>
            <a:r>
              <a:rPr lang="pl-PL" sz="1000" dirty="0" err="1" smtClean="0"/>
              <a:t>join</a:t>
            </a:r>
            <a:r>
              <a:rPr lang="pl-PL" sz="1000" dirty="0" smtClean="0"/>
              <a:t>() na obiekcie tego wątku.</a:t>
            </a: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2571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/>
              <a:t>2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</a:t>
            </a:r>
            <a:r>
              <a:rPr lang="pl-PL" sz="1600" dirty="0" smtClean="0">
                <a:solidFill>
                  <a:schemeClr val="tx1"/>
                </a:solidFill>
              </a:rPr>
              <a:t>2</a:t>
            </a:r>
            <a:endParaRPr lang="pl-PL" sz="1600" dirty="0" smtClean="0">
              <a:solidFill>
                <a:schemeClr val="tx1"/>
              </a:solidFill>
            </a:endParaRPr>
          </a:p>
          <a:p>
            <a:pPr algn="ctr"/>
            <a:r>
              <a:rPr lang="pl-PL" sz="1600" dirty="0" smtClean="0"/>
              <a:t>Opis ćwiczenia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5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3 części:</a:t>
            </a:r>
            <a:endParaRPr lang="pl-PL" dirty="0" smtClean="0"/>
          </a:p>
          <a:p>
            <a:pPr lvl="1"/>
            <a:r>
              <a:rPr lang="pl-PL" dirty="0" err="1" smtClean="0">
                <a:solidFill>
                  <a:srgbClr val="00B050"/>
                </a:solidFill>
              </a:rPr>
              <a:t>start_thread</a:t>
            </a:r>
            <a:r>
              <a:rPr lang="pl-PL" dirty="0" smtClean="0">
                <a:solidFill>
                  <a:srgbClr val="00B050"/>
                </a:solidFill>
              </a:rPr>
              <a:t>	Uruchamianie asynchronicznych operacji.</a:t>
            </a:r>
          </a:p>
          <a:p>
            <a:pPr lvl="1"/>
            <a:r>
              <a:rPr lang="pl-PL" dirty="0" err="1" smtClean="0">
                <a:solidFill>
                  <a:srgbClr val="00B050"/>
                </a:solidFill>
              </a:rPr>
              <a:t>counter</a:t>
            </a:r>
            <a:r>
              <a:rPr lang="pl-PL" dirty="0" smtClean="0">
                <a:solidFill>
                  <a:srgbClr val="00B050"/>
                </a:solidFill>
              </a:rPr>
              <a:t> 	Wzajemne wykluczanie</a:t>
            </a:r>
          </a:p>
          <a:p>
            <a:pPr lvl="1"/>
            <a:r>
              <a:rPr lang="pl-PL" dirty="0" err="1" smtClean="0">
                <a:solidFill>
                  <a:srgbClr val="00B050"/>
                </a:solidFill>
              </a:rPr>
              <a:t>procon</a:t>
            </a:r>
            <a:r>
              <a:rPr lang="pl-PL" dirty="0" smtClean="0">
                <a:solidFill>
                  <a:srgbClr val="00B050"/>
                </a:solidFill>
              </a:rPr>
              <a:t>	Problem producentów i konsumentów</a:t>
            </a:r>
            <a:endParaRPr lang="pl-PL" dirty="0" smtClean="0">
              <a:solidFill>
                <a:srgbClr val="00B050"/>
              </a:solidFill>
            </a:endParaRP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7332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4291652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Repozytorium git: 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github.com/wdsr/exercise2</a:t>
            </a:r>
            <a:endParaRPr lang="pl-PL" dirty="0" smtClean="0"/>
          </a:p>
          <a:p>
            <a:pPr lvl="1"/>
            <a:r>
              <a:rPr lang="pl-PL" dirty="0" smtClean="0"/>
              <a:t>Wykonaj </a:t>
            </a:r>
            <a:r>
              <a:rPr lang="pl-PL" dirty="0" err="1" smtClean="0"/>
              <a:t>fork</a:t>
            </a:r>
            <a:endParaRPr lang="pl-PL" dirty="0" smtClean="0"/>
          </a:p>
          <a:p>
            <a:pPr lvl="1"/>
            <a:r>
              <a:rPr lang="pl-PL" dirty="0" smtClean="0"/>
              <a:t>Sklonuj swój </a:t>
            </a:r>
            <a:r>
              <a:rPr lang="pl-PL" dirty="0" err="1" smtClean="0"/>
              <a:t>fork</a:t>
            </a:r>
            <a:r>
              <a:rPr lang="pl-PL" dirty="0" smtClean="0"/>
              <a:t>:</a:t>
            </a:r>
          </a:p>
          <a:p>
            <a:pPr lvl="2"/>
            <a:r>
              <a:rPr lang="pl-PL" dirty="0" smtClean="0"/>
              <a:t>git clone </a:t>
            </a: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github.com/&lt;username&gt;/exercise2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Każde ćwiczenie znajduje się w osobnym </a:t>
            </a:r>
            <a:r>
              <a:rPr lang="pl-PL" dirty="0" err="1" smtClean="0"/>
              <a:t>branch’u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branch</a:t>
            </a:r>
            <a:r>
              <a:rPr lang="pl-PL" dirty="0" smtClean="0"/>
              <a:t> –a</a:t>
            </a:r>
          </a:p>
          <a:p>
            <a:pPr lvl="2"/>
            <a:r>
              <a:rPr lang="pl-PL" dirty="0" smtClean="0"/>
              <a:t>Ta instrukcja wyświetla wszystkie lokalne i zdalne </a:t>
            </a:r>
            <a:r>
              <a:rPr lang="pl-PL" dirty="0" err="1" smtClean="0"/>
              <a:t>branch’e</a:t>
            </a:r>
            <a:r>
              <a:rPr lang="pl-PL" dirty="0" smtClean="0"/>
              <a:t>.</a:t>
            </a:r>
            <a:endParaRPr lang="pl-P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360" y="1775237"/>
            <a:ext cx="3918410" cy="21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76" y="1273089"/>
            <a:ext cx="491013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06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/>
              <a:t>2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</a:t>
            </a:r>
            <a:r>
              <a:rPr lang="pl-PL" sz="1600" dirty="0" smtClean="0">
                <a:solidFill>
                  <a:schemeClr val="tx1"/>
                </a:solidFill>
              </a:rPr>
              <a:t>2</a:t>
            </a:r>
            <a:endParaRPr lang="pl-PL" sz="1600" dirty="0" smtClean="0">
              <a:solidFill>
                <a:schemeClr val="tx1"/>
              </a:solidFill>
            </a:endParaRPr>
          </a:p>
          <a:p>
            <a:pPr algn="ctr"/>
            <a:r>
              <a:rPr lang="pl-PL" sz="1600" dirty="0" smtClean="0"/>
              <a:t>START_THREAD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93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455417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Szkielet ćwiczenia znajduje się w </a:t>
            </a:r>
            <a:r>
              <a:rPr lang="pl-PL" dirty="0" err="1" smtClean="0"/>
              <a:t>branch’u</a:t>
            </a:r>
            <a:r>
              <a:rPr lang="pl-PL" dirty="0" smtClean="0"/>
              <a:t> </a:t>
            </a:r>
            <a:r>
              <a:rPr lang="pl-PL" dirty="0" err="1" smtClean="0"/>
              <a:t>start_thread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checkout</a:t>
            </a:r>
            <a:r>
              <a:rPr lang="pl-PL" dirty="0" smtClean="0"/>
              <a:t> </a:t>
            </a:r>
            <a:r>
              <a:rPr lang="pl-PL" dirty="0" err="1" smtClean="0"/>
              <a:t>start_thread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Zaimportuj projekt do </a:t>
            </a:r>
            <a:r>
              <a:rPr lang="pl-PL" dirty="0" err="1" smtClean="0"/>
              <a:t>Eclipse</a:t>
            </a:r>
            <a:endParaRPr lang="pl-PL" dirty="0" smtClean="0"/>
          </a:p>
          <a:p>
            <a:pPr lvl="1"/>
            <a:r>
              <a:rPr lang="pl-PL" dirty="0" smtClean="0"/>
              <a:t>Import projektu do </a:t>
            </a:r>
            <a:r>
              <a:rPr lang="pl-PL" dirty="0" err="1" smtClean="0"/>
              <a:t>Eclipse</a:t>
            </a:r>
            <a:r>
              <a:rPr lang="pl-PL" dirty="0" smtClean="0"/>
              <a:t> był opisany w ćwiczeniu 1b.</a:t>
            </a:r>
          </a:p>
          <a:p>
            <a:pPr lvl="1"/>
            <a:r>
              <a:rPr lang="pl-PL" dirty="0" smtClean="0"/>
              <a:t>Potrzebna jest wtyczka </a:t>
            </a:r>
            <a:r>
              <a:rPr lang="pl-PL" dirty="0" err="1" smtClean="0"/>
              <a:t>Gradle</a:t>
            </a:r>
            <a:r>
              <a:rPr lang="pl-PL" dirty="0" smtClean="0"/>
              <a:t> (</a:t>
            </a:r>
            <a:r>
              <a:rPr lang="pl-PL" dirty="0" err="1" smtClean="0">
                <a:hlinkClick r:id="rId3"/>
              </a:rPr>
              <a:t>Buildship</a:t>
            </a:r>
            <a:r>
              <a:rPr lang="pl-PL" dirty="0" smtClean="0"/>
              <a:t>).</a:t>
            </a:r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989" y="1029810"/>
            <a:ext cx="3237718" cy="192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363" y="2628574"/>
            <a:ext cx="24193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1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Uruchom testy: 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test</a:t>
            </a:r>
          </a:p>
          <a:p>
            <a:pPr lvl="1"/>
            <a:r>
              <a:rPr lang="pl-PL" dirty="0" smtClean="0"/>
              <a:t>Zobacz </a:t>
            </a:r>
            <a:r>
              <a:rPr lang="pl-PL" dirty="0" err="1" smtClean="0"/>
              <a:t>screenshot</a:t>
            </a:r>
            <a:r>
              <a:rPr lang="pl-PL" dirty="0" smtClean="0"/>
              <a:t> na następnym slajdzie</a:t>
            </a:r>
          </a:p>
          <a:p>
            <a:pPr lvl="2"/>
            <a:r>
              <a:rPr lang="pl-PL" dirty="0" smtClean="0"/>
              <a:t>Testy zakończyły się błędami.</a:t>
            </a:r>
          </a:p>
          <a:p>
            <a:pPr lvl="2"/>
            <a:r>
              <a:rPr lang="pl-PL" dirty="0" smtClean="0"/>
              <a:t>Następnym krokiem będzie uzupełnić kod tak, aby testy zakończyły się pomyślnie – szczegółowe instrukcje są na kolejnych slajdach.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42418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2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225" y="1058450"/>
            <a:ext cx="5395719" cy="333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54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Zadania:</a:t>
            </a:r>
          </a:p>
          <a:p>
            <a:pPr marL="342900" indent="-342900">
              <a:buAutoNum type="arabicPeriod"/>
            </a:pPr>
            <a:r>
              <a:rPr lang="pl-PL" dirty="0" err="1" smtClean="0"/>
              <a:t>BusinessServiceWithThreadAndRunnable</a:t>
            </a:r>
            <a:r>
              <a:rPr lang="pl-PL" dirty="0" smtClean="0"/>
              <a:t> – startowanie nowego wątku</a:t>
            </a:r>
            <a:endParaRPr lang="pl-PL" dirty="0"/>
          </a:p>
          <a:p>
            <a:pPr marL="523875" lvl="1" indent="-342900"/>
            <a:r>
              <a:rPr lang="pl-PL" dirty="0" smtClean="0"/>
              <a:t>Zmodyfikuj metodę </a:t>
            </a:r>
            <a:r>
              <a:rPr lang="pl-PL" dirty="0" err="1" smtClean="0"/>
              <a:t>computeFibonacci</a:t>
            </a:r>
            <a:r>
              <a:rPr lang="pl-PL" dirty="0" smtClean="0"/>
              <a:t> klasy </a:t>
            </a:r>
            <a:r>
              <a:rPr lang="pl-PL" dirty="0" err="1"/>
              <a:t>BusinessServiceWithThreadAndRunnable</a:t>
            </a:r>
            <a:r>
              <a:rPr lang="pl-PL" dirty="0"/>
              <a:t> </a:t>
            </a:r>
            <a:r>
              <a:rPr lang="pl-PL" dirty="0" smtClean="0"/>
              <a:t>tak, aby wyliczanie liczby Fibonacciego oraz wywołanie </a:t>
            </a:r>
            <a:r>
              <a:rPr lang="pl-PL" dirty="0" err="1" smtClean="0"/>
              <a:t>callback’u</a:t>
            </a:r>
            <a:r>
              <a:rPr lang="pl-PL" dirty="0" smtClean="0"/>
              <a:t> odbywało się asynchronicznie. </a:t>
            </a:r>
          </a:p>
          <a:p>
            <a:pPr marL="523875" lvl="1" indent="-342900"/>
            <a:r>
              <a:rPr lang="pl-PL" dirty="0" smtClean="0"/>
              <a:t>W tym celu stwórz nowy wątek (</a:t>
            </a:r>
            <a:r>
              <a:rPr lang="pl-PL" dirty="0" err="1" smtClean="0"/>
              <a:t>Thread</a:t>
            </a:r>
            <a:r>
              <a:rPr lang="pl-PL" dirty="0" smtClean="0"/>
              <a:t>), do konstruktora przekaż obiekt typu </a:t>
            </a:r>
            <a:r>
              <a:rPr lang="pl-PL" dirty="0" err="1" smtClean="0"/>
              <a:t>Runnable</a:t>
            </a:r>
            <a:r>
              <a:rPr lang="pl-PL" dirty="0" smtClean="0"/>
              <a:t>.</a:t>
            </a:r>
          </a:p>
          <a:p>
            <a:pPr marL="523875" lvl="1" indent="-342900"/>
            <a:r>
              <a:rPr lang="pl-PL" dirty="0" smtClean="0"/>
              <a:t>Uruchom nowy wątek wywołując metodę start().</a:t>
            </a:r>
          </a:p>
          <a:p>
            <a:pPr marL="342900" indent="-342900">
              <a:buAutoNum type="arabicPeriod"/>
            </a:pPr>
            <a:r>
              <a:rPr lang="pl-PL" dirty="0" err="1" smtClean="0"/>
              <a:t>BusinessServiceWithExecutor</a:t>
            </a:r>
            <a:r>
              <a:rPr lang="pl-PL" dirty="0" smtClean="0"/>
              <a:t> – asynchroniczne operacje z użyciem abstrakcji „</a:t>
            </a:r>
            <a:r>
              <a:rPr lang="pl-PL" dirty="0" err="1" smtClean="0"/>
              <a:t>wykonywacza</a:t>
            </a:r>
            <a:r>
              <a:rPr lang="pl-PL" dirty="0" smtClean="0"/>
              <a:t>”</a:t>
            </a:r>
          </a:p>
          <a:p>
            <a:pPr marL="523875" lvl="1" indent="-342900"/>
            <a:r>
              <a:rPr lang="pl-PL" dirty="0" smtClean="0"/>
              <a:t>Podobne zadanie do poprzedniego – chcemy logikę </a:t>
            </a:r>
            <a:r>
              <a:rPr lang="pl-PL" dirty="0" err="1" smtClean="0"/>
              <a:t>findFibonacciValue</a:t>
            </a:r>
            <a:r>
              <a:rPr lang="pl-PL" dirty="0" smtClean="0"/>
              <a:t> i </a:t>
            </a:r>
            <a:r>
              <a:rPr lang="pl-PL" dirty="0" err="1" smtClean="0"/>
              <a:t>fibonacciComputed</a:t>
            </a:r>
            <a:r>
              <a:rPr lang="pl-PL" dirty="0" smtClean="0"/>
              <a:t> wywołać asynchronicznie. Jednak zamiast samodzielnie tworzyć nowy wątek użyj abstrakcji </a:t>
            </a:r>
            <a:r>
              <a:rPr lang="pl-PL" dirty="0" err="1" smtClean="0"/>
              <a:t>ExecutorService</a:t>
            </a:r>
            <a:r>
              <a:rPr lang="pl-PL" dirty="0" smtClean="0"/>
              <a:t>.</a:t>
            </a:r>
          </a:p>
          <a:p>
            <a:pPr marL="523875" lvl="1" indent="-342900"/>
            <a:r>
              <a:rPr lang="pl-PL" dirty="0" smtClean="0"/>
              <a:t>W tym celu zadeklaruj i zainicjuj w klasie </a:t>
            </a:r>
            <a:r>
              <a:rPr lang="pl-PL" dirty="0" err="1" smtClean="0"/>
              <a:t>BusinessServiceWithExecutor</a:t>
            </a:r>
            <a:r>
              <a:rPr lang="pl-PL" dirty="0" smtClean="0"/>
              <a:t> pole typu </a:t>
            </a:r>
            <a:r>
              <a:rPr lang="pl-PL" dirty="0" err="1" smtClean="0"/>
              <a:t>ExecutorService</a:t>
            </a:r>
            <a:r>
              <a:rPr lang="pl-PL" dirty="0" smtClean="0"/>
              <a:t>.</a:t>
            </a:r>
          </a:p>
          <a:p>
            <a:pPr marL="701675" lvl="2" indent="-342900"/>
            <a:r>
              <a:rPr lang="pl-PL" dirty="0" smtClean="0"/>
              <a:t>Do zainicjowania nowego pola użyj jednej ze „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factory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” z klasy </a:t>
            </a:r>
            <a:r>
              <a:rPr lang="pl-PL" dirty="0" err="1" smtClean="0"/>
              <a:t>Executors</a:t>
            </a:r>
            <a:r>
              <a:rPr lang="pl-PL" dirty="0" smtClean="0"/>
              <a:t>.</a:t>
            </a:r>
          </a:p>
          <a:p>
            <a:pPr marL="523875" lvl="1" indent="-342900"/>
            <a:r>
              <a:rPr lang="pl-PL" dirty="0" smtClean="0"/>
              <a:t>Wywołaj asynchroniczną operację korzystając z metody „</a:t>
            </a:r>
            <a:r>
              <a:rPr lang="pl-PL" dirty="0" err="1" smtClean="0"/>
              <a:t>submit</a:t>
            </a:r>
            <a:r>
              <a:rPr lang="pl-PL" dirty="0" smtClean="0"/>
              <a:t>” lub „</a:t>
            </a:r>
            <a:r>
              <a:rPr lang="pl-PL" dirty="0" err="1" smtClean="0"/>
              <a:t>execute</a:t>
            </a:r>
            <a:r>
              <a:rPr lang="pl-PL" dirty="0" smtClean="0"/>
              <a:t>” obiektu klasy </a:t>
            </a:r>
            <a:r>
              <a:rPr lang="pl-PL" dirty="0" err="1" smtClean="0"/>
              <a:t>ExecutorService</a:t>
            </a:r>
            <a:r>
              <a:rPr lang="pl-PL" dirty="0" smtClean="0"/>
              <a:t>.</a:t>
            </a:r>
            <a:endParaRPr lang="pl-PL" dirty="0" smtClean="0"/>
          </a:p>
          <a:p>
            <a:pPr marL="523875" lvl="1" indent="-342900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16819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7936204" cy="2049898"/>
          </a:xfrm>
        </p:spPr>
        <p:txBody>
          <a:bodyPr>
            <a:normAutofit/>
          </a:bodyPr>
          <a:lstStyle/>
          <a:p>
            <a:r>
              <a:rPr lang="pl-PL" b="1" u="sng" dirty="0" smtClean="0"/>
              <a:t>Programowanie współbieżne</a:t>
            </a:r>
            <a:r>
              <a:rPr lang="pl-PL" dirty="0" smtClean="0"/>
              <a:t> oznacza techniki i notacje programistyczne służące do wyrażania </a:t>
            </a:r>
            <a:r>
              <a:rPr lang="pl-PL" b="1" dirty="0" smtClean="0"/>
              <a:t>potencjalnej równoległości</a:t>
            </a:r>
            <a:r>
              <a:rPr lang="pl-PL" dirty="0" smtClean="0"/>
              <a:t> oraz rozwiązywania zagadnień związanych z powstającymi </a:t>
            </a:r>
            <a:r>
              <a:rPr lang="pl-PL" b="1" dirty="0" smtClean="0"/>
              <a:t>problemami synchronizacyjnymi i komunikacyjnymi</a:t>
            </a:r>
            <a:r>
              <a:rPr lang="pl-PL" dirty="0" smtClean="0"/>
              <a:t>.</a:t>
            </a:r>
            <a:endParaRPr lang="pl-PL" dirty="0" smtClean="0"/>
          </a:p>
          <a:p>
            <a:pPr lvl="2"/>
            <a:endParaRPr lang="pl-PL" dirty="0" smtClean="0"/>
          </a:p>
          <a:p>
            <a:r>
              <a:rPr lang="pl-PL" dirty="0" smtClean="0"/>
              <a:t>Poprawność programów sekwencyjnych jest relatywnie łatwa do osiągnięcia i łatwa do zweryfikowania dzięki asercjom.</a:t>
            </a:r>
          </a:p>
          <a:p>
            <a:r>
              <a:rPr lang="pl-PL" dirty="0" smtClean="0"/>
              <a:t>Poprawność programów współbieżnych jest trudniejsza do osiągnięcia i zweryfikowania z uwagi na możliwość wzajemnego oddziaływania na siebie poszczególnych programów sekwencyjnych.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5706250" y="3567779"/>
            <a:ext cx="2276264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900" dirty="0" smtClean="0"/>
              <a:t>Oparte o:</a:t>
            </a:r>
          </a:p>
          <a:p>
            <a:r>
              <a:rPr lang="pl-PL" sz="900" dirty="0" smtClean="0"/>
              <a:t>„Podstawy programowania współbieżnego”</a:t>
            </a:r>
          </a:p>
          <a:p>
            <a:r>
              <a:rPr lang="pl-PL" sz="900" dirty="0" smtClean="0"/>
              <a:t>M. Ben-</a:t>
            </a:r>
            <a:r>
              <a:rPr lang="pl-PL" sz="900" dirty="0" err="1" smtClean="0"/>
              <a:t>Ari</a:t>
            </a:r>
            <a:r>
              <a:rPr lang="pl-PL" sz="900" dirty="0" smtClean="0"/>
              <a:t>, WNT 1989</a:t>
            </a:r>
          </a:p>
          <a:p>
            <a:endParaRPr lang="pl-PL" sz="900" dirty="0" smtClean="0"/>
          </a:p>
          <a:p>
            <a:r>
              <a:rPr lang="pl-PL" sz="900" dirty="0" smtClean="0">
                <a:hlinkClick r:id="rId3"/>
              </a:rPr>
              <a:t>„Programowanie współbieżne i rozproszone”</a:t>
            </a:r>
          </a:p>
          <a:p>
            <a:r>
              <a:rPr lang="pl-PL" sz="900" dirty="0" smtClean="0">
                <a:hlinkClick r:id="rId3"/>
              </a:rPr>
              <a:t>http</a:t>
            </a:r>
            <a:r>
              <a:rPr lang="pl-PL" sz="900" dirty="0">
                <a:hlinkClick r:id="rId3"/>
              </a:rPr>
              <a:t>://</a:t>
            </a:r>
            <a:r>
              <a:rPr lang="pl-PL" sz="900" dirty="0" smtClean="0">
                <a:hlinkClick r:id="rId3"/>
              </a:rPr>
              <a:t>wazniak.mimuw.edu.p</a:t>
            </a:r>
            <a:r>
              <a:rPr lang="pl-PL" sz="900" dirty="0" smtClean="0"/>
              <a:t>l</a:t>
            </a:r>
            <a:endParaRPr lang="pl-PL" sz="900" dirty="0" smtClean="0"/>
          </a:p>
        </p:txBody>
      </p:sp>
    </p:spTree>
    <p:extLst>
      <p:ext uri="{BB962C8B-B14F-4D97-AF65-F5344CB8AC3E}">
        <p14:creationId xmlns:p14="http://schemas.microsoft.com/office/powerpoint/2010/main" val="111176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Zadania: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pl-PL" dirty="0" err="1" smtClean="0"/>
              <a:t>BusinessServiceWithCallable</a:t>
            </a:r>
            <a:r>
              <a:rPr lang="pl-PL" dirty="0" smtClean="0"/>
              <a:t> – wywoływanie asynchronicznych operacji i zbieranie wartości zwrotnych</a:t>
            </a:r>
          </a:p>
          <a:p>
            <a:pPr marL="523875" lvl="1" indent="-342900"/>
            <a:r>
              <a:rPr lang="pl-PL" dirty="0" smtClean="0"/>
              <a:t>Zmodyfikuj metodę </a:t>
            </a:r>
            <a:r>
              <a:rPr lang="pl-PL" dirty="0" err="1" smtClean="0"/>
              <a:t>sumOfRandomInts</a:t>
            </a:r>
            <a:r>
              <a:rPr lang="pl-PL" dirty="0" smtClean="0"/>
              <a:t> klasy </a:t>
            </a:r>
            <a:r>
              <a:rPr lang="pl-PL" dirty="0" err="1"/>
              <a:t>BusinessServiceWithCallable</a:t>
            </a:r>
            <a:r>
              <a:rPr lang="pl-PL" dirty="0"/>
              <a:t> </a:t>
            </a:r>
            <a:r>
              <a:rPr lang="pl-PL" dirty="0" smtClean="0"/>
              <a:t>tak, aby wywołać 100 asynchronicznych operacji, zebrać 100 wyników po zakończeniu wykonywania asynchronicznych operacji i zwrócić sumę uzyskanych wyników.</a:t>
            </a:r>
          </a:p>
          <a:p>
            <a:pPr marL="523875" lvl="1" indent="-342900"/>
            <a:r>
              <a:rPr lang="pl-PL" dirty="0" smtClean="0"/>
              <a:t>Szczegółowy opis znajduje się w komentarzu wewnątrz metody </a:t>
            </a:r>
            <a:r>
              <a:rPr lang="pl-PL" dirty="0" err="1" smtClean="0"/>
              <a:t>sumOfRandomInts</a:t>
            </a:r>
            <a:r>
              <a:rPr lang="pl-PL" dirty="0" smtClean="0"/>
              <a:t>.</a:t>
            </a:r>
          </a:p>
          <a:p>
            <a:pPr marL="523875" lvl="1" indent="-342900"/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21719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5070811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Weryfikacja i umieszczenie rozwiązania na GitHub:</a:t>
            </a:r>
          </a:p>
          <a:p>
            <a:r>
              <a:rPr lang="pl-PL" dirty="0" smtClean="0"/>
              <a:t>Komenda „</a:t>
            </a:r>
            <a:r>
              <a:rPr lang="pl-PL" dirty="0" err="1" smtClean="0"/>
              <a:t>gradlew</a:t>
            </a:r>
            <a:r>
              <a:rPr lang="pl-PL" dirty="0" smtClean="0"/>
              <a:t> test” powinna zakończyć się sukcesem.</a:t>
            </a:r>
          </a:p>
          <a:p>
            <a:r>
              <a:rPr lang="pl-PL" dirty="0" smtClean="0"/>
              <a:t>Po zakończeniu implementacji upewnij się, że wszystkie potrzebne zmiany zostały </a:t>
            </a:r>
            <a:r>
              <a:rPr lang="pl-PL" dirty="0" err="1" smtClean="0"/>
              <a:t>wcommitowane</a:t>
            </a:r>
            <a:r>
              <a:rPr lang="pl-PL" dirty="0" smtClean="0"/>
              <a:t>. Użyteczne komendy:</a:t>
            </a:r>
          </a:p>
          <a:p>
            <a:pPr lvl="1"/>
            <a:r>
              <a:rPr lang="pl-PL" dirty="0" smtClean="0"/>
              <a:t>git status</a:t>
            </a:r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add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commit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Prześlij swoje zmiany na GitHub:</a:t>
            </a:r>
          </a:p>
          <a:p>
            <a:pPr lvl="1"/>
            <a:r>
              <a:rPr lang="pl-PL" dirty="0"/>
              <a:t>git </a:t>
            </a:r>
            <a:r>
              <a:rPr lang="pl-PL" dirty="0" err="1"/>
              <a:t>push</a:t>
            </a:r>
            <a:r>
              <a:rPr lang="pl-PL" dirty="0"/>
              <a:t> </a:t>
            </a:r>
            <a:r>
              <a:rPr lang="pl-PL" dirty="0" err="1"/>
              <a:t>origin</a:t>
            </a:r>
            <a:r>
              <a:rPr lang="pl-PL" dirty="0"/>
              <a:t> </a:t>
            </a:r>
            <a:r>
              <a:rPr lang="pl-PL" dirty="0" err="1"/>
              <a:t>start_thread</a:t>
            </a:r>
            <a:endParaRPr lang="pl-PL" dirty="0" smtClean="0"/>
          </a:p>
          <a:p>
            <a:pPr marL="523875" lvl="1" indent="-342900"/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519" y="1083079"/>
            <a:ext cx="2785574" cy="170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3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/>
              <a:t>2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</a:t>
            </a:r>
            <a:r>
              <a:rPr lang="pl-PL" sz="1600" dirty="0" smtClean="0">
                <a:solidFill>
                  <a:schemeClr val="tx1"/>
                </a:solidFill>
              </a:rPr>
              <a:t>2</a:t>
            </a:r>
            <a:endParaRPr lang="pl-PL" sz="1600" dirty="0" smtClean="0">
              <a:solidFill>
                <a:schemeClr val="tx1"/>
              </a:solidFill>
            </a:endParaRPr>
          </a:p>
          <a:p>
            <a:pPr algn="ctr"/>
            <a:r>
              <a:rPr lang="pl-PL" sz="1600" dirty="0" smtClean="0"/>
              <a:t>COUNTER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2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455417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Szkielet ćwiczenia znajduje się w </a:t>
            </a:r>
            <a:r>
              <a:rPr lang="pl-PL" dirty="0" err="1" smtClean="0"/>
              <a:t>branch’u</a:t>
            </a:r>
            <a:r>
              <a:rPr lang="pl-PL" dirty="0" smtClean="0"/>
              <a:t> </a:t>
            </a:r>
            <a:r>
              <a:rPr lang="pl-PL" dirty="0" err="1" smtClean="0"/>
              <a:t>counter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checkout</a:t>
            </a:r>
            <a:r>
              <a:rPr lang="pl-PL" dirty="0" smtClean="0"/>
              <a:t> </a:t>
            </a:r>
            <a:r>
              <a:rPr lang="pl-PL" dirty="0" err="1" smtClean="0"/>
              <a:t>counter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Odśwież projekt w </a:t>
            </a:r>
            <a:r>
              <a:rPr lang="pl-PL" dirty="0" err="1" smtClean="0"/>
              <a:t>Eclipse</a:t>
            </a:r>
            <a:endParaRPr lang="pl-PL" dirty="0" smtClean="0"/>
          </a:p>
          <a:p>
            <a:pPr lvl="1"/>
            <a:r>
              <a:rPr lang="pl-PL" dirty="0" smtClean="0"/>
              <a:t>File -&gt; </a:t>
            </a:r>
            <a:r>
              <a:rPr lang="pl-PL" dirty="0" err="1" smtClean="0"/>
              <a:t>Refresh</a:t>
            </a:r>
            <a:r>
              <a:rPr lang="pl-PL" dirty="0" smtClean="0"/>
              <a:t> (skrót klawiszowy: F5)</a:t>
            </a:r>
          </a:p>
          <a:p>
            <a:pPr lvl="1"/>
            <a:r>
              <a:rPr lang="pl-PL" dirty="0" smtClean="0"/>
              <a:t>Jeśli odświeżenie projektu nie zadziała – usuń projekt i zaimportuj do </a:t>
            </a:r>
            <a:r>
              <a:rPr lang="pl-PL" dirty="0" err="1" smtClean="0"/>
              <a:t>Eclipse</a:t>
            </a:r>
            <a:r>
              <a:rPr lang="pl-PL" dirty="0" smtClean="0"/>
              <a:t> od nowa.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989" y="1029810"/>
            <a:ext cx="3237718" cy="192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652" y="2740851"/>
            <a:ext cx="23526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83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Uruchom testy: 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test</a:t>
            </a:r>
          </a:p>
          <a:p>
            <a:pPr lvl="1"/>
            <a:r>
              <a:rPr lang="pl-PL" dirty="0" smtClean="0"/>
              <a:t>Zobacz </a:t>
            </a:r>
            <a:r>
              <a:rPr lang="pl-PL" dirty="0" err="1" smtClean="0"/>
              <a:t>screenshot</a:t>
            </a:r>
            <a:r>
              <a:rPr lang="pl-PL" dirty="0" smtClean="0"/>
              <a:t> na następnym slajdzie</a:t>
            </a:r>
          </a:p>
          <a:p>
            <a:pPr lvl="2"/>
            <a:r>
              <a:rPr lang="pl-PL" dirty="0" smtClean="0"/>
              <a:t>Testy zakończyły się błędami.</a:t>
            </a:r>
          </a:p>
          <a:p>
            <a:pPr lvl="2"/>
            <a:r>
              <a:rPr lang="pl-PL" dirty="0" smtClean="0"/>
              <a:t>Następnym krokiem będzie uzupełnić kod tak, aby testy zakończyły się pomyślnie – szczegółowe instrukcje są na kolejnych slajdach.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2946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2</a:t>
            </a:r>
            <a:endParaRPr lang="de-D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229" y="1096028"/>
            <a:ext cx="5137607" cy="341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35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Opis:</a:t>
            </a:r>
          </a:p>
          <a:p>
            <a:r>
              <a:rPr lang="pl-PL" dirty="0" smtClean="0"/>
              <a:t>Interfejs </a:t>
            </a:r>
            <a:r>
              <a:rPr lang="pl-PL" dirty="0" err="1" smtClean="0"/>
              <a:t>CountingFacade</a:t>
            </a:r>
            <a:r>
              <a:rPr lang="pl-PL" dirty="0" smtClean="0"/>
              <a:t> służy do wywoływania logiki biznesowej (klasa </a:t>
            </a:r>
            <a:r>
              <a:rPr lang="pl-PL" dirty="0" err="1" smtClean="0"/>
              <a:t>BusinessService</a:t>
            </a:r>
            <a:r>
              <a:rPr lang="pl-PL" dirty="0" smtClean="0"/>
              <a:t>) razem ze zliczaniem ile razy była ona wywołana.</a:t>
            </a:r>
          </a:p>
          <a:p>
            <a:pPr lvl="1"/>
            <a:r>
              <a:rPr lang="pl-PL" dirty="0" smtClean="0"/>
              <a:t>Metoda </a:t>
            </a:r>
            <a:r>
              <a:rPr lang="pl-PL" dirty="0" err="1" smtClean="0"/>
              <a:t>countAndInvoke</a:t>
            </a:r>
            <a:r>
              <a:rPr lang="pl-PL" dirty="0" smtClean="0"/>
              <a:t>: zwiększa licznik </a:t>
            </a:r>
            <a:r>
              <a:rPr lang="pl-PL" dirty="0" err="1" smtClean="0"/>
              <a:t>wywołań</a:t>
            </a:r>
            <a:r>
              <a:rPr lang="pl-PL" dirty="0" smtClean="0"/>
              <a:t> i wywołuje logikę biznesową.</a:t>
            </a:r>
          </a:p>
          <a:p>
            <a:pPr lvl="1"/>
            <a:r>
              <a:rPr lang="pl-PL" dirty="0" smtClean="0"/>
              <a:t>Metoda </a:t>
            </a:r>
            <a:r>
              <a:rPr lang="pl-PL" dirty="0" err="1" smtClean="0"/>
              <a:t>getCount</a:t>
            </a:r>
            <a:r>
              <a:rPr lang="pl-PL" dirty="0" smtClean="0"/>
              <a:t>: zwraca stan licznika </a:t>
            </a:r>
            <a:r>
              <a:rPr lang="pl-PL" dirty="0" err="1" smtClean="0"/>
              <a:t>wywołań</a:t>
            </a:r>
            <a:r>
              <a:rPr lang="pl-PL" dirty="0" smtClean="0"/>
              <a:t>.</a:t>
            </a:r>
          </a:p>
          <a:p>
            <a:r>
              <a:rPr lang="pl-PL" dirty="0" smtClean="0"/>
              <a:t>Są trzy implementacje tego interfejsu:</a:t>
            </a:r>
          </a:p>
          <a:p>
            <a:pPr lvl="1"/>
            <a:r>
              <a:rPr lang="pl-PL" dirty="0" err="1" smtClean="0"/>
              <a:t>SimpleCountingFacade</a:t>
            </a:r>
            <a:endParaRPr lang="pl-PL" dirty="0" smtClean="0"/>
          </a:p>
          <a:p>
            <a:pPr lvl="1"/>
            <a:r>
              <a:rPr lang="pl-PL" dirty="0" err="1" smtClean="0"/>
              <a:t>CountingFacadeWithLock</a:t>
            </a:r>
            <a:endParaRPr lang="pl-PL" dirty="0" smtClean="0"/>
          </a:p>
          <a:p>
            <a:pPr lvl="1"/>
            <a:r>
              <a:rPr lang="pl-PL" dirty="0" err="1" smtClean="0"/>
              <a:t>CountingFacadeWithAtomic</a:t>
            </a:r>
            <a:endParaRPr lang="pl-PL" dirty="0" smtClean="0"/>
          </a:p>
          <a:p>
            <a:r>
              <a:rPr lang="pl-PL" dirty="0" smtClean="0"/>
              <a:t>Na początku wszystkie te implementacje są takie same i wszystkie cierpią na ten sam problem: wywołania nie są liczone poprawnie w sytuacji, kiedy obiekt jest wywoływany z wielu wątków.</a:t>
            </a:r>
          </a:p>
          <a:p>
            <a:r>
              <a:rPr lang="pl-PL" dirty="0" smtClean="0"/>
              <a:t>Zadanie polega na zmodyfikowaniu implementacji </a:t>
            </a:r>
            <a:r>
              <a:rPr lang="pl-PL" dirty="0" err="1" smtClean="0"/>
              <a:t>CountingFacade</a:t>
            </a:r>
            <a:r>
              <a:rPr lang="pl-PL" dirty="0" smtClean="0"/>
              <a:t> na 3 różne sposoby tak, aby zliczanie działało prawidłowo (własność bezpieczeństwa).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193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179388" lvl="1" indent="0">
              <a:buNone/>
            </a:pPr>
            <a:r>
              <a:rPr lang="pl-PL" dirty="0" err="1" smtClean="0"/>
              <a:t>Counter</a:t>
            </a:r>
            <a:r>
              <a:rPr lang="pl-PL" dirty="0" smtClean="0"/>
              <a:t> = 4</a:t>
            </a:r>
          </a:p>
          <a:p>
            <a:pPr marL="179388" lvl="1" indent="0">
              <a:buNone/>
            </a:pPr>
            <a:endParaRPr lang="pl-PL" dirty="0" smtClean="0"/>
          </a:p>
          <a:p>
            <a:pPr marL="179388" lvl="1" indent="0">
              <a:buNone/>
            </a:pPr>
            <a:r>
              <a:rPr lang="pl-PL" dirty="0" smtClean="0"/>
              <a:t>	</a:t>
            </a:r>
            <a:r>
              <a:rPr lang="pl-PL" dirty="0" err="1" smtClean="0"/>
              <a:t>Thread</a:t>
            </a:r>
            <a:r>
              <a:rPr lang="pl-PL" dirty="0" smtClean="0"/>
              <a:t> 1			</a:t>
            </a:r>
            <a:r>
              <a:rPr lang="pl-PL" dirty="0" err="1" smtClean="0"/>
              <a:t>Thread</a:t>
            </a:r>
            <a:r>
              <a:rPr lang="pl-PL" dirty="0" smtClean="0"/>
              <a:t> 2</a:t>
            </a:r>
          </a:p>
          <a:p>
            <a:pPr marL="179388" lvl="1" indent="0">
              <a:buNone/>
            </a:pPr>
            <a:r>
              <a:rPr lang="pl-PL" dirty="0" smtClean="0"/>
              <a:t>1	Read </a:t>
            </a:r>
            <a:r>
              <a:rPr lang="pl-PL" dirty="0" err="1" smtClean="0"/>
              <a:t>counter</a:t>
            </a:r>
            <a:r>
              <a:rPr lang="pl-PL" dirty="0"/>
              <a:t>	</a:t>
            </a:r>
            <a:r>
              <a:rPr lang="pl-PL" dirty="0" smtClean="0"/>
              <a:t>| 4</a:t>
            </a:r>
          </a:p>
          <a:p>
            <a:pPr marL="179388" lvl="1" indent="0">
              <a:buNone/>
            </a:pPr>
            <a:r>
              <a:rPr lang="pl-PL" dirty="0" smtClean="0"/>
              <a:t>2</a:t>
            </a:r>
            <a:r>
              <a:rPr lang="pl-PL" dirty="0"/>
              <a:t>	</a:t>
            </a:r>
            <a:r>
              <a:rPr lang="pl-PL" dirty="0" smtClean="0"/>
              <a:t>			Read </a:t>
            </a:r>
            <a:r>
              <a:rPr lang="pl-PL" dirty="0" err="1" smtClean="0"/>
              <a:t>counter</a:t>
            </a:r>
            <a:r>
              <a:rPr lang="pl-PL" dirty="0"/>
              <a:t>	</a:t>
            </a:r>
            <a:r>
              <a:rPr lang="pl-PL" dirty="0" smtClean="0"/>
              <a:t>| 4</a:t>
            </a:r>
          </a:p>
          <a:p>
            <a:pPr marL="179388" lvl="1" indent="0">
              <a:buNone/>
            </a:pPr>
            <a:r>
              <a:rPr lang="pl-PL" dirty="0" smtClean="0"/>
              <a:t>3	</a:t>
            </a:r>
            <a:r>
              <a:rPr lang="pl-PL" dirty="0" err="1" smtClean="0"/>
              <a:t>Counter</a:t>
            </a:r>
            <a:r>
              <a:rPr lang="pl-PL" dirty="0" smtClean="0"/>
              <a:t>++	| 5</a:t>
            </a:r>
          </a:p>
          <a:p>
            <a:pPr marL="179388" lvl="1" indent="0">
              <a:buNone/>
            </a:pPr>
            <a:r>
              <a:rPr lang="pl-PL" dirty="0" smtClean="0"/>
              <a:t>4				</a:t>
            </a:r>
            <a:r>
              <a:rPr lang="pl-PL" dirty="0" err="1" smtClean="0"/>
              <a:t>Counter</a:t>
            </a:r>
            <a:r>
              <a:rPr lang="pl-PL" dirty="0" smtClean="0"/>
              <a:t>++	| 5</a:t>
            </a:r>
          </a:p>
          <a:p>
            <a:pPr marL="179388" lvl="1" indent="0">
              <a:buNone/>
            </a:pPr>
            <a:r>
              <a:rPr lang="pl-PL" dirty="0" smtClean="0"/>
              <a:t>5	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counter</a:t>
            </a:r>
            <a:r>
              <a:rPr lang="pl-PL" dirty="0" smtClean="0"/>
              <a:t>	| 5</a:t>
            </a:r>
          </a:p>
          <a:p>
            <a:pPr marL="179388" lvl="1" indent="0">
              <a:buNone/>
            </a:pPr>
            <a:r>
              <a:rPr lang="pl-PL" dirty="0" smtClean="0"/>
              <a:t>6				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counter</a:t>
            </a:r>
            <a:r>
              <a:rPr lang="pl-PL" dirty="0" smtClean="0"/>
              <a:t>	| 5</a:t>
            </a:r>
          </a:p>
          <a:p>
            <a:pPr marL="179388" lvl="1" indent="0">
              <a:buNone/>
            </a:pPr>
            <a:endParaRPr lang="pl-PL" dirty="0" smtClean="0"/>
          </a:p>
          <a:p>
            <a:pPr marL="179388" lvl="1" indent="0">
              <a:buNone/>
            </a:pPr>
            <a:r>
              <a:rPr lang="pl-PL" dirty="0" err="1" smtClean="0"/>
              <a:t>Counter</a:t>
            </a:r>
            <a:r>
              <a:rPr lang="pl-PL" dirty="0" smtClean="0"/>
              <a:t> = 5</a:t>
            </a:r>
          </a:p>
          <a:p>
            <a:pPr marL="179388" lvl="1" indent="0">
              <a:buNone/>
            </a:pPr>
            <a:endParaRPr lang="pl-PL" dirty="0" smtClean="0"/>
          </a:p>
          <a:p>
            <a:pPr marL="179388" lvl="1" indent="0">
              <a:buNone/>
            </a:pPr>
            <a:r>
              <a:rPr lang="pl-PL" dirty="0" smtClean="0"/>
              <a:t>Efekt końcowy: dwa wątki zwiększały wartość licznika o 1, a wartość zwiększyła się z 4 na 5 zamiast z 4 na 6.</a:t>
            </a:r>
          </a:p>
          <a:p>
            <a:pPr marL="179388" lvl="1" indent="0">
              <a:buNone/>
            </a:pPr>
            <a:r>
              <a:rPr lang="pl-PL" dirty="0" smtClean="0"/>
              <a:t>Operacja modyfikacja licznika powinna być sekcją krytyczną!</a:t>
            </a:r>
          </a:p>
          <a:p>
            <a:pPr marL="407988" lvl="1" indent="-228600">
              <a:buAutoNum type="arabicPlain" startAt="4"/>
            </a:pPr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4685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Zadania:</a:t>
            </a:r>
          </a:p>
          <a:p>
            <a:pPr marL="342900" indent="-342900">
              <a:buAutoNum type="arabicPeriod"/>
            </a:pPr>
            <a:r>
              <a:rPr lang="pl-PL" dirty="0" err="1" smtClean="0"/>
              <a:t>SimpleCountingFacade</a:t>
            </a:r>
            <a:r>
              <a:rPr lang="pl-PL" dirty="0" smtClean="0"/>
              <a:t> – dostęp do zmiennej licznika jako sekcja krytyczna z wykorzystaniem słowa kluczowego „</a:t>
            </a:r>
            <a:r>
              <a:rPr lang="pl-PL" dirty="0" err="1" smtClean="0"/>
              <a:t>synchronized</a:t>
            </a:r>
            <a:r>
              <a:rPr lang="pl-PL" dirty="0" smtClean="0"/>
              <a:t>”</a:t>
            </a:r>
          </a:p>
          <a:p>
            <a:pPr lvl="1"/>
            <a:r>
              <a:rPr lang="pl-PL" dirty="0" smtClean="0"/>
              <a:t>Zasada działania „</a:t>
            </a:r>
            <a:r>
              <a:rPr lang="pl-PL" dirty="0" err="1" smtClean="0"/>
              <a:t>synchronized</a:t>
            </a:r>
            <a:r>
              <a:rPr lang="pl-PL" dirty="0" smtClean="0"/>
              <a:t>” jest opisana tutaj:</a:t>
            </a:r>
          </a:p>
          <a:p>
            <a:pPr lvl="2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docs.oracle.com/javase/tutorial/essential/concurrency/syncmeth.html</a:t>
            </a:r>
            <a:endParaRPr lang="pl-PL" dirty="0" smtClean="0"/>
          </a:p>
          <a:p>
            <a:pPr lvl="2"/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docs.oracle.com/javase/tutorial/essential/concurrency/locksync.html</a:t>
            </a:r>
            <a:endParaRPr lang="pl-PL" dirty="0" smtClean="0"/>
          </a:p>
          <a:p>
            <a:pPr marL="342900" indent="-342900">
              <a:buAutoNum type="arabicPeriod"/>
            </a:pPr>
            <a:endParaRPr lang="pl-PL" dirty="0" smtClean="0"/>
          </a:p>
          <a:p>
            <a:pPr marL="342900" indent="-342900">
              <a:buAutoNum type="arabicPeriod"/>
            </a:pPr>
            <a:r>
              <a:rPr lang="pl-PL" dirty="0" err="1" smtClean="0"/>
              <a:t>CountingFacadeWithLock</a:t>
            </a:r>
            <a:r>
              <a:rPr lang="pl-PL" dirty="0" smtClean="0"/>
              <a:t> – </a:t>
            </a:r>
            <a:r>
              <a:rPr lang="pl-PL" dirty="0"/>
              <a:t>dostęp do zmiennej licznika jako sekcja krytyczna z </a:t>
            </a:r>
            <a:r>
              <a:rPr lang="pl-PL" dirty="0" smtClean="0"/>
              <a:t>wykorzystaniem interfejsu Lock</a:t>
            </a:r>
          </a:p>
          <a:p>
            <a:pPr marL="523875" lvl="1" indent="-342900"/>
            <a:r>
              <a:rPr lang="pl-PL" dirty="0" smtClean="0"/>
              <a:t>Zasada działania obiektów Lock jest opisana tutaj:</a:t>
            </a:r>
          </a:p>
          <a:p>
            <a:pPr marL="701675" lvl="2" indent="-342900"/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docs.oracle.com/javase/tutorial/essential/concurrency/newlocks.html</a:t>
            </a:r>
            <a:endParaRPr lang="pl-PL" dirty="0"/>
          </a:p>
          <a:p>
            <a:pPr marL="180975" lvl="1" indent="0">
              <a:buNone/>
            </a:pP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6171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Zadania: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pl-PL" dirty="0" err="1" smtClean="0"/>
              <a:t>CountingFacadeWithAtomic</a:t>
            </a:r>
            <a:r>
              <a:rPr lang="pl-PL" dirty="0" smtClean="0"/>
              <a:t> – wyeliminowanie potrzeby sekcji krytycznej poprzez zapewnienie nierozdzielności operacji na liczniku</a:t>
            </a:r>
          </a:p>
          <a:p>
            <a:pPr lvl="1"/>
            <a:r>
              <a:rPr lang="pl-PL" dirty="0" smtClean="0"/>
              <a:t>Do zrealizowania licznika użyj obiektu klasy </a:t>
            </a:r>
            <a:r>
              <a:rPr lang="pl-PL" dirty="0" err="1" smtClean="0"/>
              <a:t>java.util.concurrent.atomic.AtomicInteger</a:t>
            </a:r>
            <a:r>
              <a:rPr lang="pl-PL" dirty="0" smtClean="0"/>
              <a:t> zamiast zwykłej zmiennej typu </a:t>
            </a:r>
            <a:r>
              <a:rPr lang="pl-PL" dirty="0" err="1" smtClean="0"/>
              <a:t>int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Klasa </a:t>
            </a:r>
            <a:r>
              <a:rPr lang="pl-PL" dirty="0" err="1" smtClean="0"/>
              <a:t>AtomicInteger</a:t>
            </a:r>
            <a:r>
              <a:rPr lang="pl-PL" dirty="0" smtClean="0"/>
              <a:t> (i podobne) udostępniają operacje modyfikujące zawartość pamięci jako operacje niepodzielne, które mogą być bezpiecznie używane przez wiele wątków bez potrzeby dodatkowej synchronizacji.</a:t>
            </a:r>
            <a:endParaRPr lang="pl-PL" dirty="0" smtClean="0"/>
          </a:p>
          <a:p>
            <a:pPr lvl="1"/>
            <a:r>
              <a:rPr lang="pl-PL" dirty="0" smtClean="0"/>
              <a:t>Więcej informacji o zmiennych </a:t>
            </a:r>
            <a:r>
              <a:rPr lang="pl-PL" dirty="0" err="1" smtClean="0"/>
              <a:t>Atomic</a:t>
            </a:r>
            <a:r>
              <a:rPr lang="pl-PL" dirty="0" smtClean="0"/>
              <a:t>: 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docs.oracle.com/javase/tutorial/essential/concurrency/atomicvars.html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099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7936204" cy="1849480"/>
          </a:xfrm>
        </p:spPr>
        <p:txBody>
          <a:bodyPr>
            <a:normAutofit/>
          </a:bodyPr>
          <a:lstStyle/>
          <a:p>
            <a:r>
              <a:rPr lang="pl-PL" dirty="0" smtClean="0"/>
              <a:t>Dlaczego stosujemy programowanie współbieżne?</a:t>
            </a:r>
          </a:p>
          <a:p>
            <a:pPr lvl="1"/>
            <a:r>
              <a:rPr lang="pl-PL" dirty="0" smtClean="0"/>
              <a:t>Pewne problemy są z natury równoległe (na przykład gra akcji typu </a:t>
            </a:r>
            <a:r>
              <a:rPr lang="pl-PL" dirty="0" err="1" smtClean="0"/>
              <a:t>Counter</a:t>
            </a:r>
            <a:r>
              <a:rPr lang="pl-PL" dirty="0" smtClean="0"/>
              <a:t> Strike).</a:t>
            </a:r>
          </a:p>
          <a:p>
            <a:pPr lvl="1"/>
            <a:r>
              <a:rPr lang="pl-PL" dirty="0" smtClean="0"/>
              <a:t>Efektywność wykorzystania zasobów</a:t>
            </a:r>
          </a:p>
          <a:p>
            <a:pPr lvl="2"/>
            <a:r>
              <a:rPr lang="pl-PL" dirty="0" smtClean="0"/>
              <a:t>Kiedy jeden proces czeka na zakończenie operacji I/O, inny proces może korzystać z procesora.</a:t>
            </a:r>
          </a:p>
          <a:p>
            <a:pPr lvl="2"/>
            <a:r>
              <a:rPr lang="pl-PL" dirty="0" smtClean="0"/>
              <a:t>Obecne procesory mają więcej niż jeden rdzeń, przez co są z natury przystosowane do równoległych obliczeń.</a:t>
            </a:r>
          </a:p>
          <a:p>
            <a:pPr lvl="1"/>
            <a:r>
              <a:rPr lang="pl-PL" dirty="0" smtClean="0"/>
              <a:t>Systemy rozproszone pozwalają na korzystanie z zasobów danego komputera przez więcej niż jednego użytkownika.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2671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5070811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Weryfikacja i umieszczenie rozwiązania na GitHub:</a:t>
            </a:r>
          </a:p>
          <a:p>
            <a:r>
              <a:rPr lang="pl-PL" dirty="0" smtClean="0"/>
              <a:t>Komenda „</a:t>
            </a:r>
            <a:r>
              <a:rPr lang="pl-PL" dirty="0" err="1" smtClean="0"/>
              <a:t>gradlew</a:t>
            </a:r>
            <a:r>
              <a:rPr lang="pl-PL" dirty="0" smtClean="0"/>
              <a:t> test” powinna zakończyć się sukcesem.</a:t>
            </a:r>
          </a:p>
          <a:p>
            <a:r>
              <a:rPr lang="pl-PL" dirty="0" smtClean="0"/>
              <a:t>Po zakończeniu implementacji upewnij się, że wszystkie potrzebne zmiany zostały </a:t>
            </a:r>
            <a:r>
              <a:rPr lang="pl-PL" dirty="0" err="1" smtClean="0"/>
              <a:t>wcommitowane</a:t>
            </a:r>
            <a:r>
              <a:rPr lang="pl-PL" dirty="0" smtClean="0"/>
              <a:t>. Użyteczne komendy:</a:t>
            </a:r>
          </a:p>
          <a:p>
            <a:pPr lvl="1"/>
            <a:r>
              <a:rPr lang="pl-PL" dirty="0" smtClean="0"/>
              <a:t>git status</a:t>
            </a:r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add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commit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Prześlij swoje zmiany na GitHub:</a:t>
            </a:r>
          </a:p>
          <a:p>
            <a:pPr lvl="1"/>
            <a:r>
              <a:rPr lang="pl-PL" dirty="0"/>
              <a:t>git </a:t>
            </a:r>
            <a:r>
              <a:rPr lang="pl-PL" dirty="0" err="1"/>
              <a:t>push</a:t>
            </a:r>
            <a:r>
              <a:rPr lang="pl-PL" dirty="0"/>
              <a:t> </a:t>
            </a:r>
            <a:r>
              <a:rPr lang="pl-PL" dirty="0" err="1"/>
              <a:t>origin</a:t>
            </a:r>
            <a:r>
              <a:rPr lang="pl-PL" dirty="0"/>
              <a:t> </a:t>
            </a:r>
            <a:r>
              <a:rPr lang="pl-PL" dirty="0" err="1" smtClean="0"/>
              <a:t>counter</a:t>
            </a:r>
            <a:endParaRPr lang="pl-PL" dirty="0" smtClean="0"/>
          </a:p>
          <a:p>
            <a:pPr marL="523875" lvl="1" indent="-342900"/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20747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/>
              <a:t>2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</a:t>
            </a:r>
            <a:r>
              <a:rPr lang="pl-PL" sz="1600" dirty="0" smtClean="0">
                <a:solidFill>
                  <a:schemeClr val="tx1"/>
                </a:solidFill>
              </a:rPr>
              <a:t>2</a:t>
            </a:r>
            <a:endParaRPr lang="pl-PL" sz="1600" dirty="0" smtClean="0">
              <a:solidFill>
                <a:schemeClr val="tx1"/>
              </a:solidFill>
            </a:endParaRPr>
          </a:p>
          <a:p>
            <a:pPr algn="ctr"/>
            <a:r>
              <a:rPr lang="pl-PL" sz="1600" dirty="0" smtClean="0"/>
              <a:t>PROCON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69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455417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Szkielet ćwiczenia znajduje się w </a:t>
            </a:r>
            <a:r>
              <a:rPr lang="pl-PL" dirty="0" err="1" smtClean="0"/>
              <a:t>branch’u</a:t>
            </a:r>
            <a:r>
              <a:rPr lang="pl-PL" dirty="0" smtClean="0"/>
              <a:t> </a:t>
            </a:r>
            <a:r>
              <a:rPr lang="pl-PL" dirty="0" err="1" smtClean="0"/>
              <a:t>procon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checkout</a:t>
            </a:r>
            <a:r>
              <a:rPr lang="pl-PL" dirty="0" smtClean="0"/>
              <a:t> </a:t>
            </a:r>
            <a:r>
              <a:rPr lang="pl-PL" dirty="0" err="1" smtClean="0"/>
              <a:t>procon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Odśwież projekt w </a:t>
            </a:r>
            <a:r>
              <a:rPr lang="pl-PL" dirty="0" err="1" smtClean="0"/>
              <a:t>Eclipse</a:t>
            </a:r>
            <a:endParaRPr lang="pl-PL" dirty="0" smtClean="0"/>
          </a:p>
          <a:p>
            <a:pPr lvl="1"/>
            <a:r>
              <a:rPr lang="pl-PL" dirty="0" smtClean="0"/>
              <a:t>File -&gt; </a:t>
            </a:r>
            <a:r>
              <a:rPr lang="pl-PL" dirty="0" err="1" smtClean="0"/>
              <a:t>Refresh</a:t>
            </a:r>
            <a:r>
              <a:rPr lang="pl-PL" dirty="0" smtClean="0"/>
              <a:t> (skrót klawiszowy: F5)</a:t>
            </a:r>
          </a:p>
          <a:p>
            <a:pPr lvl="1"/>
            <a:r>
              <a:rPr lang="pl-PL" dirty="0" smtClean="0"/>
              <a:t>Jeśli odświeżenie projektu nie zadziała – usuń projekt i zaimportuj do </a:t>
            </a:r>
            <a:r>
              <a:rPr lang="pl-PL" dirty="0" err="1" smtClean="0"/>
              <a:t>Eclipse</a:t>
            </a:r>
            <a:r>
              <a:rPr lang="pl-PL" dirty="0" smtClean="0"/>
              <a:t> od nowa.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820" y="1208630"/>
            <a:ext cx="3238538" cy="165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99" y="2741569"/>
            <a:ext cx="23717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41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Uruchom testy: 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test</a:t>
            </a:r>
          </a:p>
          <a:p>
            <a:pPr lvl="1"/>
            <a:r>
              <a:rPr lang="pl-PL" dirty="0" smtClean="0"/>
              <a:t>Zobacz </a:t>
            </a:r>
            <a:r>
              <a:rPr lang="pl-PL" dirty="0" err="1" smtClean="0"/>
              <a:t>screenshot</a:t>
            </a:r>
            <a:r>
              <a:rPr lang="pl-PL" dirty="0" smtClean="0"/>
              <a:t> na następnym slajdzie</a:t>
            </a:r>
          </a:p>
          <a:p>
            <a:pPr lvl="2"/>
            <a:r>
              <a:rPr lang="pl-PL" dirty="0" smtClean="0"/>
              <a:t>Testy zakończyły się błędami.</a:t>
            </a:r>
          </a:p>
          <a:p>
            <a:pPr lvl="2"/>
            <a:r>
              <a:rPr lang="pl-PL" dirty="0" smtClean="0"/>
              <a:t>Następnym krokiem będzie uzupełnić kod tak, aby testy zakończyły się pomyślnie – szczegółowe instrukcje są na kolejnych slajdach.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57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Opis:</a:t>
            </a:r>
          </a:p>
          <a:p>
            <a:r>
              <a:rPr lang="pl-PL" dirty="0" smtClean="0"/>
              <a:t>Jest to implementacja problemu: producent-konsument.</a:t>
            </a:r>
          </a:p>
          <a:p>
            <a:pPr lvl="1"/>
            <a:r>
              <a:rPr lang="pl-PL" dirty="0" smtClean="0"/>
              <a:t>Obiekty klasy Order reprezentują zlecenia/zamówienia przesyłane przez producentów i odbierane przez konsumenta.</a:t>
            </a:r>
          </a:p>
          <a:p>
            <a:r>
              <a:rPr lang="pl-PL" dirty="0" smtClean="0"/>
              <a:t>Klasa </a:t>
            </a:r>
            <a:r>
              <a:rPr lang="pl-PL" dirty="0" err="1" smtClean="0"/>
              <a:t>OrderProducerModule</a:t>
            </a:r>
            <a:r>
              <a:rPr lang="pl-PL" dirty="0" smtClean="0"/>
              <a:t> pełni rolę producenta. Każdy z 5 wątków generuje 100.000 zamówień.</a:t>
            </a:r>
          </a:p>
          <a:p>
            <a:r>
              <a:rPr lang="pl-PL" dirty="0" smtClean="0"/>
              <a:t>Klasa </a:t>
            </a:r>
            <a:r>
              <a:rPr lang="pl-PL" dirty="0" err="1" smtClean="0"/>
              <a:t>OrderConsumerModule</a:t>
            </a:r>
            <a:r>
              <a:rPr lang="pl-PL" dirty="0" smtClean="0"/>
              <a:t> pełni rolę konsumenta. Jest jeden wątek odbierający zlecenia.</a:t>
            </a:r>
          </a:p>
          <a:p>
            <a:r>
              <a:rPr lang="pl-PL" dirty="0" smtClean="0"/>
              <a:t>Interfejs </a:t>
            </a:r>
            <a:r>
              <a:rPr lang="pl-PL" dirty="0" err="1" smtClean="0"/>
              <a:t>Buffer</a:t>
            </a:r>
            <a:r>
              <a:rPr lang="pl-PL" dirty="0" smtClean="0"/>
              <a:t> reprezentuje bufor pomiędzy producentami a konsumentem.</a:t>
            </a:r>
          </a:p>
          <a:p>
            <a:pPr lvl="1"/>
            <a:r>
              <a:rPr lang="pl-PL" dirty="0" smtClean="0"/>
              <a:t>Są dwie implementacje tego interfejsu: </a:t>
            </a:r>
            <a:r>
              <a:rPr lang="pl-PL" dirty="0" err="1" smtClean="0"/>
              <a:t>BufferQueueImpl</a:t>
            </a:r>
            <a:r>
              <a:rPr lang="pl-PL" dirty="0" smtClean="0"/>
              <a:t> i </a:t>
            </a:r>
            <a:r>
              <a:rPr lang="pl-PL" dirty="0" err="1" smtClean="0"/>
              <a:t>BufferManualImpl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Obie implementacje są na początku puste.</a:t>
            </a:r>
          </a:p>
          <a:p>
            <a:r>
              <a:rPr lang="pl-PL" dirty="0" smtClean="0"/>
              <a:t>Zadanie polega na zaimplementowaniu bufora na dwa sposoby:</a:t>
            </a:r>
          </a:p>
          <a:p>
            <a:pPr lvl="1"/>
            <a:r>
              <a:rPr lang="pl-PL" dirty="0" err="1" smtClean="0"/>
              <a:t>BufferQueueImpl</a:t>
            </a:r>
            <a:r>
              <a:rPr lang="pl-PL" dirty="0" smtClean="0"/>
              <a:t> – z użyciem jednej z implementacji interfejsu </a:t>
            </a:r>
            <a:r>
              <a:rPr lang="pl-PL" dirty="0" err="1" smtClean="0"/>
              <a:t>BlockingQueue</a:t>
            </a:r>
            <a:r>
              <a:rPr lang="pl-PL" dirty="0" smtClean="0"/>
              <a:t> z pakietu </a:t>
            </a:r>
            <a:r>
              <a:rPr lang="pl-PL" dirty="0" err="1" smtClean="0"/>
              <a:t>java.util.concurrent</a:t>
            </a:r>
            <a:r>
              <a:rPr lang="pl-PL" dirty="0" smtClean="0"/>
              <a:t>. Ten interfejs reprezentuje abstrakcję wyższego poziomu, która pozwala szybko i efektywnie rozwiązywać tę klasę problemów. </a:t>
            </a:r>
            <a:r>
              <a:rPr lang="pl-PL" dirty="0"/>
              <a:t>Więcej informacji: </a:t>
            </a: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docs.oracle.com/javase/8/docs/api/java/util/concurrent/BlockingQueue.html</a:t>
            </a:r>
            <a:endParaRPr lang="pl-PL" dirty="0" smtClean="0"/>
          </a:p>
          <a:p>
            <a:pPr lvl="1"/>
            <a:r>
              <a:rPr lang="pl-PL" dirty="0" err="1" smtClean="0"/>
              <a:t>BufferManualImpl</a:t>
            </a:r>
            <a:r>
              <a:rPr lang="pl-PL" dirty="0" smtClean="0"/>
              <a:t> – z użyciem podstawowych elementów synchronizacyjnych. 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16408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Zadania:</a:t>
            </a:r>
          </a:p>
          <a:p>
            <a:pPr marL="342900" indent="-342900">
              <a:buAutoNum type="arabicPeriod"/>
            </a:pPr>
            <a:r>
              <a:rPr lang="pl-PL" dirty="0" err="1" smtClean="0"/>
              <a:t>BufferQueueImpl</a:t>
            </a:r>
            <a:r>
              <a:rPr lang="pl-PL" dirty="0" smtClean="0"/>
              <a:t> – implementacja bufora oparta o abstrakcję wyższego poziomu.</a:t>
            </a:r>
          </a:p>
          <a:p>
            <a:pPr lvl="1"/>
            <a:r>
              <a:rPr lang="pl-PL" dirty="0" smtClean="0"/>
              <a:t>Użyj </a:t>
            </a:r>
            <a:r>
              <a:rPr lang="pl-PL" dirty="0"/>
              <a:t>jednej z implementacji interfejsu </a:t>
            </a:r>
            <a:r>
              <a:rPr lang="pl-PL" dirty="0" err="1"/>
              <a:t>BlockingQueue</a:t>
            </a:r>
            <a:r>
              <a:rPr lang="pl-PL" dirty="0"/>
              <a:t> z pakietu </a:t>
            </a:r>
            <a:r>
              <a:rPr lang="pl-PL" dirty="0" err="1"/>
              <a:t>java.util.concurrent</a:t>
            </a:r>
            <a:r>
              <a:rPr lang="pl-PL" dirty="0"/>
              <a:t>. Ten interfejs reprezentuje abstrakcję wyższego poziomu, która pozwala szybko i efektywnie rozwiązywać </a:t>
            </a:r>
            <a:r>
              <a:rPr lang="pl-PL" dirty="0" smtClean="0"/>
              <a:t>klasę problemów producent-konsument. </a:t>
            </a:r>
          </a:p>
          <a:p>
            <a:pPr lvl="1"/>
            <a:r>
              <a:rPr lang="pl-PL" dirty="0" smtClean="0"/>
              <a:t>Więcej </a:t>
            </a:r>
            <a:r>
              <a:rPr lang="pl-PL" dirty="0"/>
              <a:t>informacji: </a:t>
            </a:r>
            <a:r>
              <a:rPr lang="pl-PL" dirty="0">
                <a:hlinkClick r:id="rId3"/>
              </a:rPr>
              <a:t>https://docs.oracle.com/javase/8/docs/api/java/util/concurrent/BlockingQueue.html</a:t>
            </a:r>
            <a:endParaRPr lang="pl-PL" dirty="0"/>
          </a:p>
          <a:p>
            <a:pPr lvl="1"/>
            <a:endParaRPr lang="pl-PL" dirty="0" smtClean="0"/>
          </a:p>
          <a:p>
            <a:pPr marL="342900" indent="-342900">
              <a:buAutoNum type="arabicPeriod"/>
            </a:pPr>
            <a:r>
              <a:rPr lang="pl-PL" dirty="0" err="1" smtClean="0"/>
              <a:t>BufferManualImpl</a:t>
            </a:r>
            <a:r>
              <a:rPr lang="pl-PL" dirty="0" smtClean="0"/>
              <a:t> – implementacja bufora oparta o podstawowe mechanizmy.</a:t>
            </a:r>
          </a:p>
          <a:p>
            <a:pPr lvl="1"/>
            <a:r>
              <a:rPr lang="pl-PL" dirty="0" smtClean="0"/>
              <a:t>Użyj prostych elementów synchronizacyjnych. Do wyboru są między innymi:</a:t>
            </a:r>
          </a:p>
          <a:p>
            <a:pPr lvl="2"/>
            <a:r>
              <a:rPr lang="pl-PL" dirty="0" smtClean="0"/>
              <a:t>„</a:t>
            </a:r>
            <a:r>
              <a:rPr lang="pl-PL" dirty="0" err="1" smtClean="0"/>
              <a:t>synchronized</a:t>
            </a:r>
            <a:r>
              <a:rPr lang="pl-PL" dirty="0" smtClean="0"/>
              <a:t>”</a:t>
            </a:r>
          </a:p>
          <a:p>
            <a:pPr lvl="2"/>
            <a:r>
              <a:rPr lang="pl-PL" dirty="0" smtClean="0"/>
              <a:t>implementacje interfejsów z pakietu </a:t>
            </a:r>
            <a:r>
              <a:rPr lang="pl-PL" dirty="0" err="1" smtClean="0"/>
              <a:t>java.util.concurrent.locks</a:t>
            </a:r>
            <a:r>
              <a:rPr lang="pl-PL" dirty="0"/>
              <a:t>.</a:t>
            </a:r>
            <a:endParaRPr lang="pl-PL" dirty="0" smtClean="0"/>
          </a:p>
          <a:p>
            <a:pPr lvl="2"/>
            <a:r>
              <a:rPr lang="pl-PL" dirty="0" smtClean="0"/>
              <a:t>klasa </a:t>
            </a:r>
            <a:r>
              <a:rPr lang="pl-PL" dirty="0" err="1" smtClean="0"/>
              <a:t>java.util.concurrent.Semaphore</a:t>
            </a:r>
            <a:endParaRPr lang="pl-PL" dirty="0" smtClean="0"/>
          </a:p>
          <a:p>
            <a:pPr lvl="2"/>
            <a:r>
              <a:rPr lang="pl-PL" dirty="0" smtClean="0"/>
              <a:t>klasa </a:t>
            </a:r>
            <a:r>
              <a:rPr lang="pl-PL" dirty="0" err="1" smtClean="0"/>
              <a:t>java.util.concurrent.CountDownLatch</a:t>
            </a:r>
            <a:endParaRPr lang="pl-PL" dirty="0" smtClean="0"/>
          </a:p>
          <a:p>
            <a:pPr lvl="2"/>
            <a:r>
              <a:rPr lang="pl-PL" dirty="0" smtClean="0"/>
              <a:t>klasa </a:t>
            </a:r>
            <a:r>
              <a:rPr lang="pl-PL" dirty="0" err="1" smtClean="0"/>
              <a:t>java.util.concurrent.CyclicBarrier</a:t>
            </a:r>
            <a:endParaRPr lang="pl-PL" dirty="0"/>
          </a:p>
          <a:p>
            <a:pPr lvl="1"/>
            <a:r>
              <a:rPr lang="pl-PL" sz="400" dirty="0" smtClean="0"/>
              <a:t>Sugestia: </a:t>
            </a:r>
            <a:r>
              <a:rPr lang="pl-PL" sz="400" dirty="0" err="1" smtClean="0"/>
              <a:t>java.util.concurrent.locks.ReentrantLock</a:t>
            </a:r>
            <a:r>
              <a:rPr lang="pl-PL" sz="400" dirty="0" smtClean="0"/>
              <a:t> i </a:t>
            </a:r>
            <a:r>
              <a:rPr lang="pl-PL" sz="400" dirty="0" err="1" smtClean="0"/>
              <a:t>java.util.concurrent.locks.Condition</a:t>
            </a:r>
            <a:r>
              <a:rPr lang="pl-PL" sz="400" dirty="0" smtClean="0"/>
              <a:t> powinny wystarczyć.</a:t>
            </a:r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278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smtClean="0"/>
              <a:t>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11152" cy="33623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smtClean="0"/>
              <a:t>Weryfikacja i umieszczenie rozwiązania na GitHub:</a:t>
            </a:r>
          </a:p>
          <a:p>
            <a:r>
              <a:rPr lang="pl-PL" dirty="0" smtClean="0"/>
              <a:t>Komenda „</a:t>
            </a:r>
            <a:r>
              <a:rPr lang="pl-PL" dirty="0" err="1" smtClean="0"/>
              <a:t>gradlew</a:t>
            </a:r>
            <a:r>
              <a:rPr lang="pl-PL" dirty="0" smtClean="0"/>
              <a:t> test” powinna zakończyć się sukcesem.</a:t>
            </a:r>
          </a:p>
          <a:p>
            <a:pPr lvl="1"/>
            <a:r>
              <a:rPr lang="pl-PL" dirty="0" smtClean="0"/>
              <a:t>Czas trwania testu pojedynczej metody jest ograniczony do 20 sekund. To powinno wystarczyć z dużym zapasem. Jednak przy poprawnym ale mało efektywnym rozwiązaniu oraz powolnym komputerze to może nie wystarczyć. Jeśli podejrzewasz taką sytuację to zmień </a:t>
            </a:r>
            <a:r>
              <a:rPr lang="pl-PL" dirty="0" err="1" smtClean="0"/>
              <a:t>timeout</a:t>
            </a:r>
            <a:r>
              <a:rPr lang="pl-PL" dirty="0" smtClean="0"/>
              <a:t>=20000 na </a:t>
            </a:r>
            <a:r>
              <a:rPr lang="pl-PL" dirty="0" err="1" smtClean="0"/>
              <a:t>timeout</a:t>
            </a:r>
            <a:r>
              <a:rPr lang="pl-PL" dirty="0" smtClean="0"/>
              <a:t>=120000 (2 minuty) w klasie </a:t>
            </a:r>
            <a:r>
              <a:rPr lang="pl-PL" dirty="0" err="1" smtClean="0"/>
              <a:t>ProducerConsumerTest</a:t>
            </a:r>
            <a:r>
              <a:rPr lang="pl-PL" dirty="0" smtClean="0"/>
              <a:t>.</a:t>
            </a:r>
          </a:p>
          <a:p>
            <a:r>
              <a:rPr lang="pl-PL" dirty="0" smtClean="0"/>
              <a:t>Po zakończeniu implementacji upewnij się, że wszystkie potrzebne zmiany zostały </a:t>
            </a:r>
            <a:r>
              <a:rPr lang="pl-PL" dirty="0" err="1" smtClean="0"/>
              <a:t>wcommitowane</a:t>
            </a:r>
            <a:r>
              <a:rPr lang="pl-PL" dirty="0" smtClean="0"/>
              <a:t>. Użyteczne komendy:</a:t>
            </a:r>
          </a:p>
          <a:p>
            <a:pPr lvl="1"/>
            <a:r>
              <a:rPr lang="pl-PL" dirty="0" smtClean="0"/>
              <a:t>git status</a:t>
            </a:r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add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commit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Prześlij swoje zmiany na GitHub:</a:t>
            </a:r>
          </a:p>
          <a:p>
            <a:pPr lvl="1"/>
            <a:r>
              <a:rPr lang="pl-PL" dirty="0"/>
              <a:t>git </a:t>
            </a:r>
            <a:r>
              <a:rPr lang="pl-PL" dirty="0" err="1"/>
              <a:t>push</a:t>
            </a:r>
            <a:r>
              <a:rPr lang="pl-PL" dirty="0"/>
              <a:t> </a:t>
            </a:r>
            <a:r>
              <a:rPr lang="pl-PL" dirty="0" err="1"/>
              <a:t>origin</a:t>
            </a:r>
            <a:r>
              <a:rPr lang="pl-PL" dirty="0"/>
              <a:t> </a:t>
            </a:r>
            <a:r>
              <a:rPr lang="pl-PL" dirty="0" err="1" smtClean="0"/>
              <a:t>procon</a:t>
            </a:r>
            <a:endParaRPr lang="pl-PL" dirty="0" smtClean="0"/>
          </a:p>
          <a:p>
            <a:pPr marL="523875" lvl="1" indent="-342900"/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42692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1523494"/>
          </a:xfrm>
        </p:spPr>
        <p:txBody>
          <a:bodyPr/>
          <a:lstStyle/>
          <a:p>
            <a:r>
              <a:rPr lang="de-DE" dirty="0"/>
              <a:t>GFT </a:t>
            </a:r>
            <a:r>
              <a:rPr lang="pl-PL" dirty="0" smtClean="0"/>
              <a:t>Poland sp. z o.o.</a:t>
            </a:r>
            <a:endParaRPr lang="de-DE" dirty="0"/>
          </a:p>
          <a:p>
            <a:r>
              <a:rPr lang="pl-PL" dirty="0" smtClean="0"/>
              <a:t>Marek Strejczek</a:t>
            </a:r>
            <a:endParaRPr lang="de-DE" dirty="0"/>
          </a:p>
          <a:p>
            <a:r>
              <a:rPr lang="pl-PL" dirty="0" smtClean="0"/>
              <a:t>Technical Architect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Sterlinga 8a</a:t>
            </a:r>
            <a:endParaRPr lang="de-DE" dirty="0"/>
          </a:p>
          <a:p>
            <a:r>
              <a:rPr lang="pl-PL" dirty="0" smtClean="0"/>
              <a:t>91-425 Łódź</a:t>
            </a:r>
          </a:p>
          <a:p>
            <a:r>
              <a:rPr lang="pl-PL" dirty="0" smtClean="0"/>
              <a:t>Poland</a:t>
            </a:r>
            <a:endParaRPr lang="de-DE" dirty="0"/>
          </a:p>
          <a:p>
            <a:endParaRPr lang="de-DE" dirty="0"/>
          </a:p>
          <a:p>
            <a:r>
              <a:rPr lang="pl-PL" dirty="0" err="1" smtClean="0"/>
              <a:t>marek.strejczek</a:t>
            </a:r>
            <a:r>
              <a:rPr lang="de-DE" dirty="0" smtClean="0"/>
              <a:t>@gft.com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Przeplot – mechanizm logiczny umożliwiający analizę poprawności programów współbieżnych.</a:t>
            </a:r>
          </a:p>
          <a:p>
            <a:pPr lvl="1"/>
            <a:r>
              <a:rPr lang="pl-PL" sz="1000" dirty="0" smtClean="0"/>
              <a:t>Niech program P składa się z dwóch współbieżnych procesów: P1 i P2.</a:t>
            </a:r>
          </a:p>
          <a:p>
            <a:pPr lvl="1"/>
            <a:r>
              <a:rPr lang="pl-PL" sz="1000" dirty="0" smtClean="0"/>
              <a:t>Niech P1 składa się z instrukcji I11 i I12</a:t>
            </a:r>
          </a:p>
          <a:p>
            <a:pPr lvl="1"/>
            <a:r>
              <a:rPr lang="pl-PL" sz="1000" dirty="0" smtClean="0"/>
              <a:t>Niech P2 składa się z instrukcji I21 i I22</a:t>
            </a:r>
          </a:p>
          <a:p>
            <a:pPr lvl="1"/>
            <a:r>
              <a:rPr lang="pl-PL" sz="1000" dirty="0" smtClean="0"/>
              <a:t>Wówczas wykonanie się programu P oznacza wywołanie jednej z następujących sekwencji:</a:t>
            </a:r>
          </a:p>
          <a:p>
            <a:pPr marL="360363" lvl="2" indent="0">
              <a:buNone/>
            </a:pPr>
            <a:endParaRPr lang="pl-PL" dirty="0" smtClean="0"/>
          </a:p>
          <a:p>
            <a:pPr marL="360363" lvl="2" indent="0">
              <a:buNone/>
            </a:pPr>
            <a:endParaRPr lang="pl-PL" dirty="0"/>
          </a:p>
          <a:p>
            <a:pPr marL="360363" lvl="2" indent="0">
              <a:buNone/>
            </a:pPr>
            <a:endParaRPr lang="pl-PL" dirty="0" smtClean="0"/>
          </a:p>
          <a:p>
            <a:pPr marL="360363" lvl="2" indent="0">
              <a:buNone/>
            </a:pPr>
            <a:endParaRPr lang="pl-PL" dirty="0"/>
          </a:p>
          <a:p>
            <a:pPr marL="360363" lvl="2" indent="0">
              <a:buNone/>
            </a:pPr>
            <a:endParaRPr lang="pl-PL" dirty="0" smtClean="0"/>
          </a:p>
          <a:p>
            <a:pPr marL="360363" lvl="2" indent="0">
              <a:buNone/>
            </a:pPr>
            <a:endParaRPr lang="pl-PL" dirty="0"/>
          </a:p>
          <a:p>
            <a:pPr lvl="1"/>
            <a:endParaRPr lang="pl-PL" sz="1000" dirty="0" smtClean="0"/>
          </a:p>
          <a:p>
            <a:pPr lvl="1"/>
            <a:r>
              <a:rPr lang="pl-PL" sz="1000" dirty="0" smtClean="0"/>
              <a:t>Przeplot ułatwia analizę i dowodzenie poprawności programów współbieżnych. W praktyce jego użyteczność jest ograniczona przez potencjalnie astronomiczną liczbę możliwych sekwencji dla nietrywialnych programów.</a:t>
            </a:r>
          </a:p>
          <a:p>
            <a:pPr lvl="1"/>
            <a:endParaRPr lang="pl-PL" sz="1000" dirty="0" smtClean="0"/>
          </a:p>
          <a:p>
            <a:pPr lvl="1"/>
            <a:r>
              <a:rPr lang="pl-PL" sz="1000" b="1" dirty="0" smtClean="0"/>
              <a:t>Uwaga</a:t>
            </a:r>
            <a:r>
              <a:rPr lang="pl-PL" sz="1000" dirty="0" smtClean="0"/>
              <a:t> na zmianę kolejności instrukcji na platformie Java! </a:t>
            </a:r>
            <a:r>
              <a:rPr lang="pl-PL" sz="1000" b="1" dirty="0" smtClean="0"/>
              <a:t>Kolejność </a:t>
            </a:r>
            <a:r>
              <a:rPr lang="pl-PL" sz="1000" b="1" dirty="0" smtClean="0"/>
              <a:t>i</a:t>
            </a:r>
            <a:r>
              <a:rPr lang="pl-PL" sz="1000" b="1" dirty="0" smtClean="0"/>
              <a:t>nstrukcji, pomiędzy którymi nie ma zależności „</a:t>
            </a:r>
            <a:r>
              <a:rPr lang="pl-PL" sz="1000" b="1" dirty="0" err="1" smtClean="0"/>
              <a:t>happens</a:t>
            </a:r>
            <a:r>
              <a:rPr lang="pl-PL" sz="1000" b="1" dirty="0" smtClean="0"/>
              <a:t> </a:t>
            </a:r>
            <a:r>
              <a:rPr lang="pl-PL" sz="1000" b="1" dirty="0" err="1" smtClean="0"/>
              <a:t>before</a:t>
            </a:r>
            <a:r>
              <a:rPr lang="pl-PL" sz="1000" b="1" dirty="0" smtClean="0"/>
              <a:t>”, może być dowolnie zmieniana podczas wykonywania ich przez maszynę wirtualną.</a:t>
            </a:r>
          </a:p>
          <a:p>
            <a:pPr lvl="2"/>
            <a:r>
              <a:rPr lang="pl-PL" sz="1000" dirty="0" smtClean="0"/>
              <a:t>Przykład - jeśli efekt wywołania instrukcji I12 nie zależy od wywołania instrukcji I11 to maszyna wirtualna może zamienić kolejność wykonania tych dwóch instrukcji – w efekcie możliwa staje się na przykład sekwencja I12, I11, I21, I22.</a:t>
            </a:r>
            <a:endParaRPr lang="pl-PL" sz="1000" dirty="0" smtClean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39226"/>
              </p:ext>
            </p:extLst>
          </p:nvPr>
        </p:nvGraphicFramePr>
        <p:xfrm>
          <a:off x="2369506" y="2075145"/>
          <a:ext cx="326094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691"/>
                <a:gridCol w="594986"/>
                <a:gridCol w="582461"/>
                <a:gridCol w="551145"/>
                <a:gridCol w="501041"/>
                <a:gridCol w="538619"/>
              </a:tblGrid>
              <a:tr h="180496"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</a:tr>
              <a:tr h="229278"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</a:tr>
              <a:tr h="175068"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</a:tr>
              <a:tr h="146328"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71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Niezbędne warunki poprawności programów współbieżnych:</a:t>
            </a:r>
          </a:p>
          <a:p>
            <a:pPr lvl="1"/>
            <a:r>
              <a:rPr lang="pl-PL" b="1" dirty="0" smtClean="0"/>
              <a:t>Własność bezpieczeństwa</a:t>
            </a:r>
          </a:p>
          <a:p>
            <a:pPr lvl="2"/>
            <a:r>
              <a:rPr lang="pl-PL" i="1" dirty="0" smtClean="0"/>
              <a:t>Nigdy </a:t>
            </a:r>
            <a:r>
              <a:rPr lang="pl-PL" i="1" dirty="0"/>
              <a:t>nie dojdzie do niepożądanej </a:t>
            </a:r>
            <a:r>
              <a:rPr lang="pl-PL" i="1" dirty="0" smtClean="0"/>
              <a:t>sytuacji.</a:t>
            </a:r>
            <a:endParaRPr lang="pl-PL" dirty="0" smtClean="0"/>
          </a:p>
          <a:p>
            <a:pPr lvl="1"/>
            <a:r>
              <a:rPr lang="pl-PL" b="1" dirty="0" smtClean="0"/>
              <a:t>Własność żywotności</a:t>
            </a:r>
          </a:p>
          <a:p>
            <a:pPr lvl="2"/>
            <a:r>
              <a:rPr lang="pl-PL" i="1" dirty="0" smtClean="0"/>
              <a:t>Jeśli </a:t>
            </a:r>
            <a:r>
              <a:rPr lang="pl-PL" i="1" dirty="0"/>
              <a:t>proces chce coś zrobić, to w końcu mu się to </a:t>
            </a:r>
            <a:r>
              <a:rPr lang="pl-PL" i="1" dirty="0" smtClean="0"/>
              <a:t>uda.</a:t>
            </a:r>
          </a:p>
          <a:p>
            <a:pPr lvl="2"/>
            <a:r>
              <a:rPr lang="pl-PL" dirty="0" smtClean="0"/>
              <a:t>Brak żywotności może skutkować:</a:t>
            </a:r>
          </a:p>
          <a:p>
            <a:pPr lvl="3"/>
            <a:r>
              <a:rPr lang="pl-PL" dirty="0" smtClean="0"/>
              <a:t>Zakleszczeniem (</a:t>
            </a:r>
            <a:r>
              <a:rPr lang="pl-PL" dirty="0" err="1" smtClean="0"/>
              <a:t>deadlock</a:t>
            </a:r>
            <a:r>
              <a:rPr lang="pl-PL" dirty="0" smtClean="0"/>
              <a:t>) procesów</a:t>
            </a:r>
          </a:p>
          <a:p>
            <a:pPr lvl="3"/>
            <a:r>
              <a:rPr lang="pl-PL" dirty="0" smtClean="0"/>
              <a:t>Zagłodzeniem (</a:t>
            </a:r>
            <a:r>
              <a:rPr lang="pl-PL" dirty="0" err="1" smtClean="0"/>
              <a:t>starving</a:t>
            </a:r>
            <a:r>
              <a:rPr lang="pl-PL" dirty="0" smtClean="0"/>
              <a:t>) procesów</a:t>
            </a:r>
          </a:p>
          <a:p>
            <a:r>
              <a:rPr lang="pl-PL" dirty="0" smtClean="0"/>
              <a:t>Wszystkie przeploty muszą wykazywać własność bezpieczeństwa i żywotności. Aby wykazać niepoprawność programu współbieżnego wystarczy skonstruować przeplot, który nie będzie miał tych własności.</a:t>
            </a:r>
          </a:p>
          <a:p>
            <a:r>
              <a:rPr lang="pl-PL" dirty="0" smtClean="0"/>
              <a:t>Powyższe warunki są niezbędne dla poprawności programu współbieżnego, natomiast mogą nie być wystarczające.</a:t>
            </a:r>
          </a:p>
          <a:p>
            <a:pPr lvl="1"/>
            <a:r>
              <a:rPr lang="pl-PL" dirty="0" smtClean="0"/>
              <a:t>Bezpieczne i żywotne rozwiązanie może być nieakceptowalne na przykład z uwagi na nieefektywne wykorzystanie zasobów.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79598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Dwa rodzaje systemów:</a:t>
            </a:r>
          </a:p>
          <a:p>
            <a:pPr lvl="1"/>
            <a:r>
              <a:rPr lang="pl-PL" dirty="0" smtClean="0"/>
              <a:t>Z pamięcią współdzieloną</a:t>
            </a:r>
          </a:p>
          <a:p>
            <a:pPr lvl="2"/>
            <a:r>
              <a:rPr lang="pl-PL" dirty="0" smtClean="0"/>
              <a:t>Jest możliwe korzystania z tych samych zmiennych w różnych procesach.</a:t>
            </a:r>
          </a:p>
          <a:p>
            <a:pPr lvl="2"/>
            <a:r>
              <a:rPr lang="pl-PL" dirty="0" smtClean="0"/>
              <a:t>Trudniejszy dla programisty. Potencjalnie pozwala na bardziej efektywne wykorzystanie zasobów.</a:t>
            </a:r>
          </a:p>
          <a:p>
            <a:pPr lvl="1"/>
            <a:r>
              <a:rPr lang="pl-PL" dirty="0" smtClean="0"/>
              <a:t>Bez pamięci współdzielonej</a:t>
            </a:r>
          </a:p>
          <a:p>
            <a:pPr lvl="2"/>
            <a:r>
              <a:rPr lang="pl-PL" dirty="0" smtClean="0"/>
              <a:t>Nie ma dzielonych zmiennych. Komunikacja pomiędzy procesami jest możliwa tylko poprzez mechanizm komunikatów dostarczany przez środowisko uruchomieniowe (np. system operacyjny)</a:t>
            </a:r>
          </a:p>
          <a:p>
            <a:pPr lvl="3"/>
            <a:r>
              <a:rPr lang="pl-PL" dirty="0" smtClean="0"/>
              <a:t>Komunikaty synchroniczne</a:t>
            </a:r>
          </a:p>
          <a:p>
            <a:pPr lvl="3"/>
            <a:r>
              <a:rPr lang="pl-PL" dirty="0" smtClean="0"/>
              <a:t>Komunikaty asynchroniczne</a:t>
            </a:r>
          </a:p>
          <a:p>
            <a:pPr lvl="2"/>
            <a:r>
              <a:rPr lang="pl-PL" dirty="0" smtClean="0"/>
              <a:t>Łatwiejszy dla programisty.</a:t>
            </a:r>
          </a:p>
        </p:txBody>
      </p:sp>
    </p:spTree>
    <p:extLst>
      <p:ext uri="{BB962C8B-B14F-4D97-AF65-F5344CB8AC3E}">
        <p14:creationId xmlns:p14="http://schemas.microsoft.com/office/powerpoint/2010/main" val="426585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– podstawowe problemy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pl-PL" dirty="0" smtClean="0"/>
              <a:t>Wzajemne wykluczanie</a:t>
            </a:r>
          </a:p>
          <a:p>
            <a:pPr lvl="2"/>
            <a:r>
              <a:rPr lang="pl-PL" dirty="0" smtClean="0"/>
              <a:t>Zasada:</a:t>
            </a:r>
          </a:p>
          <a:p>
            <a:pPr lvl="3"/>
            <a:r>
              <a:rPr lang="pl-PL" dirty="0" smtClean="0"/>
              <a:t>K</a:t>
            </a:r>
            <a:r>
              <a:rPr lang="pl-PL" dirty="0" smtClean="0"/>
              <a:t>ilka procesów współzawodniczy o dostęp do jakiegoś zasobu/sekcji krytycznej.</a:t>
            </a:r>
          </a:p>
          <a:p>
            <a:pPr lvl="2"/>
            <a:r>
              <a:rPr lang="pl-PL" dirty="0" smtClean="0"/>
              <a:t>Własność bezpieczeństwa:</a:t>
            </a:r>
          </a:p>
          <a:p>
            <a:pPr lvl="3"/>
            <a:r>
              <a:rPr lang="pl-PL" dirty="0" smtClean="0"/>
              <a:t>W sekcji krytycznej w danej chwili przebywa maksymalnie jeden proces.</a:t>
            </a:r>
          </a:p>
          <a:p>
            <a:pPr lvl="2"/>
            <a:r>
              <a:rPr lang="pl-PL" dirty="0" smtClean="0"/>
              <a:t>Własność żywotności:</a:t>
            </a:r>
          </a:p>
          <a:p>
            <a:pPr lvl="3"/>
            <a:r>
              <a:rPr lang="pl-PL" dirty="0" smtClean="0"/>
              <a:t>Jeśli proces chce wejść do sekcji krytycznej to w skończonym czasie do niej wejdzie.</a:t>
            </a:r>
          </a:p>
          <a:p>
            <a:pPr lvl="2"/>
            <a:endParaRPr lang="pl-PL" dirty="0" smtClean="0"/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0;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foo() {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NEUTRAL LOGIC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360363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CRITICAL SECTION START</a:t>
            </a:r>
          </a:p>
          <a:p>
            <a:pPr marL="360363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counter++;</a:t>
            </a:r>
          </a:p>
          <a:p>
            <a:pPr marL="360363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CRITICAL SECTION END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NEUTRAL LOGIC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65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– podstawowe problemy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Producenci i konsumenci</a:t>
            </a:r>
          </a:p>
          <a:p>
            <a:pPr lvl="2"/>
            <a:r>
              <a:rPr lang="pl-PL" dirty="0" smtClean="0"/>
              <a:t>Zasada:</a:t>
            </a:r>
          </a:p>
          <a:p>
            <a:pPr lvl="3"/>
            <a:r>
              <a:rPr lang="pl-PL" dirty="0" smtClean="0"/>
              <a:t>W systemie działają procesy produkujące dane i procesy odbierające te dane. Pomiędzy procesami może znajdować się bufor, który minimalizuje wpływ różnej szybkości producentów i konsumentów.</a:t>
            </a:r>
          </a:p>
          <a:p>
            <a:pPr lvl="2"/>
            <a:r>
              <a:rPr lang="pl-PL" dirty="0" smtClean="0"/>
              <a:t>Przykład: </a:t>
            </a:r>
          </a:p>
          <a:p>
            <a:pPr lvl="3"/>
            <a:r>
              <a:rPr lang="pl-PL" dirty="0" smtClean="0"/>
              <a:t>Klawiatura produkuje dane, system operacyjny je odbiera.</a:t>
            </a:r>
          </a:p>
          <a:p>
            <a:pPr lvl="2"/>
            <a:r>
              <a:rPr lang="pl-PL" dirty="0" smtClean="0"/>
              <a:t>Własności bezpieczeństwa:</a:t>
            </a:r>
          </a:p>
          <a:p>
            <a:pPr lvl="3"/>
            <a:r>
              <a:rPr lang="pl-PL" dirty="0" smtClean="0"/>
              <a:t>Konsument oczekuje na dane jeśli bufor jest pusty.</a:t>
            </a:r>
          </a:p>
          <a:p>
            <a:pPr lvl="3"/>
            <a:r>
              <a:rPr lang="pl-PL" dirty="0" smtClean="0"/>
              <a:t>Producent nie nadpisuje danych w buforze. Jeśli bufor jest pełny to producent oczekuje z zapisaniem kolejnej porcji danych.</a:t>
            </a:r>
          </a:p>
          <a:p>
            <a:pPr lvl="2"/>
            <a:r>
              <a:rPr lang="pl-PL" dirty="0" smtClean="0"/>
              <a:t>Własności żywotności:</a:t>
            </a:r>
          </a:p>
          <a:p>
            <a:pPr lvl="3"/>
            <a:r>
              <a:rPr lang="pl-PL" dirty="0" smtClean="0"/>
              <a:t>Jeśli do bufora cały czas napływają nowe dane to każdy konsument w końcu coś odbierze.</a:t>
            </a:r>
          </a:p>
          <a:p>
            <a:pPr lvl="3"/>
            <a:r>
              <a:rPr lang="pl-PL" dirty="0" smtClean="0"/>
              <a:t>Jeśli z bufora konsumenci cały czas odbierają dane to każdy producent w końcu coś zapisze do bufora.</a:t>
            </a:r>
          </a:p>
          <a:p>
            <a:pPr lvl="3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872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– podstawowe problemy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Czytelnicy i pisarze</a:t>
            </a:r>
          </a:p>
          <a:p>
            <a:pPr lvl="2"/>
            <a:r>
              <a:rPr lang="pl-PL" dirty="0" smtClean="0"/>
              <a:t>Zasada</a:t>
            </a:r>
            <a:endParaRPr lang="pl-PL" dirty="0" smtClean="0"/>
          </a:p>
          <a:p>
            <a:pPr lvl="3"/>
            <a:r>
              <a:rPr lang="pl-PL" dirty="0" smtClean="0"/>
              <a:t>W systemie (czytelni) działają procesy czytające dane i zapisujące dane.</a:t>
            </a:r>
          </a:p>
          <a:p>
            <a:pPr lvl="3"/>
            <a:r>
              <a:rPr lang="pl-PL" dirty="0" smtClean="0"/>
              <a:t>Wielu czytelników może działać równolegle.</a:t>
            </a:r>
          </a:p>
          <a:p>
            <a:pPr lvl="3"/>
            <a:r>
              <a:rPr lang="pl-PL" dirty="0" smtClean="0"/>
              <a:t>Pisarz wymaga wyłącznego dostępu do czytelni.</a:t>
            </a:r>
          </a:p>
          <a:p>
            <a:pPr lvl="2"/>
            <a:r>
              <a:rPr lang="pl-PL" dirty="0" smtClean="0"/>
              <a:t>Przykład:</a:t>
            </a:r>
          </a:p>
          <a:p>
            <a:pPr lvl="3"/>
            <a:r>
              <a:rPr lang="pl-PL" dirty="0" smtClean="0"/>
              <a:t>Cache serwera WWW.</a:t>
            </a:r>
          </a:p>
          <a:p>
            <a:pPr lvl="2"/>
            <a:r>
              <a:rPr lang="pl-PL" dirty="0" smtClean="0"/>
              <a:t>Własności bezpieczeństwa:</a:t>
            </a:r>
          </a:p>
          <a:p>
            <a:pPr lvl="3"/>
            <a:r>
              <a:rPr lang="pl-PL" dirty="0" smtClean="0"/>
              <a:t>Wielu </a:t>
            </a:r>
            <a:r>
              <a:rPr lang="pl-PL" dirty="0"/>
              <a:t>czytelników powinno mieć jednocześnie dostęp do </a:t>
            </a:r>
            <a:r>
              <a:rPr lang="pl-PL" dirty="0" smtClean="0"/>
              <a:t>czytelni.</a:t>
            </a:r>
          </a:p>
          <a:p>
            <a:pPr lvl="3"/>
            <a:r>
              <a:rPr lang="pl-PL" dirty="0" smtClean="0"/>
              <a:t>Jeśli </a:t>
            </a:r>
            <a:r>
              <a:rPr lang="pl-PL" dirty="0"/>
              <a:t>w czytelni przebywa pisarz, to nikt inny w tym czasie nie pisze ani nie czyta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Własności żywotności:</a:t>
            </a:r>
          </a:p>
          <a:p>
            <a:pPr lvl="3"/>
            <a:r>
              <a:rPr lang="pl-PL" dirty="0" smtClean="0"/>
              <a:t>Każdy </a:t>
            </a:r>
            <a:r>
              <a:rPr lang="pl-PL" dirty="0"/>
              <a:t>czytelnik, który chce odczytać dane, w końcu je </a:t>
            </a:r>
            <a:r>
              <a:rPr lang="pl-PL" dirty="0" smtClean="0"/>
              <a:t>odczyta.</a:t>
            </a:r>
          </a:p>
          <a:p>
            <a:pPr lvl="3"/>
            <a:r>
              <a:rPr lang="pl-PL" dirty="0" smtClean="0"/>
              <a:t>Każdy </a:t>
            </a:r>
            <a:r>
              <a:rPr lang="pl-PL" dirty="0"/>
              <a:t>pisarz, który chce </a:t>
            </a:r>
            <a:r>
              <a:rPr lang="pl-PL" dirty="0" smtClean="0"/>
              <a:t>zmodyfikować </a:t>
            </a:r>
            <a:r>
              <a:rPr lang="pl-PL" dirty="0"/>
              <a:t>dane, w końcu je zapisze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7253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>Marek Strejczek</Responsible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445AAF4-B73F-4E3A-B9D2-4DDAE0F1BE8A}">
  <ds:schemaRefs>
    <ds:schemaRef ds:uri="http://purl.org/dc/dcmitype/"/>
    <ds:schemaRef ds:uri="727178e8-9586-4f49-8e7b-77af9c2fb085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e44e039f-c551-4112-981c-456f1b630ef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5258</TotalTime>
  <Words>2327</Words>
  <Application>Microsoft Office PowerPoint</Application>
  <PresentationFormat>Pokaz na ekranie (16:9)</PresentationFormat>
  <Paragraphs>483</Paragraphs>
  <Slides>37</Slides>
  <Notes>35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39" baseType="lpstr">
      <vt:lpstr>GFT_Master_Template</vt:lpstr>
      <vt:lpstr>think-cell Folie</vt:lpstr>
      <vt:lpstr>WdSR - ćwiczenie 2 Programowanie współbieżne</vt:lpstr>
      <vt:lpstr>Programowanie współbieżne - wstęp</vt:lpstr>
      <vt:lpstr>Programowanie współbieżne - wstęp</vt:lpstr>
      <vt:lpstr>Programowanie współbieżne - wstęp</vt:lpstr>
      <vt:lpstr>Programowanie współbieżne - wstęp</vt:lpstr>
      <vt:lpstr>Programowanie współbieżne - wstęp</vt:lpstr>
      <vt:lpstr>Programowanie współbieżne – podstawowe problemy</vt:lpstr>
      <vt:lpstr>Programowanie współbieżne – podstawowe problemy</vt:lpstr>
      <vt:lpstr>Programowanie współbieżne – podstawowe problemy</vt:lpstr>
      <vt:lpstr>Programowanie współbieżne - wstęp</vt:lpstr>
      <vt:lpstr>Programowanie współbieżne - wstęp</vt:lpstr>
      <vt:lpstr>Opis ćwiczenia</vt:lpstr>
      <vt:lpstr>Opis ćwiczenia</vt:lpstr>
      <vt:lpstr>Opis ćwiczenia</vt:lpstr>
      <vt:lpstr>Ćwiczenie start_thread</vt:lpstr>
      <vt:lpstr>Ćwiczenie start_thread</vt:lpstr>
      <vt:lpstr>Ćwiczenie start_thread</vt:lpstr>
      <vt:lpstr>Ćwiczenie start_thread</vt:lpstr>
      <vt:lpstr>Ćwiczenie start_thread</vt:lpstr>
      <vt:lpstr>Ćwiczenie start_thread</vt:lpstr>
      <vt:lpstr>Ćwiczenie start_thread</vt:lpstr>
      <vt:lpstr>Ćwiczenie counter</vt:lpstr>
      <vt:lpstr>Ćwiczenie counter</vt:lpstr>
      <vt:lpstr>Ćwiczenie counter</vt:lpstr>
      <vt:lpstr>Ćwiczenie counter</vt:lpstr>
      <vt:lpstr>Ćwiczenie counter</vt:lpstr>
      <vt:lpstr>Ćwiczenie counter</vt:lpstr>
      <vt:lpstr>Ćwiczenie counter</vt:lpstr>
      <vt:lpstr>Ćwiczenie counter</vt:lpstr>
      <vt:lpstr>Ćwiczenie counter</vt:lpstr>
      <vt:lpstr>Ćwiczenie procon</vt:lpstr>
      <vt:lpstr>Ćwiczenie procon</vt:lpstr>
      <vt:lpstr>Ćwiczenie procon</vt:lpstr>
      <vt:lpstr>Ćwiczenie procon</vt:lpstr>
      <vt:lpstr>Ćwiczenie procon</vt:lpstr>
      <vt:lpstr>Ćwiczenie procon</vt:lpstr>
      <vt:lpstr>Prezentacja programu PowerPoint</vt:lpstr>
    </vt:vector>
  </TitlesOfParts>
  <Company>GFT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in Poland</dc:title>
  <dc:creator>Marek Strejczek</dc:creator>
  <cp:lastModifiedBy>Marek</cp:lastModifiedBy>
  <cp:revision>179</cp:revision>
  <dcterms:created xsi:type="dcterms:W3CDTF">2015-12-01T16:23:26Z</dcterms:created>
  <dcterms:modified xsi:type="dcterms:W3CDTF">2016-03-08T01:34:07Z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