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notesMasterIdLst>
    <p:notesMasterId r:id="rId33"/>
  </p:notesMasterIdLst>
  <p:handoutMasterIdLst>
    <p:handoutMasterId r:id="rId34"/>
  </p:handoutMasterIdLst>
  <p:sldIdLst>
    <p:sldId id="286" r:id="rId6"/>
    <p:sldId id="435" r:id="rId7"/>
    <p:sldId id="444" r:id="rId8"/>
    <p:sldId id="443" r:id="rId9"/>
    <p:sldId id="446" r:id="rId10"/>
    <p:sldId id="445" r:id="rId11"/>
    <p:sldId id="447" r:id="rId12"/>
    <p:sldId id="465" r:id="rId13"/>
    <p:sldId id="448" r:id="rId14"/>
    <p:sldId id="449" r:id="rId15"/>
    <p:sldId id="402" r:id="rId16"/>
    <p:sldId id="417" r:id="rId17"/>
    <p:sldId id="390" r:id="rId18"/>
    <p:sldId id="450" r:id="rId19"/>
    <p:sldId id="451" r:id="rId20"/>
    <p:sldId id="452" r:id="rId21"/>
    <p:sldId id="453" r:id="rId22"/>
    <p:sldId id="454" r:id="rId23"/>
    <p:sldId id="456" r:id="rId24"/>
    <p:sldId id="455" r:id="rId25"/>
    <p:sldId id="457" r:id="rId26"/>
    <p:sldId id="464" r:id="rId27"/>
    <p:sldId id="458" r:id="rId28"/>
    <p:sldId id="461" r:id="rId29"/>
    <p:sldId id="462" r:id="rId30"/>
    <p:sldId id="463" r:id="rId31"/>
    <p:sldId id="324" r:id="rId3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928">
          <p15:clr>
            <a:srgbClr val="A4A3A4"/>
          </p15:clr>
        </p15:guide>
        <p15:guide id="3" pos="2823">
          <p15:clr>
            <a:srgbClr val="A4A3A4"/>
          </p15:clr>
        </p15:guide>
        <p15:guide id="4" pos="2880">
          <p15:clr>
            <a:srgbClr val="A4A3A4"/>
          </p15:clr>
        </p15:guide>
        <p15:guide id="5" pos="288">
          <p15:clr>
            <a:srgbClr val="A4A3A4"/>
          </p15:clr>
        </p15:guide>
        <p15:guide id="6" pos="54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age" initials="LG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594E8"/>
    <a:srgbClr val="131E59"/>
    <a:srgbClr val="008AC9"/>
    <a:srgbClr val="2649FF"/>
    <a:srgbClr val="1187A0"/>
    <a:srgbClr val="0E72A7"/>
    <a:srgbClr val="1083CF"/>
    <a:srgbClr val="192C6C"/>
    <a:srgbClr val="1189B5"/>
    <a:srgbClr val="CFF1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1648" autoAdjust="0"/>
  </p:normalViewPr>
  <p:slideViewPr>
    <p:cSldViewPr snapToGrid="0" snapToObjects="1">
      <p:cViewPr>
        <p:scale>
          <a:sx n="100" d="100"/>
          <a:sy n="100" d="100"/>
        </p:scale>
        <p:origin x="-780" y="90"/>
      </p:cViewPr>
      <p:guideLst>
        <p:guide orient="horz" pos="1620"/>
        <p:guide pos="2928"/>
        <p:guide pos="2823"/>
        <p:guide pos="2880"/>
        <p:guide pos="288"/>
        <p:guide pos="5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964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43D26-F355-3844-A4EF-19D4FD875597}" type="datetimeFigureOut">
              <a:rPr lang="de-DE" smtClean="0"/>
              <a:pPr/>
              <a:t>09.04.2017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8682-5238-744E-880D-1D2793086B2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637353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CFE12-C1FB-D740-8B6C-AFB72D5D4002}" type="datetimeFigureOut">
              <a:rPr lang="de-DE" smtClean="0"/>
              <a:pPr/>
              <a:t>09.04.2017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BA478-331B-4C41-B0D5-A69E59A4437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32403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7561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09354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41376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831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77561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0128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965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69364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69364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2119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BA478-331B-4C41-B0D5-A69E59A4437F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141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1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Optional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42975" y="1941508"/>
            <a:ext cx="5265737" cy="1205458"/>
          </a:xfrm>
        </p:spPr>
        <p:txBody>
          <a:bodyPr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br>
              <a:rPr lang="en-GB" noProof="0" dirty="0" smtClean="0"/>
            </a:br>
            <a:r>
              <a:rPr lang="en-GB" noProof="0" dirty="0" smtClean="0"/>
              <a:t>two-line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4348162"/>
            <a:ext cx="5232400" cy="338554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Name</a:t>
            </a:r>
          </a:p>
          <a:p>
            <a:r>
              <a:rPr lang="de-DE" dirty="0" smtClean="0"/>
              <a:t>Date</a:t>
            </a:r>
            <a:endParaRPr lang="en-US" dirty="0"/>
          </a:p>
        </p:txBody>
      </p:sp>
      <p:pic>
        <p:nvPicPr>
          <p:cNvPr id="9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2434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7724458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Agenda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>
          <a:xfrm>
            <a:off x="973931" y="1905430"/>
            <a:ext cx="7710488" cy="27972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sz="2600" b="0" baseline="0">
                <a:solidFill>
                  <a:schemeClr val="bg1"/>
                </a:solidFill>
              </a:defRPr>
            </a:lvl1pPr>
            <a:lvl2pPr marL="407988" indent="-228600">
              <a:buClrTx/>
              <a:buFont typeface="+mj-lt"/>
              <a:buAutoNum type="arabicPeriod"/>
              <a:defRPr sz="1800" b="0">
                <a:solidFill>
                  <a:schemeClr val="bg1"/>
                </a:solidFill>
              </a:defRPr>
            </a:lvl2pPr>
            <a:lvl3pPr marL="588963" indent="-228600">
              <a:buClrTx/>
              <a:buFont typeface="+mj-lt"/>
              <a:buAutoNum type="arabicPeriod"/>
              <a:defRPr sz="1400" b="0">
                <a:solidFill>
                  <a:schemeClr val="bg1"/>
                </a:solidFill>
              </a:defRPr>
            </a:lvl3pPr>
            <a:lvl4pPr marL="766762" indent="-228600">
              <a:buClrTx/>
              <a:buFont typeface="+mj-lt"/>
              <a:buAutoNum type="arabicPeriod"/>
              <a:defRPr b="0" baseline="0">
                <a:solidFill>
                  <a:schemeClr val="bg1"/>
                </a:solidFill>
              </a:defRPr>
            </a:lvl4pPr>
            <a:lvl5pPr marL="946150" indent="-228600">
              <a:buClrTx/>
              <a:buFont typeface="+mj-lt"/>
              <a:buAutoNum type="arabicPeriod"/>
              <a:defRPr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077283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sp>
        <p:nvSpPr>
          <p:cNvPr id="17" name="Textplatzhalter 16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976312" y="1654969"/>
            <a:ext cx="5232400" cy="169277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100" cap="all" spc="100" baseline="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Insert Text</a:t>
            </a:r>
          </a:p>
        </p:txBody>
      </p:sp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42975" y="1941508"/>
            <a:ext cx="5265737" cy="1231106"/>
          </a:xfr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4000">
                <a:solidFill>
                  <a:schemeClr val="bg1"/>
                </a:solidFill>
              </a:defRPr>
            </a:lvl1pPr>
            <a:lvl2pPr marL="179388" indent="0">
              <a:buFontTx/>
              <a:buNone/>
              <a:defRPr/>
            </a:lvl2pPr>
            <a:lvl3pPr marL="360363" indent="0">
              <a:buFontTx/>
              <a:buNone/>
              <a:defRPr/>
            </a:lvl3pPr>
            <a:lvl4pPr marL="538162" indent="0">
              <a:buFontTx/>
              <a:buNone/>
              <a:defRPr/>
            </a:lvl4pPr>
            <a:lvl5pPr marL="717550" indent="0">
              <a:buFontTx/>
              <a:buNone/>
              <a:defRPr/>
            </a:lvl5pPr>
          </a:lstStyle>
          <a:p>
            <a:pPr lvl="0"/>
            <a:r>
              <a:rPr lang="en-GB" noProof="0" dirty="0" smtClean="0"/>
              <a:t>Edit text master format here</a:t>
            </a:r>
          </a:p>
        </p:txBody>
      </p:sp>
      <p:pic>
        <p:nvPicPr>
          <p:cNvPr id="7" name="Picture 13" descr="\\psf\Host\Volumes\Bildarchiv\2_Logos\0_GFT_Group_Logos_Pack\02_Screen\01_Vector\GFT\illustrator_6\GFT_Logo_RGB.em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0113218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1221">
          <p15:clr>
            <a:srgbClr val="C35E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9264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62648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4428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3200" y="1119187"/>
            <a:ext cx="4038600" cy="3362325"/>
          </a:xfrm>
        </p:spPr>
        <p:txBody>
          <a:bodyPr/>
          <a:lstStyle/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337184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53231" y="1119187"/>
            <a:ext cx="4038600" cy="3362325"/>
          </a:xfrm>
          <a:solidFill>
            <a:schemeClr val="tx2"/>
          </a:solidFill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GB" noProof="0" dirty="0" smtClean="0"/>
              <a:t>Click to insert image</a:t>
            </a:r>
            <a:endParaRPr lang="en-GB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4" hasCustomPrompt="1"/>
          </p:nvPr>
        </p:nvSpPr>
        <p:spPr bwMode="gray">
          <a:xfrm>
            <a:off x="4634709" y="1119187"/>
            <a:ext cx="4038600" cy="33623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 smtClean="0"/>
              <a:t>Edit text master format</a:t>
            </a:r>
          </a:p>
          <a:p>
            <a:pPr lvl="1"/>
            <a:r>
              <a:rPr lang="en-GB" noProof="0" dirty="0" smtClean="0"/>
              <a:t>2nd level</a:t>
            </a:r>
          </a:p>
          <a:p>
            <a:pPr lvl="2"/>
            <a:r>
              <a:rPr lang="en-GB" noProof="0" dirty="0" smtClean="0"/>
              <a:t>3rd level</a:t>
            </a:r>
          </a:p>
          <a:p>
            <a:pPr lvl="3"/>
            <a:r>
              <a:rPr lang="en-GB" noProof="0" dirty="0" smtClean="0"/>
              <a:t>4th level</a:t>
            </a:r>
          </a:p>
          <a:p>
            <a:pPr lvl="4"/>
            <a:r>
              <a:rPr lang="en-GB" noProof="0" dirty="0" smtClean="0"/>
              <a:t>5th level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420839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0000" y="199547"/>
            <a:ext cx="6692104" cy="123111"/>
          </a:xfrm>
        </p:spPr>
        <p:txBody>
          <a:bodyPr wrap="square" lIns="0" tIns="0" rIns="0" bIns="0" anchor="b">
            <a:spAutoFit/>
          </a:bodyPr>
          <a:lstStyle>
            <a:lvl1pPr marL="0" indent="0">
              <a:spcBef>
                <a:spcPts val="0"/>
              </a:spcBef>
              <a:buNone/>
              <a:defRPr sz="800" b="0" cap="all" spc="1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 smtClean="0"/>
              <a:t>tracker</a:t>
            </a:r>
            <a:endParaRPr lang="en-GB" noProof="0" dirty="0"/>
          </a:p>
        </p:txBody>
      </p:sp>
    </p:spTree>
    <p:extLst>
      <p:ext uri="{BB962C8B-B14F-4D97-AF65-F5344CB8AC3E}">
        <p14:creationId xmlns="" xmlns:p14="http://schemas.microsoft.com/office/powerpoint/2010/main" val="2097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extLst>
              <p:ext uri="{D42A27DB-BD31-4B8C-83A1-F6EECF244321}">
                <p14:modId xmlns="" xmlns:p14="http://schemas.microsoft.com/office/powerpoint/2010/main" val="27667798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2338" name="think-cell Folie" r:id="rId3" imgW="360" imgH="360" progId="">
              <p:embed/>
            </p:oleObj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757"/>
          <a:stretch/>
        </p:blipFill>
        <p:spPr bwMode="gray">
          <a:xfrm>
            <a:off x="-26449" y="793314"/>
            <a:ext cx="9192136" cy="436542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7267291" y="269793"/>
            <a:ext cx="1433479" cy="261226"/>
          </a:xfrm>
          <a:prstGeom prst="rect">
            <a:avLst/>
          </a:prstGeom>
        </p:spPr>
      </p:pic>
      <p:sp>
        <p:nvSpPr>
          <p:cNvPr id="10" name="Freihandform 9"/>
          <p:cNvSpPr/>
          <p:nvPr userDrawn="1"/>
        </p:nvSpPr>
        <p:spPr bwMode="gray">
          <a:xfrm>
            <a:off x="657225" y="1404938"/>
            <a:ext cx="756000" cy="720000"/>
          </a:xfrm>
          <a:custGeom>
            <a:avLst/>
            <a:gdLst>
              <a:gd name="connsiteX0" fmla="*/ 517525 w 517525"/>
              <a:gd name="connsiteY0" fmla="*/ 0 h 352425"/>
              <a:gd name="connsiteX1" fmla="*/ 454025 w 517525"/>
              <a:gd name="connsiteY1" fmla="*/ 0 h 352425"/>
              <a:gd name="connsiteX2" fmla="*/ 0 w 517525"/>
              <a:gd name="connsiteY2" fmla="*/ 0 h 352425"/>
              <a:gd name="connsiteX3" fmla="*/ 0 w 517525"/>
              <a:gd name="connsiteY3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525" h="352425">
                <a:moveTo>
                  <a:pt x="517525" y="0"/>
                </a:moveTo>
                <a:lnTo>
                  <a:pt x="454025" y="0"/>
                </a:lnTo>
                <a:lnTo>
                  <a:pt x="0" y="0"/>
                </a:lnTo>
                <a:lnTo>
                  <a:pt x="0" y="352425"/>
                </a:lnTo>
              </a:path>
            </a:pathLst>
          </a:custGeom>
          <a:noFill/>
          <a:ln w="508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de-DE" sz="1000" dirty="0">
              <a:solidFill>
                <a:prstClr val="white"/>
              </a:solidFill>
            </a:endParaRPr>
          </a:p>
        </p:txBody>
      </p:sp>
      <p:sp>
        <p:nvSpPr>
          <p:cNvPr id="9" name="Textfeld 8"/>
          <p:cNvSpPr txBox="1"/>
          <p:nvPr userDrawn="1"/>
        </p:nvSpPr>
        <p:spPr bwMode="gray">
          <a:xfrm>
            <a:off x="942975" y="1521619"/>
            <a:ext cx="2885405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r>
              <a:rPr lang="en-GB" sz="4500" b="1" noProof="0" dirty="0" smtClean="0">
                <a:solidFill>
                  <a:prstClr val="white"/>
                </a:solidFill>
              </a:rPr>
              <a:t>Thank you</a:t>
            </a:r>
            <a:endParaRPr lang="en-GB" sz="4500" b="1" noProof="0" dirty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976312" y="2867532"/>
            <a:ext cx="7724458" cy="169277"/>
          </a:xfr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100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605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\\psf\Host\Volumes\Bildarchiv\2_Logos\0_GFT_Group_Logos_Pack\02_Screen\01_Vector\GFT\illustrator_6\GFT_Logo_RGB.em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291" y="266547"/>
            <a:ext cx="1432800" cy="264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1075903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p:oleObj spid="_x0000_s1319" name="think-cell Folie" r:id="rId12" imgW="360" imgH="360" progId="">
              <p:embed/>
            </p:oleObj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43707" y="1119187"/>
            <a:ext cx="8243888" cy="3362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noProof="0" dirty="0" smtClean="0"/>
              <a:t>Edit </a:t>
            </a:r>
            <a:r>
              <a:rPr lang="de-DE" noProof="0" dirty="0" err="1" smtClean="0"/>
              <a:t>text</a:t>
            </a:r>
            <a:r>
              <a:rPr lang="de-DE" noProof="0" dirty="0" smtClean="0"/>
              <a:t> </a:t>
            </a:r>
            <a:r>
              <a:rPr lang="de-DE" noProof="0" dirty="0" err="1" smtClean="0"/>
              <a:t>master</a:t>
            </a:r>
            <a:r>
              <a:rPr lang="de-DE" noProof="0" dirty="0" smtClean="0"/>
              <a:t> </a:t>
            </a:r>
            <a:r>
              <a:rPr lang="de-DE" noProof="0" dirty="0" err="1" smtClean="0"/>
              <a:t>format</a:t>
            </a:r>
            <a:endParaRPr lang="de-DE" noProof="0" dirty="0" smtClean="0"/>
          </a:p>
          <a:p>
            <a:pPr lvl="1"/>
            <a:r>
              <a:rPr lang="de-DE" noProof="0" dirty="0" smtClean="0"/>
              <a:t>2nd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2"/>
            <a:r>
              <a:rPr lang="de-DE" noProof="0" dirty="0" smtClean="0"/>
              <a:t>3rd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3"/>
            <a:r>
              <a:rPr lang="de-DE" noProof="0" dirty="0" smtClean="0"/>
              <a:t>4th </a:t>
            </a:r>
            <a:r>
              <a:rPr lang="de-DE" noProof="0" dirty="0" err="1" smtClean="0"/>
              <a:t>level</a:t>
            </a:r>
            <a:endParaRPr lang="de-DE" noProof="0" dirty="0" smtClean="0"/>
          </a:p>
          <a:p>
            <a:pPr lvl="4"/>
            <a:r>
              <a:rPr lang="de-DE" noProof="0" dirty="0" smtClean="0"/>
              <a:t>5th </a:t>
            </a:r>
            <a:r>
              <a:rPr lang="de-DE" noProof="0" dirty="0" err="1" smtClean="0"/>
              <a:t>level</a:t>
            </a:r>
            <a:endParaRPr lang="en-GB" noProof="0" dirty="0"/>
          </a:p>
        </p:txBody>
      </p:sp>
      <p:cxnSp>
        <p:nvCxnSpPr>
          <p:cNvPr id="18" name="Gerader Verbinder 17"/>
          <p:cNvCxnSpPr/>
          <p:nvPr/>
        </p:nvCxnSpPr>
        <p:spPr bwMode="gray">
          <a:xfrm>
            <a:off x="450850" y="791141"/>
            <a:ext cx="8243888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 bwMode="gray">
          <a:xfrm>
            <a:off x="-26670" y="4799647"/>
            <a:ext cx="9197340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44503" y="347341"/>
            <a:ext cx="6692104" cy="2215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GB" noProof="0" dirty="0" smtClean="0"/>
              <a:t>Action Title</a:t>
            </a:r>
            <a:endParaRPr lang="en-GB" noProof="0" dirty="0"/>
          </a:p>
        </p:txBody>
      </p:sp>
      <p:sp>
        <p:nvSpPr>
          <p:cNvPr id="25" name="Textfeld 24"/>
          <p:cNvSpPr txBox="1"/>
          <p:nvPr/>
        </p:nvSpPr>
        <p:spPr bwMode="gray">
          <a:xfrm>
            <a:off x="451646" y="4922468"/>
            <a:ext cx="520976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defTabSz="685800"/>
            <a:r>
              <a:rPr lang="de-DE" sz="800" dirty="0" smtClean="0">
                <a:solidFill>
                  <a:srgbClr val="C8C8C8"/>
                </a:solidFill>
              </a:rPr>
              <a:t>GFT Group</a:t>
            </a:r>
            <a:endParaRPr lang="de-DE" sz="800" dirty="0">
              <a:solidFill>
                <a:srgbClr val="C8C8C8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 bwMode="gray">
          <a:xfrm>
            <a:off x="7846708" y="4922468"/>
            <a:ext cx="519373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r>
              <a:rPr lang="pl-PL" sz="800" dirty="0" smtClean="0">
                <a:solidFill>
                  <a:srgbClr val="C8C8C8"/>
                </a:solidFill>
              </a:rPr>
              <a:t>16.12</a:t>
            </a:r>
            <a:r>
              <a:rPr lang="de-DE" sz="800" dirty="0" smtClean="0">
                <a:solidFill>
                  <a:srgbClr val="C8C8C8"/>
                </a:solidFill>
              </a:rPr>
              <a:t>.2015</a:t>
            </a:r>
          </a:p>
        </p:txBody>
      </p:sp>
      <p:sp>
        <p:nvSpPr>
          <p:cNvPr id="27" name="Textfeld 26"/>
          <p:cNvSpPr txBox="1"/>
          <p:nvPr/>
        </p:nvSpPr>
        <p:spPr bwMode="gray">
          <a:xfrm>
            <a:off x="8488458" y="4922468"/>
            <a:ext cx="203581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 defTabSz="685800"/>
            <a:fld id="{9BEB56B1-47F9-4FE5-8C4A-1727C808D5EE}" type="slidenum">
              <a:rPr lang="de-DE" sz="800" smtClean="0">
                <a:solidFill>
                  <a:srgbClr val="C8C8C8"/>
                </a:solidFill>
              </a:rPr>
              <a:pPr algn="r" defTabSz="685800"/>
              <a:t>‹#›</a:t>
            </a:fld>
            <a:endParaRPr lang="de-DE" sz="800" dirty="0">
              <a:solidFill>
                <a:srgbClr val="C8C8C8"/>
              </a:solidFill>
            </a:endParaRPr>
          </a:p>
        </p:txBody>
      </p:sp>
      <p:cxnSp>
        <p:nvCxnSpPr>
          <p:cNvPr id="28" name="Gerader Verbinder 27"/>
          <p:cNvCxnSpPr/>
          <p:nvPr/>
        </p:nvCxnSpPr>
        <p:spPr bwMode="gray">
          <a:xfrm flipV="1">
            <a:off x="8455978" y="4880837"/>
            <a:ext cx="0" cy="206373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451645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4488656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46561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8694738" y="-24384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51645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488656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46561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8694738" y="518160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rot="16200000">
            <a:off x="-142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rot="16200000">
            <a:off x="-142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rot="16200000">
            <a:off x="-142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rot="16200000">
            <a:off x="9286161" y="1016318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rot="16200000">
            <a:off x="9286161" y="4378643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/>
          <p:nvPr/>
        </p:nvCxnSpPr>
        <p:spPr>
          <a:xfrm rot="16200000">
            <a:off x="9286161" y="4653280"/>
            <a:ext cx="0" cy="20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5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ts val="1700"/>
        </a:lnSpc>
        <a:spcBef>
          <a:spcPct val="0"/>
        </a:spcBef>
        <a:buNone/>
        <a:defRPr sz="1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179388" indent="-179388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Wingdings" panose="05000000000000000000" pitchFamily="2" charset="2"/>
        <a:buChar char="§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7800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17550" indent="-179388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0975" algn="l" defTabSz="685800" rtl="0" eaLnBrk="1" latinLnBrk="0" hangingPunct="1">
        <a:lnSpc>
          <a:spcPct val="100000"/>
        </a:lnSpc>
        <a:spcBef>
          <a:spcPts val="200"/>
        </a:spcBef>
        <a:buClr>
          <a:schemeClr val="accent2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283">
          <p15:clr>
            <a:srgbClr val="FBAE40"/>
          </p15:clr>
        </p15:guide>
        <p15:guide id="2" pos="5477">
          <p15:clr>
            <a:srgbClr val="FBAE40"/>
          </p15:clr>
        </p15:guide>
        <p15:guide id="3" pos="2828">
          <p15:clr>
            <a:srgbClr val="FBAE40"/>
          </p15:clr>
        </p15:guide>
        <p15:guide id="4" pos="2933">
          <p15:clr>
            <a:srgbClr val="FBAE40"/>
          </p15:clr>
        </p15:guide>
        <p15:guide id="5" orient="horz" pos="705">
          <p15:clr>
            <a:srgbClr val="FBAE40"/>
          </p15:clr>
        </p15:guide>
        <p15:guide id="6" orient="horz" pos="2823">
          <p15:clr>
            <a:srgbClr val="FBAE40"/>
          </p15:clr>
        </p15:guide>
        <p15:guide id="7" orient="horz" pos="2996">
          <p15:clr>
            <a:srgbClr val="FBAE4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ee/7/tutorial/jms-concept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buildship/updates/e45/releases/1.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activemq.apache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apache.org/dyn/closer.cgi?filename=/activemq/5.13.2/apache-activemq-5.13.2-bin.zip&amp;action=downloa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161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161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teusz.kolodziejski@gft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2975" y="1941508"/>
            <a:ext cx="5814817" cy="1205458"/>
          </a:xfrm>
        </p:spPr>
        <p:txBody>
          <a:bodyPr/>
          <a:lstStyle/>
          <a:p>
            <a:r>
              <a:rPr lang="pl-PL" dirty="0" smtClean="0"/>
              <a:t>WdSR - ćwiczenie 4 </a:t>
            </a:r>
            <a:r>
              <a:rPr lang="pl-PL" sz="1400" dirty="0" smtClean="0"/>
              <a:t>Java Message Service</a:t>
            </a:r>
            <a:endParaRPr lang="de-DE" sz="1400" dirty="0"/>
          </a:p>
        </p:txBody>
      </p:sp>
      <p:sp>
        <p:nvSpPr>
          <p:cNvPr id="4" name="Textplatzhalter 3"/>
          <p:cNvSpPr>
            <a:spLocks noGrp="1"/>
          </p:cNvSpPr>
          <p:nvPr>
            <p:ph type="subTitle" idx="1"/>
          </p:nvPr>
        </p:nvSpPr>
        <p:spPr>
          <a:xfrm>
            <a:off x="976312" y="4009608"/>
            <a:ext cx="5232400" cy="677108"/>
          </a:xfrm>
        </p:spPr>
        <p:txBody>
          <a:bodyPr/>
          <a:lstStyle/>
          <a:p>
            <a:r>
              <a:rPr lang="pl-PL" dirty="0" smtClean="0"/>
              <a:t>Prowadzący: Mateusz Kołodziejski</a:t>
            </a:r>
          </a:p>
          <a:p>
            <a:r>
              <a:rPr lang="pl-PL" dirty="0" smtClean="0"/>
              <a:t>Materiały: Marek Strejczek</a:t>
            </a:r>
            <a:endParaRPr lang="de-DE" dirty="0" smtClean="0"/>
          </a:p>
          <a:p>
            <a:r>
              <a:rPr lang="pl-PL" dirty="0" smtClean="0"/>
              <a:t>Lato </a:t>
            </a:r>
            <a:r>
              <a:rPr lang="pl-PL" dirty="0" smtClean="0"/>
              <a:t>2017</a:t>
            </a:r>
            <a:endParaRPr lang="pl-PL" dirty="0" smtClean="0"/>
          </a:p>
          <a:p>
            <a:r>
              <a:rPr lang="pl-PL" smtClean="0"/>
              <a:t>Wersja </a:t>
            </a:r>
            <a:r>
              <a:rPr lang="pl-PL" smtClean="0"/>
              <a:t>2.0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23010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Warto przeczytać:</a:t>
            </a:r>
          </a:p>
          <a:p>
            <a:pPr lvl="2"/>
            <a:r>
              <a:rPr lang="pl-PL" dirty="0" smtClean="0"/>
              <a:t>Java EE 7 Tutorial – Java Message Service Concepts </a:t>
            </a:r>
          </a:p>
          <a:p>
            <a:pPr lvl="3"/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</a:t>
            </a:r>
            <a:r>
              <a:rPr lang="pl-PL" dirty="0" smtClean="0">
                <a:hlinkClick r:id="rId3"/>
              </a:rPr>
              <a:t>docs.oracle.com/javaee/7/tutorial/jms-concepts.htm#BNCDQ</a:t>
            </a:r>
            <a:endParaRPr lang="pl-PL" dirty="0" smtClean="0"/>
          </a:p>
          <a:p>
            <a:pPr lvl="3"/>
            <a:r>
              <a:rPr lang="pl-PL" dirty="0" smtClean="0"/>
              <a:t>Stąd pochodzi większość diagramów z tej prezentacji.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37903041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4a</a:t>
            </a:r>
          </a:p>
          <a:p>
            <a:pPr algn="ctr"/>
            <a:r>
              <a:rPr lang="pl-PL" sz="1600" dirty="0" smtClean="0"/>
              <a:t>Podstawy JMS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29356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4a: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455417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Repozytorium:</a:t>
            </a:r>
          </a:p>
          <a:p>
            <a:pPr lvl="1"/>
            <a:r>
              <a:rPr lang="pl-PL" dirty="0" smtClean="0"/>
              <a:t>https://github.com/m-kolodziejski/exercise4</a:t>
            </a:r>
          </a:p>
          <a:p>
            <a:endParaRPr lang="pl-PL" dirty="0" smtClean="0"/>
          </a:p>
          <a:p>
            <a:r>
              <a:rPr lang="pl-PL" dirty="0" smtClean="0"/>
              <a:t>Szkielet ćwiczenia znajduje się w branch’u basicjms</a:t>
            </a:r>
          </a:p>
          <a:p>
            <a:pPr lvl="1"/>
            <a:r>
              <a:rPr lang="pl-PL" dirty="0" smtClean="0"/>
              <a:t>git checkout basicjms</a:t>
            </a:r>
          </a:p>
          <a:p>
            <a:pPr lvl="1"/>
            <a:endParaRPr lang="pl-PL" dirty="0"/>
          </a:p>
          <a:p>
            <a:r>
              <a:rPr lang="pl-PL" dirty="0" smtClean="0"/>
              <a:t>Zaimportuj projekt do </a:t>
            </a:r>
            <a:r>
              <a:rPr lang="pl-PL" dirty="0" err="1" smtClean="0"/>
              <a:t>Eclipse</a:t>
            </a:r>
            <a:endParaRPr lang="pl-PL" dirty="0" smtClean="0"/>
          </a:p>
          <a:p>
            <a:pPr lvl="1"/>
            <a:r>
              <a:rPr lang="pl-PL" dirty="0" smtClean="0"/>
              <a:t>Import projektu do </a:t>
            </a:r>
            <a:r>
              <a:rPr lang="pl-PL" dirty="0" err="1" smtClean="0"/>
              <a:t>Eclipse</a:t>
            </a:r>
            <a:r>
              <a:rPr lang="pl-PL" dirty="0" smtClean="0"/>
              <a:t> był opisany w ćwiczeniu 1b.</a:t>
            </a:r>
          </a:p>
          <a:p>
            <a:pPr lvl="1"/>
            <a:r>
              <a:rPr lang="pl-PL" dirty="0" smtClean="0"/>
              <a:t>Potrzebna jest wtyczka </a:t>
            </a:r>
            <a:r>
              <a:rPr lang="pl-PL" dirty="0" err="1" smtClean="0"/>
              <a:t>Gradle</a:t>
            </a:r>
            <a:r>
              <a:rPr lang="pl-PL" dirty="0" smtClean="0"/>
              <a:t> (</a:t>
            </a:r>
            <a:r>
              <a:rPr lang="pl-PL" dirty="0" err="1" smtClean="0">
                <a:hlinkClick r:id="rId3"/>
              </a:rPr>
              <a:t>Buildship</a:t>
            </a:r>
            <a:r>
              <a:rPr lang="pl-PL" dirty="0" smtClean="0"/>
              <a:t>).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565121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SendTest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SendTest tworzy instancję klasy JmsSender i wywołuje na niej metody mające za zadanie wysłać komunikaty do brokera JMS.</a:t>
            </a:r>
          </a:p>
          <a:p>
            <a:pPr lvl="1"/>
            <a:r>
              <a:rPr lang="pl-PL" sz="1000" dirty="0" smtClean="0"/>
              <a:t>Twoje zadanie: zaimplementowanie tych metod w klasie </a:t>
            </a:r>
            <a:r>
              <a:rPr lang="pl-PL" sz="1000" dirty="0" err="1" smtClean="0"/>
              <a:t>JmsSender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88160" y="2878667"/>
            <a:ext cx="695706" cy="5899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" idx="1"/>
            <a:endCxn id="8" idx="3"/>
          </p:cNvCxnSpPr>
          <p:nvPr/>
        </p:nvCxnSpPr>
        <p:spPr>
          <a:xfrm flipH="1">
            <a:off x="1844727" y="3788033"/>
            <a:ext cx="73342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257974" y="3217037"/>
            <a:ext cx="0" cy="2515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471302" y="969242"/>
            <a:ext cx="947366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SendTest</a:t>
            </a: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63839" y="959480"/>
            <a:ext cx="1027970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JmsSender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377824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79756" y="1917956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2204720"/>
            <a:ext cx="341545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85515" y="2935944"/>
            <a:ext cx="178361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936292" y="3233880"/>
            <a:ext cx="1649223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307108" y="1722415"/>
            <a:ext cx="9233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register listener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55437" y="2026329"/>
            <a:ext cx="131286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sendToQueue/Topic()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09123" y="2675379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producer.send()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1429" y="3049755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9190" y="2448845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8972" y="308923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</p:spTree>
    <p:extLst>
      <p:ext uri="{BB962C8B-B14F-4D97-AF65-F5344CB8AC3E}">
        <p14:creationId xmlns="" xmlns:p14="http://schemas.microsoft.com/office/powerpoint/2010/main" val="13291902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9"/>
          <p:cNvSpPr/>
          <p:nvPr/>
        </p:nvSpPr>
        <p:spPr>
          <a:xfrm>
            <a:off x="401471" y="2498203"/>
            <a:ext cx="3818315" cy="183672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 - ReceiveTest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2578154" y="3363616"/>
            <a:ext cx="1336833" cy="848833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8" name="Prostokąt zaokrąglony 7"/>
          <p:cNvSpPr/>
          <p:nvPr/>
        </p:nvSpPr>
        <p:spPr>
          <a:xfrm>
            <a:off x="585390" y="3468619"/>
            <a:ext cx="1259337" cy="638828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10" name="Prostokąt zaokrąglony 9"/>
          <p:cNvSpPr/>
          <p:nvPr/>
        </p:nvSpPr>
        <p:spPr>
          <a:xfrm>
            <a:off x="2488905" y="2633799"/>
            <a:ext cx="1515330" cy="60429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0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2988424" cy="1212582"/>
          </a:xfrm>
        </p:spPr>
        <p:txBody>
          <a:bodyPr>
            <a:normAutofit/>
          </a:bodyPr>
          <a:lstStyle/>
          <a:p>
            <a:r>
              <a:rPr lang="pl-PL" sz="1050" dirty="0" smtClean="0"/>
              <a:t>ReceiveTest tworzy instancję klasy </a:t>
            </a:r>
            <a:r>
              <a:rPr lang="pl-PL" sz="1050" dirty="0" err="1" smtClean="0"/>
              <a:t>JmsReceiver</a:t>
            </a:r>
            <a:r>
              <a:rPr lang="pl-PL" sz="1050" dirty="0" smtClean="0"/>
              <a:t> i rejestruje na niej </a:t>
            </a:r>
            <a:r>
              <a:rPr lang="pl-PL" sz="1050" dirty="0" err="1" smtClean="0"/>
              <a:t>callback</a:t>
            </a:r>
            <a:r>
              <a:rPr lang="pl-PL" sz="1050" dirty="0" smtClean="0"/>
              <a:t>, który ma być wywoływany w reakcji na otrzymanie komunikatu z kolejki.</a:t>
            </a:r>
          </a:p>
          <a:p>
            <a:pPr lvl="1"/>
            <a:r>
              <a:rPr lang="pl-PL" sz="1000" dirty="0" smtClean="0"/>
              <a:t>Twoje zadanie: dokończenie implementacji klasy </a:t>
            </a:r>
            <a:r>
              <a:rPr lang="pl-PL" sz="1000" dirty="0" err="1" smtClean="0"/>
              <a:t>JmsReceiver</a:t>
            </a:r>
            <a:r>
              <a:rPr lang="pl-PL" sz="1000" dirty="0" smtClean="0"/>
              <a:t>.</a:t>
            </a:r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1844728" y="2959458"/>
            <a:ext cx="639138" cy="5091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897693" y="3788032"/>
            <a:ext cx="680461" cy="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3246570" y="3076507"/>
            <a:ext cx="11404" cy="3921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rostokąt zaokrąglony 2"/>
          <p:cNvSpPr/>
          <p:nvPr/>
        </p:nvSpPr>
        <p:spPr>
          <a:xfrm>
            <a:off x="4302690" y="969242"/>
            <a:ext cx="1115978" cy="263505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ReceiveTest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38" name="Prostokąt zaokrąglony 9"/>
          <p:cNvSpPr/>
          <p:nvPr/>
        </p:nvSpPr>
        <p:spPr>
          <a:xfrm>
            <a:off x="5801772" y="920041"/>
            <a:ext cx="1515330" cy="398292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Embedded</a:t>
            </a: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ActiveMQ broker</a:t>
            </a:r>
          </a:p>
        </p:txBody>
      </p:sp>
      <p:sp>
        <p:nvSpPr>
          <p:cNvPr id="39" name="Prostokąt zaokrąglony 7"/>
          <p:cNvSpPr/>
          <p:nvPr/>
        </p:nvSpPr>
        <p:spPr>
          <a:xfrm>
            <a:off x="7885134" y="941287"/>
            <a:ext cx="1150724" cy="319414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err="1" smtClean="0">
                <a:solidFill>
                  <a:schemeClr val="tx1"/>
                </a:solidFill>
              </a:rPr>
              <a:t>JmsReceiver</a:t>
            </a:r>
            <a:endParaRPr lang="pl-PL" sz="1200" dirty="0" smtClean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4944985" y="1278894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576822" y="1334635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527562" y="1318333"/>
            <a:ext cx="0" cy="3202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4979756" y="1883998"/>
            <a:ext cx="3549894" cy="339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62370" y="3016735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6576823" y="2412568"/>
            <a:ext cx="195073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637819" y="3238089"/>
            <a:ext cx="1874355" cy="243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670097" y="1722414"/>
            <a:ext cx="96981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registerCallback</a:t>
            </a:r>
            <a:endParaRPr lang="pl-PL" sz="105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5292702" y="2797875"/>
            <a:ext cx="95378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producer.send</a:t>
            </a:r>
            <a:r>
              <a:rPr lang="pl-PL" sz="1050" dirty="0" smtClean="0"/>
              <a:t>()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10238" y="2250978"/>
            <a:ext cx="135934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priceAlert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82560" y="3076506"/>
            <a:ext cx="126156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listener.onMessage()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95471" y="2010434"/>
            <a:ext cx="10419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connect to broker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460106" y="4212449"/>
            <a:ext cx="157575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>
                <a:solidFill>
                  <a:srgbClr val="00B050"/>
                </a:solidFill>
              </a:rPr>
              <a:t>close connection to broker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44985" y="1650410"/>
            <a:ext cx="1614452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54513" y="1470264"/>
            <a:ext cx="135774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smtClean="0"/>
              <a:t>start embedded broker</a:t>
            </a:r>
          </a:p>
        </p:txBody>
      </p:sp>
      <p:cxnSp>
        <p:nvCxnSpPr>
          <p:cNvPr id="34" name="Straight Arrow Connector 50"/>
          <p:cNvCxnSpPr/>
          <p:nvPr/>
        </p:nvCxnSpPr>
        <p:spPr>
          <a:xfrm flipH="1">
            <a:off x="4979757" y="3788033"/>
            <a:ext cx="3509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57"/>
          <p:cNvSpPr txBox="1"/>
          <p:nvPr/>
        </p:nvSpPr>
        <p:spPr>
          <a:xfrm>
            <a:off x="5996835" y="3549604"/>
            <a:ext cx="164307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>
                <a:solidFill>
                  <a:srgbClr val="00B050"/>
                </a:solidFill>
              </a:rPr>
              <a:t>alertService.process</a:t>
            </a:r>
            <a:r>
              <a:rPr lang="pl-PL" sz="1050" dirty="0" smtClean="0">
                <a:solidFill>
                  <a:srgbClr val="00B050"/>
                </a:solidFill>
              </a:rPr>
              <a:t>*Alert()</a:t>
            </a:r>
          </a:p>
        </p:txBody>
      </p:sp>
      <p:cxnSp>
        <p:nvCxnSpPr>
          <p:cNvPr id="40" name="Straight Arrow Connector 50"/>
          <p:cNvCxnSpPr/>
          <p:nvPr/>
        </p:nvCxnSpPr>
        <p:spPr>
          <a:xfrm flipH="1">
            <a:off x="6602950" y="2740332"/>
            <a:ext cx="190169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57"/>
          <p:cNvSpPr txBox="1"/>
          <p:nvPr/>
        </p:nvSpPr>
        <p:spPr>
          <a:xfrm>
            <a:off x="6754703" y="2555823"/>
            <a:ext cx="148117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900" dirty="0" err="1" smtClean="0">
                <a:solidFill>
                  <a:srgbClr val="00B050"/>
                </a:solidFill>
              </a:rPr>
              <a:t>registerListener</a:t>
            </a:r>
            <a:r>
              <a:rPr lang="pl-PL" sz="900" dirty="0" smtClean="0">
                <a:solidFill>
                  <a:srgbClr val="00B050"/>
                </a:solidFill>
              </a:rPr>
              <a:t>(</a:t>
            </a:r>
            <a:r>
              <a:rPr lang="pl-PL" sz="900" dirty="0" err="1" smtClean="0">
                <a:solidFill>
                  <a:srgbClr val="00B050"/>
                </a:solidFill>
              </a:rPr>
              <a:t>volumeAlert</a:t>
            </a:r>
            <a:r>
              <a:rPr lang="pl-PL" sz="900" dirty="0" smtClean="0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47" name="Straight Arrow Connector 48"/>
          <p:cNvCxnSpPr/>
          <p:nvPr/>
        </p:nvCxnSpPr>
        <p:spPr>
          <a:xfrm>
            <a:off x="4944985" y="4027168"/>
            <a:ext cx="3559659" cy="3403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56"/>
          <p:cNvSpPr txBox="1"/>
          <p:nvPr/>
        </p:nvSpPr>
        <p:spPr>
          <a:xfrm>
            <a:off x="6916605" y="3865584"/>
            <a:ext cx="57868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pl-PL" sz="1050" dirty="0" err="1" smtClean="0"/>
              <a:t>shutdown</a:t>
            </a:r>
            <a:endParaRPr lang="pl-PL" sz="1050" dirty="0" smtClean="0"/>
          </a:p>
        </p:txBody>
      </p:sp>
    </p:spTree>
    <p:extLst>
      <p:ext uri="{BB962C8B-B14F-4D97-AF65-F5344CB8AC3E}">
        <p14:creationId xmlns="" xmlns:p14="http://schemas.microsoft.com/office/powerpoint/2010/main" val="10428505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4a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Uruchom testy:</a:t>
            </a:r>
          </a:p>
          <a:p>
            <a:pPr lvl="1"/>
            <a:r>
              <a:rPr lang="pl-PL" dirty="0" err="1" smtClean="0"/>
              <a:t>gradlew</a:t>
            </a:r>
            <a:r>
              <a:rPr lang="pl-PL" dirty="0" smtClean="0"/>
              <a:t> test</a:t>
            </a:r>
          </a:p>
          <a:p>
            <a:pPr lvl="1"/>
            <a:r>
              <a:rPr lang="pl-PL" dirty="0" smtClean="0"/>
              <a:t>Jak zwykle na początku ćwiczenia - testy zakończyły się błędami.</a:t>
            </a:r>
            <a:endParaRPr lang="pl-PL" dirty="0"/>
          </a:p>
          <a:p>
            <a:endParaRPr lang="pl-PL" dirty="0" smtClean="0"/>
          </a:p>
          <a:p>
            <a:endParaRPr lang="pl-PL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50" y="1897693"/>
            <a:ext cx="3102001" cy="249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523523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Ćwiczenie </a:t>
            </a:r>
            <a:r>
              <a:rPr lang="pl-PL" dirty="0" smtClean="0"/>
              <a:t>Podstawy JMS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4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7986308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Zadanie: </a:t>
            </a:r>
          </a:p>
          <a:p>
            <a:pPr lvl="1"/>
            <a:r>
              <a:rPr lang="pl-PL" dirty="0" smtClean="0"/>
              <a:t>Dokończ implementację klasy wdsr.exercise4.sender.JmsSender.</a:t>
            </a:r>
          </a:p>
          <a:p>
            <a:pPr lvl="2"/>
            <a:r>
              <a:rPr lang="pl-PL" dirty="0" smtClean="0"/>
              <a:t>Szczegółowe informacje znajdują się w komentarzach w kodzie.</a:t>
            </a:r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SenderTest</a:t>
            </a:r>
            <a:r>
              <a:rPr lang="pl-PL" dirty="0" smtClean="0"/>
              <a:t> powinien się kończyć sukcesem.</a:t>
            </a:r>
          </a:p>
          <a:p>
            <a:pPr lvl="1"/>
            <a:r>
              <a:rPr lang="pl-PL" dirty="0" smtClean="0"/>
              <a:t>Dokończ implementację klasy wdsr.exercise4.receiver.JmsReceiver</a:t>
            </a:r>
          </a:p>
          <a:p>
            <a:pPr lvl="2"/>
            <a:r>
              <a:rPr lang="pl-PL" dirty="0"/>
              <a:t>Szczegółowe informacje znajdują się w </a:t>
            </a:r>
            <a:r>
              <a:rPr lang="pl-PL" dirty="0" smtClean="0"/>
              <a:t>komentarzach w kodzie.</a:t>
            </a:r>
            <a:endParaRPr lang="pl-PL" dirty="0"/>
          </a:p>
          <a:p>
            <a:pPr lvl="2"/>
            <a:r>
              <a:rPr lang="pl-PL" dirty="0" smtClean="0"/>
              <a:t>Wykonanie </a:t>
            </a:r>
            <a:r>
              <a:rPr lang="pl-PL" dirty="0" err="1" smtClean="0"/>
              <a:t>ReceiverTest</a:t>
            </a:r>
            <a:r>
              <a:rPr lang="pl-PL" dirty="0" smtClean="0"/>
              <a:t> powinien się kończyć sukcesem.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Użyj klas z pakietu </a:t>
            </a:r>
            <a:r>
              <a:rPr lang="pl-PL" dirty="0" err="1" smtClean="0"/>
              <a:t>javax.jms</a:t>
            </a:r>
            <a:r>
              <a:rPr lang="pl-PL" dirty="0" smtClean="0"/>
              <a:t> – czyli JMS API. Na potrzeby tego ćwiczenia nie używaj pakietu </a:t>
            </a:r>
            <a:r>
              <a:rPr lang="pl-PL" dirty="0" err="1" smtClean="0"/>
              <a:t>org.springframework.jms</a:t>
            </a:r>
            <a:r>
              <a:rPr lang="pl-PL" dirty="0" smtClean="0"/>
              <a:t>.</a:t>
            </a:r>
          </a:p>
          <a:p>
            <a:pPr lvl="1"/>
            <a:r>
              <a:rPr lang="pl-PL" dirty="0" smtClean="0"/>
              <a:t>Aby uzyskać połączenie z brokerem JMS użyj klasy </a:t>
            </a:r>
            <a:r>
              <a:rPr lang="pl-PL" dirty="0" err="1" smtClean="0"/>
              <a:t>ActiveMQConnectionFactory</a:t>
            </a:r>
            <a:r>
              <a:rPr lang="pl-PL" dirty="0"/>
              <a:t> </a:t>
            </a:r>
            <a:r>
              <a:rPr lang="pl-PL" dirty="0" smtClean="0"/>
              <a:t>z pakietu </a:t>
            </a:r>
            <a:r>
              <a:rPr lang="pl-PL" dirty="0" err="1" smtClean="0"/>
              <a:t>org.apache.activemq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Broker jest dostępny pod adresem </a:t>
            </a:r>
            <a:r>
              <a:rPr lang="pl-PL" dirty="0" err="1" smtClean="0"/>
              <a:t>localhost</a:t>
            </a:r>
            <a:r>
              <a:rPr lang="pl-PL" dirty="0"/>
              <a:t> </a:t>
            </a:r>
            <a:r>
              <a:rPr lang="pl-PL" dirty="0" smtClean="0"/>
              <a:t>na porcie 62616.</a:t>
            </a:r>
          </a:p>
        </p:txBody>
      </p:sp>
      <p:sp>
        <p:nvSpPr>
          <p:cNvPr id="6" name="pole tekstowe 5"/>
          <p:cNvSpPr txBox="1"/>
          <p:nvPr/>
        </p:nvSpPr>
        <p:spPr bwMode="auto">
          <a:xfrm>
            <a:off x="687389" y="3819525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3 maja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683098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(kolejki)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4b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(kolejki)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431039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Do wykonania tego ćwiczenia będzie potrzebny Apache </a:t>
            </a:r>
            <a:r>
              <a:rPr lang="pl-PL" dirty="0" err="1" smtClean="0"/>
              <a:t>ActiveMQ</a:t>
            </a:r>
            <a:r>
              <a:rPr lang="pl-PL" dirty="0" smtClean="0"/>
              <a:t> w wersji </a:t>
            </a:r>
            <a:r>
              <a:rPr lang="pl-PL" dirty="0" err="1" smtClean="0"/>
              <a:t>standalone</a:t>
            </a:r>
            <a:r>
              <a:rPr lang="pl-PL" dirty="0" smtClean="0"/>
              <a:t>:</a:t>
            </a:r>
          </a:p>
          <a:p>
            <a:pPr lvl="1"/>
            <a:r>
              <a:rPr lang="pl-PL" dirty="0">
                <a:hlinkClick r:id="rId3"/>
              </a:rPr>
              <a:t>http://activemq.apache.org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pPr lvl="1"/>
            <a:r>
              <a:rPr lang="pl-PL" dirty="0">
                <a:hlinkClick r:id="rId4"/>
              </a:rPr>
              <a:t>http://www.apache.org/dyn/closer.cgi?filename=/</a:t>
            </a:r>
            <a:r>
              <a:rPr lang="pl-PL" dirty="0" smtClean="0">
                <a:hlinkClick r:id="rId4"/>
              </a:rPr>
              <a:t>activemq/5.13.2/apache-activemq-5.13.2-bin.zip&amp;action=download</a:t>
            </a:r>
            <a:endParaRPr lang="pl-PL" dirty="0" smtClean="0"/>
          </a:p>
          <a:p>
            <a:pPr lvl="1"/>
            <a:endParaRPr lang="pl-PL" dirty="0"/>
          </a:p>
          <a:p>
            <a:r>
              <a:rPr lang="pl-PL" dirty="0" smtClean="0"/>
              <a:t>Po ściągnięciu pliku rozpakuj i uruchom </a:t>
            </a:r>
            <a:r>
              <a:rPr lang="pl-PL" dirty="0" err="1" smtClean="0"/>
              <a:t>ActiveMQ</a:t>
            </a:r>
            <a:r>
              <a:rPr lang="pl-PL" dirty="0" smtClean="0"/>
              <a:t>:</a:t>
            </a:r>
          </a:p>
          <a:p>
            <a:pPr lvl="1"/>
            <a:r>
              <a:rPr lang="pl-PL" dirty="0" smtClean="0"/>
              <a:t>activemq.bat start</a:t>
            </a:r>
          </a:p>
          <a:p>
            <a:pPr lvl="1"/>
            <a:r>
              <a:rPr lang="pl-PL" dirty="0" smtClean="0"/>
              <a:t>Wyłączenie brokera następuje przez wciśnięcie </a:t>
            </a:r>
            <a:r>
              <a:rPr lang="pl-PL" dirty="0" err="1" smtClean="0"/>
              <a:t>Ctrl</a:t>
            </a:r>
            <a:r>
              <a:rPr lang="pl-PL" dirty="0" smtClean="0"/>
              <a:t>-C w oknie konsoli.</a:t>
            </a:r>
          </a:p>
        </p:txBody>
      </p:sp>
    </p:spTree>
    <p:extLst>
      <p:ext uri="{BB962C8B-B14F-4D97-AF65-F5344CB8AC3E}">
        <p14:creationId xmlns="" xmlns:p14="http://schemas.microsoft.com/office/powerpoint/2010/main" val="6470037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400" y="873096"/>
            <a:ext cx="4725662" cy="375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7"/>
            <a:ext cx="3320364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Broker JMS jest domyślnie dostępny pod adresem:</a:t>
            </a:r>
          </a:p>
          <a:p>
            <a:pPr lvl="1"/>
            <a:r>
              <a:rPr lang="pl-PL" dirty="0" smtClean="0"/>
              <a:t>tcp://localhost:61616</a:t>
            </a:r>
          </a:p>
          <a:p>
            <a:pPr lvl="1"/>
            <a:endParaRPr lang="pl-PL" dirty="0"/>
          </a:p>
          <a:p>
            <a:r>
              <a:rPr lang="pl-PL" dirty="0" smtClean="0"/>
              <a:t>Konsole webowa jest domyślnie dostępna pod adresem:</a:t>
            </a:r>
          </a:p>
          <a:p>
            <a:pPr lvl="1"/>
            <a:r>
              <a:rPr lang="pl-PL" dirty="0" smtClean="0">
                <a:hlinkClick r:id="rId4"/>
              </a:rPr>
              <a:t>http://localhost:8161</a:t>
            </a:r>
            <a:endParaRPr lang="pl-PL" dirty="0" smtClean="0"/>
          </a:p>
          <a:p>
            <a:pPr lvl="1"/>
            <a:r>
              <a:rPr lang="pl-PL" dirty="0" smtClean="0"/>
              <a:t>admin/admin</a:t>
            </a:r>
          </a:p>
        </p:txBody>
      </p:sp>
    </p:spTree>
    <p:extLst>
      <p:ext uri="{BB962C8B-B14F-4D97-AF65-F5344CB8AC3E}">
        <p14:creationId xmlns="" xmlns:p14="http://schemas.microsoft.com/office/powerpoint/2010/main" val="13683370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Messaging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Messaging – sposób komunikacji pomiędzy aplikacjami lub systemami zapewniający luźne powiązanie pomiędzy nadawcą a odbiorcą komunikatu.</a:t>
            </a:r>
          </a:p>
          <a:p>
            <a:pPr lvl="2"/>
            <a:r>
              <a:rPr lang="pl-PL" dirty="0" smtClean="0"/>
              <a:t>Nadawca i odbiorca nie muszą nic o sobie wiedzieć. Muszą znać tylko format komunikatów oraz punkt wymiany komunikatów.</a:t>
            </a:r>
          </a:p>
          <a:p>
            <a:pPr lvl="2"/>
            <a:r>
              <a:rPr lang="pl-PL" dirty="0" smtClean="0"/>
              <a:t>Odbiorca nie musi w ogóle być uruchomiony w momencie nadania komunikatu – może odebrać komunikat w dogodnym dla siebie momencie.</a:t>
            </a:r>
          </a:p>
          <a:p>
            <a:pPr lvl="1"/>
            <a:endParaRPr lang="pl-PL" dirty="0"/>
          </a:p>
          <a:p>
            <a:pPr lvl="1"/>
            <a:r>
              <a:rPr lang="pl-PL" dirty="0" smtClean="0"/>
              <a:t>Dwa główne mechanizmy:</a:t>
            </a:r>
          </a:p>
          <a:p>
            <a:pPr lvl="2"/>
            <a:r>
              <a:rPr lang="pl-PL" dirty="0" smtClean="0"/>
              <a:t>Point to point (kolejka)</a:t>
            </a:r>
          </a:p>
          <a:p>
            <a:pPr lvl="3"/>
            <a:r>
              <a:rPr lang="pl-PL" dirty="0" smtClean="0"/>
              <a:t>Dowolna liczba nadawców i odbiorców może używać danej kolejki, jednak każdy wysłany komunikat będzie dostarczony do jednego odbiorcy.</a:t>
            </a:r>
          </a:p>
          <a:p>
            <a:pPr lvl="2"/>
            <a:r>
              <a:rPr lang="pl-PL" dirty="0" err="1" smtClean="0"/>
              <a:t>Publish</a:t>
            </a:r>
            <a:r>
              <a:rPr lang="pl-PL" dirty="0" smtClean="0"/>
              <a:t> – </a:t>
            </a:r>
            <a:r>
              <a:rPr lang="pl-PL" dirty="0" err="1" smtClean="0"/>
              <a:t>subscribe</a:t>
            </a:r>
            <a:r>
              <a:rPr lang="pl-PL" dirty="0" smtClean="0"/>
              <a:t> (kanał)</a:t>
            </a:r>
          </a:p>
          <a:p>
            <a:pPr lvl="3"/>
            <a:r>
              <a:rPr lang="pl-PL" dirty="0" smtClean="0"/>
              <a:t>Dowolna liczba nadawców i odbiorców może używać danego kanału, wszyscy aktualnie dostępni odbiorcy otrzymają kopię wysłanego komunikatu.</a:t>
            </a:r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788988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 lnSpcReduction="10000"/>
          </a:bodyPr>
          <a:lstStyle/>
          <a:p>
            <a:r>
              <a:rPr lang="pl-PL" dirty="0" smtClean="0"/>
              <a:t>Tym razem (niespodzianka niespodzianka!) nie ma szkieletu ćwiczenia.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(dwadzieścia tysięcy) komunikatów na kolejkę w dwóch transzach:</a:t>
            </a:r>
            <a:endParaRPr lang="pl-PL" dirty="0"/>
          </a:p>
          <a:p>
            <a:pPr lvl="2"/>
            <a:r>
              <a:rPr lang="pl-PL" dirty="0" smtClean="0"/>
              <a:t>Pierwsze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PERSISTENT.</a:t>
            </a:r>
          </a:p>
          <a:p>
            <a:pPr lvl="2"/>
            <a:r>
              <a:rPr lang="pl-PL" dirty="0" smtClean="0"/>
              <a:t>Drugie 10000 powinno mieć „</a:t>
            </a:r>
            <a:r>
              <a:rPr lang="pl-PL" dirty="0" err="1" smtClean="0"/>
              <a:t>delivery</a:t>
            </a:r>
            <a:r>
              <a:rPr lang="pl-PL" dirty="0" smtClean="0"/>
              <a:t> </a:t>
            </a:r>
            <a:r>
              <a:rPr lang="pl-PL" dirty="0" err="1" smtClean="0"/>
              <a:t>mode</a:t>
            </a:r>
            <a:r>
              <a:rPr lang="pl-PL" dirty="0" smtClean="0"/>
              <a:t>” ustawione na NON_PERSISTENT.</a:t>
            </a:r>
          </a:p>
          <a:p>
            <a:pPr lvl="2"/>
            <a:r>
              <a:rPr lang="pl-PL" dirty="0" smtClean="0"/>
              <a:t>Każdy komunikat powinien być typu </a:t>
            </a:r>
            <a:r>
              <a:rPr lang="pl-PL" dirty="0" err="1" smtClean="0"/>
              <a:t>TextMessage</a:t>
            </a:r>
            <a:r>
              <a:rPr lang="pl-PL" dirty="0" smtClean="0"/>
              <a:t> i mieć treść „test_&lt;</a:t>
            </a:r>
            <a:r>
              <a:rPr lang="pl-PL" dirty="0" err="1" smtClean="0"/>
              <a:t>sequence_number</a:t>
            </a:r>
            <a:r>
              <a:rPr lang="pl-PL" dirty="0" smtClean="0"/>
              <a:t>&gt;”</a:t>
            </a:r>
          </a:p>
          <a:p>
            <a:pPr lvl="3"/>
            <a:r>
              <a:rPr lang="pl-PL" dirty="0" smtClean="0"/>
              <a:t>Przykład: test_6795</a:t>
            </a:r>
          </a:p>
          <a:p>
            <a:pPr lvl="2"/>
            <a:r>
              <a:rPr lang="pl-PL" dirty="0" smtClean="0"/>
              <a:t>Program musi wypisać czas wysłania każdej transzy do logów w formacie:</a:t>
            </a:r>
          </a:p>
          <a:p>
            <a:pPr lvl="3"/>
            <a:r>
              <a:rPr lang="pl-PL" dirty="0" smtClean="0"/>
              <a:t>10000 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3"/>
            <a:r>
              <a:rPr lang="pl-PL" dirty="0" smtClean="0"/>
              <a:t>10000 non-</a:t>
            </a:r>
            <a:r>
              <a:rPr lang="pl-PL" dirty="0" err="1" smtClean="0"/>
              <a:t>persistent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sent</a:t>
            </a:r>
            <a:r>
              <a:rPr lang="pl-PL" dirty="0" smtClean="0"/>
              <a:t> in {} </a:t>
            </a:r>
            <a:r>
              <a:rPr lang="pl-PL" dirty="0" err="1" smtClean="0"/>
              <a:t>milliseconds</a:t>
            </a:r>
            <a:r>
              <a:rPr lang="pl-PL" dirty="0" smtClean="0"/>
              <a:t>.</a:t>
            </a:r>
          </a:p>
          <a:p>
            <a:pPr lvl="2"/>
            <a:r>
              <a:rPr lang="pl-PL" dirty="0" smtClean="0"/>
              <a:t>Nazwa kolejki, na którą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&gt;.QUEUE</a:t>
            </a:r>
          </a:p>
          <a:p>
            <a:pPr lvl="3"/>
            <a:r>
              <a:rPr lang="pl-PL" dirty="0" smtClean="0"/>
              <a:t>Przykład: </a:t>
            </a:r>
            <a:r>
              <a:rPr lang="pl-PL" dirty="0" err="1" smtClean="0"/>
              <a:t>M-KOLODZIEJSKI.QUEUE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 smtClean="0"/>
              <a:t>Nazwa </a:t>
            </a:r>
            <a:r>
              <a:rPr lang="pl-PL" dirty="0" err="1" smtClean="0"/>
              <a:t>brancha</a:t>
            </a:r>
            <a:r>
              <a:rPr lang="pl-PL" dirty="0" smtClean="0"/>
              <a:t>: </a:t>
            </a:r>
            <a:r>
              <a:rPr lang="pl-PL" dirty="0" err="1" smtClean="0"/>
              <a:t>persistence_queue_producer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="" xmlns:p14="http://schemas.microsoft.com/office/powerpoint/2010/main" val="2236937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r>
              <a:rPr lang="pl-PL" dirty="0"/>
              <a:t>: </a:t>
            </a:r>
            <a:r>
              <a:rPr lang="pl-PL" dirty="0" err="1"/>
              <a:t>Persystencja</a:t>
            </a:r>
            <a:r>
              <a:rPr lang="pl-PL" dirty="0"/>
              <a:t> (</a:t>
            </a:r>
            <a:r>
              <a:rPr lang="pl-PL" dirty="0" smtClean="0"/>
              <a:t>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023887" cy="872064"/>
          </a:xfrm>
        </p:spPr>
        <p:txBody>
          <a:bodyPr>
            <a:normAutofit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/>
              <a:t>ActiveMQ</a:t>
            </a:r>
            <a:r>
              <a:rPr lang="pl-PL" dirty="0"/>
              <a:t> </a:t>
            </a:r>
            <a:r>
              <a:rPr lang="pl-PL" dirty="0" smtClean="0"/>
              <a:t>(</a:t>
            </a:r>
            <a:r>
              <a:rPr lang="pl-PL" dirty="0">
                <a:hlinkClick r:id="rId3"/>
              </a:rPr>
              <a:t>http://</a:t>
            </a:r>
            <a:r>
              <a:rPr lang="pl-PL" dirty="0" smtClean="0">
                <a:hlinkClick r:id="rId3"/>
              </a:rPr>
              <a:t>localhost:8161</a:t>
            </a:r>
            <a:r>
              <a:rPr lang="pl-PL" dirty="0" smtClean="0"/>
              <a:t>):</a:t>
            </a:r>
          </a:p>
          <a:p>
            <a:pPr lvl="2"/>
            <a:r>
              <a:rPr lang="pl-PL" dirty="0" smtClean="0"/>
              <a:t>ile </a:t>
            </a:r>
            <a:r>
              <a:rPr lang="pl-PL" dirty="0"/>
              <a:t>komunikatów znajduje się na </a:t>
            </a:r>
            <a:r>
              <a:rPr lang="pl-PL" dirty="0" smtClean="0"/>
              <a:t>kolejce (</a:t>
            </a:r>
            <a:r>
              <a:rPr lang="pl-PL" dirty="0" err="1" smtClean="0"/>
              <a:t>Pending</a:t>
            </a:r>
            <a:r>
              <a:rPr lang="pl-PL" dirty="0" smtClean="0"/>
              <a:t> </a:t>
            </a:r>
            <a:r>
              <a:rPr lang="pl-PL" dirty="0" err="1" smtClean="0"/>
              <a:t>Messages</a:t>
            </a:r>
            <a:r>
              <a:rPr lang="pl-PL" dirty="0" smtClean="0"/>
              <a:t>),</a:t>
            </a:r>
          </a:p>
          <a:p>
            <a:pPr lvl="2"/>
            <a:r>
              <a:rPr lang="pl-PL" dirty="0" smtClean="0"/>
              <a:t>ile komunikatów było do kolejki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):</a:t>
            </a:r>
          </a:p>
          <a:p>
            <a:pPr lvl="1"/>
            <a:endParaRPr lang="pl-PL" dirty="0"/>
          </a:p>
        </p:txBody>
      </p:sp>
      <p:sp>
        <p:nvSpPr>
          <p:cNvPr id="8" name="Symbol zastępczy zawartości 1"/>
          <p:cNvSpPr txBox="1">
            <a:spLocks/>
          </p:cNvSpPr>
          <p:nvPr/>
        </p:nvSpPr>
        <p:spPr bwMode="gray">
          <a:xfrm>
            <a:off x="449264" y="3265446"/>
            <a:ext cx="8023887" cy="15758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79388" indent="-179388" algn="l" defTabSz="6858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3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7800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50" indent="-179388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0975" algn="l" defTabSz="6858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l-PL" dirty="0" smtClean="0"/>
              <a:t>Zrestartuj brokera (</a:t>
            </a:r>
            <a:r>
              <a:rPr lang="pl-PL" dirty="0" err="1" smtClean="0"/>
              <a:t>Ctrl</a:t>
            </a:r>
            <a:r>
              <a:rPr lang="pl-PL" dirty="0" smtClean="0"/>
              <a:t>-C, </a:t>
            </a:r>
            <a:r>
              <a:rPr lang="pl-PL" dirty="0" err="1" smtClean="0"/>
              <a:t>activemq</a:t>
            </a:r>
            <a:r>
              <a:rPr lang="pl-PL" dirty="0" smtClean="0"/>
              <a:t> start)</a:t>
            </a:r>
          </a:p>
          <a:p>
            <a:pPr lvl="1"/>
            <a:r>
              <a:rPr lang="pl-PL" dirty="0" smtClean="0"/>
              <a:t>Zobacz ile komunikatów teraz znajduje się na kolejce.</a:t>
            </a:r>
          </a:p>
          <a:p>
            <a:pPr lvl="2"/>
            <a:r>
              <a:rPr lang="pl-PL" dirty="0" smtClean="0"/>
              <a:t>Czy wynik jest dla Ciebie spodziewany? </a:t>
            </a:r>
          </a:p>
          <a:p>
            <a:pPr lvl="1"/>
            <a:endParaRPr lang="pl-PL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7" y="1991252"/>
            <a:ext cx="8199958" cy="1274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563304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4b: </a:t>
            </a:r>
            <a:r>
              <a:rPr lang="pl-PL" dirty="0" err="1" smtClean="0"/>
              <a:t>Persystencja</a:t>
            </a:r>
            <a:r>
              <a:rPr lang="pl-PL" dirty="0" smtClean="0"/>
              <a:t> (kolejka)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4B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037768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2/2):</a:t>
            </a:r>
          </a:p>
          <a:p>
            <a:pPr lvl="1"/>
            <a:r>
              <a:rPr lang="pl-PL" dirty="0" smtClean="0"/>
              <a:t>Napisz program, będzie odbierał komunikaty wysyłane na kolejkę przez poprzednią aplikację i wypisywał ich treść (</a:t>
            </a:r>
            <a:r>
              <a:rPr lang="pl-PL" dirty="0" err="1" smtClean="0"/>
              <a:t>TextMessage</a:t>
            </a:r>
            <a:r>
              <a:rPr lang="pl-PL" dirty="0" smtClean="0"/>
              <a:t>::</a:t>
            </a:r>
            <a:r>
              <a:rPr lang="pl-PL" dirty="0" err="1" smtClean="0"/>
              <a:t>getText</a:t>
            </a:r>
            <a:r>
              <a:rPr lang="pl-PL" dirty="0" smtClean="0"/>
              <a:t>) do logów. Na koniec działania program powinien wypisać liczbę odebranych komunikatów.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persistence_queue_consumer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endParaRPr lang="pl-PL" dirty="0" smtClean="0"/>
          </a:p>
          <a:p>
            <a:r>
              <a:rPr lang="pl-PL" dirty="0" smtClean="0"/>
              <a:t>Zobacz co się dzieje gdy uruchomisz dwie instancje tego programu jednocześnie (w dwóch różnych konsolach)</a:t>
            </a:r>
          </a:p>
          <a:p>
            <a:pPr lvl="1"/>
            <a:r>
              <a:rPr lang="pl-PL" dirty="0" smtClean="0"/>
              <a:t>Ile komunikatów odebrał każdy program z osobna i ile odebrały w sumie?</a:t>
            </a:r>
          </a:p>
          <a:p>
            <a:pPr lvl="1"/>
            <a:r>
              <a:rPr lang="pl-PL" dirty="0" smtClean="0"/>
              <a:t>Odpowiedź z uzasadnieniem wyślij do mnie na </a:t>
            </a:r>
            <a:r>
              <a:rPr lang="pl-PL" dirty="0" err="1" smtClean="0">
                <a:hlinkClick r:id="rId3"/>
              </a:rPr>
              <a:t>mateusz.kolodziejski@gft.com</a:t>
            </a:r>
            <a:r>
              <a:rPr lang="pl-PL" dirty="0" smtClean="0"/>
              <a:t> – prawidłowa odpowiedź = 3 bonusowe punkty.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9264" y="4078570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10 maja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26489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3" name="Prostokąt zaokrąglony 2"/>
          <p:cNvSpPr/>
          <p:nvPr/>
        </p:nvSpPr>
        <p:spPr>
          <a:xfrm>
            <a:off x="1609595" y="1546963"/>
            <a:ext cx="5730657" cy="1991639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600" dirty="0" smtClean="0">
                <a:solidFill>
                  <a:schemeClr val="tx1"/>
                </a:solidFill>
              </a:rPr>
              <a:t>Ćwiczenie 4c</a:t>
            </a:r>
          </a:p>
          <a:p>
            <a:pPr algn="ctr"/>
            <a:r>
              <a:rPr lang="pl-PL" sz="1600" dirty="0" err="1" smtClean="0"/>
              <a:t>Persystencja</a:t>
            </a:r>
            <a:r>
              <a:rPr lang="pl-PL" sz="1600" dirty="0" smtClean="0"/>
              <a:t> (kanał)</a:t>
            </a:r>
            <a:endParaRPr lang="pl-PL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363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Wariacja na temat ćwiczenia 4b – tym razem będziemy używali kanału (</a:t>
            </a:r>
            <a:r>
              <a:rPr lang="pl-PL" dirty="0" err="1" smtClean="0"/>
              <a:t>topic</a:t>
            </a:r>
            <a:r>
              <a:rPr lang="pl-PL" dirty="0" smtClean="0"/>
              <a:t>):</a:t>
            </a:r>
          </a:p>
          <a:p>
            <a:r>
              <a:rPr lang="pl-PL" dirty="0" smtClean="0"/>
              <a:t>Zadanie (część 1/2):</a:t>
            </a:r>
          </a:p>
          <a:p>
            <a:pPr lvl="1"/>
            <a:r>
              <a:rPr lang="pl-PL" dirty="0" smtClean="0"/>
              <a:t>Napisz program, który wyśle 20000 (dwadzieścia tysięcy) komunikatów na kanał w dwóch transzach – jak opisano w ćwiczeniu 4b.</a:t>
            </a:r>
          </a:p>
          <a:p>
            <a:pPr lvl="2"/>
            <a:r>
              <a:rPr lang="pl-PL" dirty="0" smtClean="0"/>
              <a:t>Nazwa kanału, na który komunikaty mają być wysyłane: &lt;</a:t>
            </a:r>
            <a:r>
              <a:rPr lang="pl-PL" dirty="0" err="1" smtClean="0"/>
              <a:t>github_username</a:t>
            </a:r>
            <a:r>
              <a:rPr lang="pl-PL" dirty="0" smtClean="0"/>
              <a:t>&gt;.TOPIC</a:t>
            </a:r>
          </a:p>
          <a:p>
            <a:pPr lvl="3"/>
            <a:r>
              <a:rPr lang="pl-PL" dirty="0" smtClean="0"/>
              <a:t>Przykład: MSTREJCZEK.TOPIC</a:t>
            </a:r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persistence_topic_publisher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pPr lvl="1"/>
            <a:r>
              <a:rPr lang="pl-PL" dirty="0" smtClean="0"/>
              <a:t>Załóż, że broker </a:t>
            </a:r>
            <a:r>
              <a:rPr lang="pl-PL" dirty="0" err="1" smtClean="0"/>
              <a:t>ActiveMQ</a:t>
            </a:r>
            <a:r>
              <a:rPr lang="pl-PL" dirty="0" smtClean="0"/>
              <a:t> jest uruchomiony i nasłuchuje pod adresem localhost:61616.</a:t>
            </a:r>
          </a:p>
        </p:txBody>
      </p:sp>
    </p:spTree>
    <p:extLst>
      <p:ext uri="{BB962C8B-B14F-4D97-AF65-F5344CB8AC3E}">
        <p14:creationId xmlns="" xmlns:p14="http://schemas.microsoft.com/office/powerpoint/2010/main" val="31992212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916291"/>
          </a:xfrm>
        </p:spPr>
        <p:txBody>
          <a:bodyPr>
            <a:normAutofit fontScale="92500" lnSpcReduction="10000"/>
          </a:bodyPr>
          <a:lstStyle/>
          <a:p>
            <a:r>
              <a:rPr lang="pl-PL" dirty="0" smtClean="0"/>
              <a:t>Dodatkowa </a:t>
            </a:r>
            <a:r>
              <a:rPr lang="pl-PL" dirty="0"/>
              <a:t>czynność:</a:t>
            </a:r>
          </a:p>
          <a:p>
            <a:pPr lvl="1"/>
            <a:r>
              <a:rPr lang="pl-PL" dirty="0"/>
              <a:t>Po </a:t>
            </a:r>
            <a:r>
              <a:rPr lang="pl-PL" dirty="0" smtClean="0"/>
              <a:t>uruchomieniu </a:t>
            </a:r>
            <a:r>
              <a:rPr lang="pl-PL" dirty="0"/>
              <a:t>programu zobacz w konsoli webowej </a:t>
            </a:r>
            <a:r>
              <a:rPr lang="pl-PL" dirty="0" err="1" smtClean="0"/>
              <a:t>ActiveMQ</a:t>
            </a:r>
            <a:r>
              <a:rPr lang="pl-PL" dirty="0"/>
              <a:t> </a:t>
            </a:r>
            <a:r>
              <a:rPr lang="pl-PL" dirty="0" smtClean="0"/>
              <a:t>(http://localhost:8161)</a:t>
            </a:r>
          </a:p>
          <a:p>
            <a:pPr lvl="2"/>
            <a:r>
              <a:rPr lang="pl-PL" dirty="0" smtClean="0"/>
              <a:t>Ilu odbiorców jest zarejestrowanych na kanale.</a:t>
            </a:r>
          </a:p>
          <a:p>
            <a:pPr lvl="2"/>
            <a:r>
              <a:rPr lang="pl-PL" dirty="0" smtClean="0"/>
              <a:t>Ile komunikatów było do kanału dodanych od chwili uruchomienia brokera (</a:t>
            </a:r>
            <a:r>
              <a:rPr lang="pl-PL" dirty="0" err="1" smtClean="0"/>
              <a:t>Messages</a:t>
            </a:r>
            <a:r>
              <a:rPr lang="pl-PL" dirty="0" smtClean="0"/>
              <a:t> </a:t>
            </a:r>
            <a:r>
              <a:rPr lang="pl-PL" dirty="0" err="1" smtClean="0"/>
              <a:t>Enqueued</a:t>
            </a:r>
            <a:r>
              <a:rPr lang="pl-PL" dirty="0" smtClean="0"/>
              <a:t>).</a:t>
            </a:r>
          </a:p>
          <a:p>
            <a:pPr lvl="2"/>
            <a:r>
              <a:rPr lang="pl-PL" dirty="0"/>
              <a:t>Ile komunikatów było </a:t>
            </a:r>
            <a:r>
              <a:rPr lang="pl-PL" dirty="0" smtClean="0"/>
              <a:t>z kanału odebranych od </a:t>
            </a:r>
            <a:r>
              <a:rPr lang="pl-PL" dirty="0"/>
              <a:t>chwili uruchomienia brokera (</a:t>
            </a:r>
            <a:r>
              <a:rPr lang="pl-PL" dirty="0" err="1"/>
              <a:t>Messages</a:t>
            </a:r>
            <a:r>
              <a:rPr lang="pl-PL" dirty="0"/>
              <a:t> </a:t>
            </a:r>
            <a:r>
              <a:rPr lang="pl-PL" dirty="0" err="1" smtClean="0"/>
              <a:t>Dequeued</a:t>
            </a:r>
            <a:r>
              <a:rPr lang="pl-PL" dirty="0" smtClean="0"/>
              <a:t>).</a:t>
            </a:r>
            <a:endParaRPr lang="pl-PL" dirty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1"/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83" y="2223368"/>
            <a:ext cx="7594025" cy="121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761805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Ćwiczenie 4c: </a:t>
            </a:r>
            <a:r>
              <a:rPr lang="pl-PL" dirty="0" err="1" smtClean="0"/>
              <a:t>Persystencja</a:t>
            </a:r>
            <a:r>
              <a:rPr lang="pl-PL" dirty="0" smtClean="0"/>
              <a:t> (kanał)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4C</a:t>
            </a:r>
            <a:endParaRPr lang="de-DE" dirty="0"/>
          </a:p>
        </p:txBody>
      </p:sp>
      <p:sp>
        <p:nvSpPr>
          <p:cNvPr id="6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023887" cy="3362325"/>
          </a:xfrm>
        </p:spPr>
        <p:txBody>
          <a:bodyPr>
            <a:normAutofit/>
          </a:bodyPr>
          <a:lstStyle/>
          <a:p>
            <a:r>
              <a:rPr lang="pl-PL" dirty="0" smtClean="0"/>
              <a:t>Zadanie (część 2/</a:t>
            </a:r>
            <a:r>
              <a:rPr lang="pl-PL" dirty="0" err="1" smtClean="0"/>
              <a:t>2</a:t>
            </a:r>
            <a:r>
              <a:rPr lang="pl-PL" dirty="0" smtClean="0"/>
              <a:t>):</a:t>
            </a:r>
          </a:p>
          <a:p>
            <a:pPr lvl="1"/>
            <a:r>
              <a:rPr lang="pl-PL" dirty="0" smtClean="0"/>
              <a:t>Napisz program, będzie odbierał komunikaty wysyłane na kanał przez poprzednią aplikację i wypisywał ich treść do logów.</a:t>
            </a:r>
          </a:p>
          <a:p>
            <a:pPr lvl="2"/>
            <a:endParaRPr lang="pl-PL" dirty="0"/>
          </a:p>
          <a:p>
            <a:r>
              <a:rPr lang="pl-PL" dirty="0" smtClean="0"/>
              <a:t>Wrzuć kod programu na GitHub.</a:t>
            </a:r>
          </a:p>
          <a:p>
            <a:pPr lvl="1"/>
            <a:r>
              <a:rPr lang="pl-PL" dirty="0"/>
              <a:t>Nazwa </a:t>
            </a:r>
            <a:r>
              <a:rPr lang="pl-PL" dirty="0" err="1"/>
              <a:t>brancha</a:t>
            </a:r>
            <a:r>
              <a:rPr lang="pl-PL" dirty="0"/>
              <a:t>: </a:t>
            </a:r>
            <a:r>
              <a:rPr lang="pl-PL" dirty="0" err="1" smtClean="0"/>
              <a:t>persistence_topic_subscriber</a:t>
            </a:r>
            <a:endParaRPr lang="pl-PL" dirty="0" smtClean="0"/>
          </a:p>
          <a:p>
            <a:pPr lvl="1"/>
            <a:r>
              <a:rPr lang="pl-PL" dirty="0" smtClean="0"/>
              <a:t>Program musi być uruchamialny przy użyciu komendy „</a:t>
            </a:r>
            <a:r>
              <a:rPr lang="pl-PL" dirty="0" err="1" smtClean="0"/>
              <a:t>gradlew</a:t>
            </a:r>
            <a:r>
              <a:rPr lang="pl-PL" dirty="0" smtClean="0"/>
              <a:t> run”.</a:t>
            </a:r>
          </a:p>
          <a:p>
            <a:r>
              <a:rPr lang="pl-PL" dirty="0" smtClean="0"/>
              <a:t>Zobacz jak wygląda konsola webowa gdy są uruchomione obie aplikacje: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subscriber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tylko </a:t>
            </a:r>
            <a:r>
              <a:rPr lang="pl-PL" dirty="0" err="1" smtClean="0"/>
              <a:t>publisher</a:t>
            </a:r>
            <a:r>
              <a:rPr lang="pl-PL" dirty="0" smtClean="0"/>
              <a:t>, </a:t>
            </a:r>
          </a:p>
          <a:p>
            <a:pPr lvl="1"/>
            <a:r>
              <a:rPr lang="pl-PL" dirty="0" smtClean="0"/>
              <a:t>obie jednocześnie</a:t>
            </a:r>
          </a:p>
          <a:p>
            <a:r>
              <a:rPr lang="pl-PL" dirty="0" smtClean="0"/>
              <a:t>Co zrobić, aby </a:t>
            </a:r>
            <a:r>
              <a:rPr lang="pl-PL" dirty="0" err="1" smtClean="0"/>
              <a:t>subscriber</a:t>
            </a:r>
            <a:r>
              <a:rPr lang="pl-PL" dirty="0" smtClean="0"/>
              <a:t> mógł otrzymywać również te komunikaty, które zostały wysłane na kanał gdy </a:t>
            </a:r>
            <a:r>
              <a:rPr lang="pl-PL" dirty="0" err="1" smtClean="0"/>
              <a:t>subscriber</a:t>
            </a:r>
            <a:r>
              <a:rPr lang="pl-PL" dirty="0" smtClean="0"/>
              <a:t> był wyłączony?</a:t>
            </a:r>
          </a:p>
          <a:p>
            <a:pPr lvl="1"/>
            <a:r>
              <a:rPr lang="pl-PL" dirty="0" smtClean="0"/>
              <a:t>Zrealizowanie tej funkcji w implementacji części odbierającej= 3 bonusowe punkty.</a:t>
            </a:r>
            <a:endParaRPr lang="pl-PL" dirty="0"/>
          </a:p>
          <a:p>
            <a:endParaRPr lang="pl-PL" dirty="0" smtClean="0"/>
          </a:p>
        </p:txBody>
      </p:sp>
      <p:sp>
        <p:nvSpPr>
          <p:cNvPr id="8" name="pole tekstowe 7"/>
          <p:cNvSpPr txBox="1"/>
          <p:nvPr/>
        </p:nvSpPr>
        <p:spPr bwMode="auto">
          <a:xfrm>
            <a:off x="443707" y="4337616"/>
            <a:ext cx="6751848" cy="518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Ostateczny termin zaliczenia ćwiczenia: czwartek 10 maja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pl-PL" sz="1600" b="1" dirty="0" smtClean="0">
                <a:solidFill>
                  <a:srgbClr val="00B050"/>
                </a:solidFill>
              </a:rPr>
              <a:t>Rozwiązania dostarczone później nie będą uwzględniane (0 punktów)</a:t>
            </a:r>
            <a:endParaRPr lang="pl-PL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39104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976312" y="2867532"/>
            <a:ext cx="7724458" cy="1523494"/>
          </a:xfrm>
        </p:spPr>
        <p:txBody>
          <a:bodyPr/>
          <a:lstStyle/>
          <a:p>
            <a:r>
              <a:rPr lang="de-DE" dirty="0"/>
              <a:t>GFT </a:t>
            </a:r>
            <a:r>
              <a:rPr lang="pl-PL" dirty="0" smtClean="0"/>
              <a:t>Poland sp. z o.o.</a:t>
            </a:r>
            <a:endParaRPr lang="de-DE" dirty="0"/>
          </a:p>
          <a:p>
            <a:r>
              <a:rPr lang="pl-PL" dirty="0" smtClean="0"/>
              <a:t>Mateusz Kołodziejski	</a:t>
            </a:r>
            <a:endParaRPr lang="de-DE" dirty="0"/>
          </a:p>
          <a:p>
            <a:r>
              <a:rPr lang="pl-PL" dirty="0" err="1" smtClean="0"/>
              <a:t>Technical</a:t>
            </a:r>
            <a:r>
              <a:rPr lang="pl-PL" dirty="0" smtClean="0"/>
              <a:t>  </a:t>
            </a:r>
            <a:r>
              <a:rPr lang="pl-PL" dirty="0" err="1" smtClean="0"/>
              <a:t>Lead</a:t>
            </a:r>
            <a:endParaRPr lang="de-DE" dirty="0"/>
          </a:p>
          <a:p>
            <a:endParaRPr lang="de-DE" dirty="0"/>
          </a:p>
          <a:p>
            <a:r>
              <a:rPr lang="pl-PL" dirty="0" smtClean="0"/>
              <a:t>Sterlinga 8a</a:t>
            </a:r>
            <a:endParaRPr lang="de-DE" dirty="0"/>
          </a:p>
          <a:p>
            <a:r>
              <a:rPr lang="pl-PL" dirty="0" smtClean="0"/>
              <a:t>91-425 Łódź</a:t>
            </a:r>
          </a:p>
          <a:p>
            <a:r>
              <a:rPr lang="pl-PL" dirty="0" smtClean="0"/>
              <a:t>Poland</a:t>
            </a:r>
            <a:endParaRPr lang="de-DE" dirty="0"/>
          </a:p>
          <a:p>
            <a:endParaRPr lang="de-DE" dirty="0"/>
          </a:p>
          <a:p>
            <a:r>
              <a:rPr lang="pl-PL" dirty="0" err="1" smtClean="0"/>
              <a:t>mateusz.kolodziejski</a:t>
            </a:r>
            <a:r>
              <a:rPr lang="de-DE" dirty="0" smtClean="0"/>
              <a:t>@</a:t>
            </a:r>
            <a:r>
              <a:rPr lang="de-DE" dirty="0" err="1" smtClean="0"/>
              <a:t>gft.com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0517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124817" y="2479038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946" y="2479039"/>
            <a:ext cx="3745914" cy="19371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08000" tIns="108000" rIns="108000" bIns="108000" rtlCol="0" anchor="ctr"/>
          <a:lstStyle/>
          <a:p>
            <a:pPr algn="ctr"/>
            <a:endParaRPr lang="pl-PL" sz="1200" dirty="0" smtClean="0">
              <a:solidFill>
                <a:schemeClr val="tx1"/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JMS API – podstawowe pojęcia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8" y="1119188"/>
            <a:ext cx="7936204" cy="3412172"/>
          </a:xfrm>
        </p:spPr>
        <p:txBody>
          <a:bodyPr>
            <a:normAutofit/>
          </a:bodyPr>
          <a:lstStyle/>
          <a:p>
            <a:pPr marL="179388" lvl="1" indent="0">
              <a:buNone/>
            </a:pPr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sp>
        <p:nvSpPr>
          <p:cNvPr id="3" name="Rounded Rectangle 2"/>
          <p:cNvSpPr/>
          <p:nvPr/>
        </p:nvSpPr>
        <p:spPr>
          <a:xfrm>
            <a:off x="552027" y="277706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08107" y="2760132"/>
            <a:ext cx="1406313" cy="1405465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790555" y="944880"/>
            <a:ext cx="1435947" cy="107696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Broker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79906" y="2760132"/>
            <a:ext cx="1056640" cy="1408853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client</a:t>
            </a:r>
          </a:p>
          <a:p>
            <a:pPr algn="ctr"/>
            <a:endParaRPr lang="pl-PL" sz="1200" dirty="0">
              <a:solidFill>
                <a:schemeClr val="tx1"/>
              </a:solidFill>
            </a:endParaRPr>
          </a:p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(aplikacja)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8753" y="2903938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79231" y="2756744"/>
            <a:ext cx="1422400" cy="1408853"/>
          </a:xfrm>
          <a:prstGeom prst="roundRect">
            <a:avLst/>
          </a:prstGeom>
          <a:solidFill>
            <a:schemeClr val="accent2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 implementation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90431" y="2875016"/>
            <a:ext cx="1024467" cy="348041"/>
          </a:xfrm>
          <a:prstGeom prst="roundRect">
            <a:avLst/>
          </a:prstGeom>
          <a:solidFill>
            <a:srgbClr val="92D050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JMS API</a:t>
            </a:r>
          </a:p>
        </p:txBody>
      </p:sp>
      <p:sp>
        <p:nvSpPr>
          <p:cNvPr id="17" name="Pfeil nach rechts 16"/>
          <p:cNvSpPr/>
          <p:nvPr/>
        </p:nvSpPr>
        <p:spPr bwMode="gray">
          <a:xfrm rot="7532716">
            <a:off x="3214191" y="2330611"/>
            <a:ext cx="904542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8" name="Pfeil nach rechts 16"/>
          <p:cNvSpPr/>
          <p:nvPr/>
        </p:nvSpPr>
        <p:spPr bwMode="gray">
          <a:xfrm rot="3062078">
            <a:off x="4889340" y="2336433"/>
            <a:ext cx="951648" cy="67703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19" name="Pfeil nach rechts 16"/>
          <p:cNvSpPr/>
          <p:nvPr/>
        </p:nvSpPr>
        <p:spPr bwMode="gray">
          <a:xfrm>
            <a:off x="1616019" y="3051231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0" name="Pfeil nach rechts 16"/>
          <p:cNvSpPr/>
          <p:nvPr/>
        </p:nvSpPr>
        <p:spPr bwMode="gray">
          <a:xfrm rot="10800000">
            <a:off x="7214898" y="2990913"/>
            <a:ext cx="247459" cy="74901"/>
          </a:xfrm>
          <a:prstGeom prst="rightArrow">
            <a:avLst>
              <a:gd name="adj1" fmla="val 63514"/>
              <a:gd name="adj2" fmla="val 50000"/>
            </a:avLst>
          </a:prstGeom>
          <a:solidFill>
            <a:schemeClr val="accent1"/>
          </a:solidFill>
          <a:ln w="508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50800" cap="flat" cmpd="sng" algn="ctr">
                <a:solidFill>
                  <a:schemeClr val="accent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de-DE" sz="1200" dirty="0" smtClean="0">
              <a:solidFill>
                <a:schemeClr val="tx1"/>
              </a:solidFill>
            </a:endParaRPr>
          </a:p>
        </p:txBody>
      </p:sp>
      <p:sp>
        <p:nvSpPr>
          <p:cNvPr id="23" name="Snip and Round Single Corner Rectangle 22"/>
          <p:cNvSpPr/>
          <p:nvPr/>
        </p:nvSpPr>
        <p:spPr>
          <a:xfrm>
            <a:off x="2745683" y="2021840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5298277" y="2013006"/>
            <a:ext cx="941494" cy="363154"/>
          </a:xfrm>
          <a:prstGeom prst="snipRound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r>
              <a:rPr lang="pl-PL" sz="1200" dirty="0" smtClean="0">
                <a:solidFill>
                  <a:schemeClr val="tx1"/>
                </a:solidFill>
              </a:rPr>
              <a:t>Message</a:t>
            </a:r>
          </a:p>
        </p:txBody>
      </p:sp>
    </p:spTree>
    <p:extLst>
      <p:ext uri="{BB962C8B-B14F-4D97-AF65-F5344CB8AC3E}">
        <p14:creationId xmlns="" xmlns:p14="http://schemas.microsoft.com/office/powerpoint/2010/main" val="42690964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Point-to-Point messaging domain (JMS queues)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8"/>
            <a:ext cx="8199065" cy="152241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zostanie skonsumowany przez jednego odbiorcę.</a:t>
            </a:r>
          </a:p>
          <a:p>
            <a:pPr lvl="1"/>
            <a:r>
              <a:rPr lang="pl-PL" dirty="0" smtClean="0"/>
              <a:t>Nadawca i odbiorca nie są zależni od siebie w domenie czasu.</a:t>
            </a:r>
          </a:p>
          <a:p>
            <a:pPr lvl="2"/>
            <a:r>
              <a:rPr lang="pl-PL" dirty="0" smtClean="0"/>
              <a:t>Odbiorca może być wyłączony w chwili wysłania komunikatu przez nadawcę i otrzymać komunikat dopiero gdy się podłączy do kolejki.</a:t>
            </a:r>
          </a:p>
          <a:p>
            <a:pPr lvl="1"/>
            <a:r>
              <a:rPr lang="pl-PL" dirty="0" smtClean="0"/>
              <a:t>Odbiorca potwierdza otrzymanie komunikatu.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737" y="2641600"/>
            <a:ext cx="3600450" cy="14382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8387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Publish/Subscribe messaging domain (JMS topics)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43707" y="1119187"/>
            <a:ext cx="8199065" cy="1739159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Każdy komunikat może zostać skonsumowany przez zero, jednego lub więcej odbiorców.</a:t>
            </a:r>
          </a:p>
          <a:p>
            <a:pPr lvl="1"/>
            <a:r>
              <a:rPr lang="pl-PL" dirty="0"/>
              <a:t>Nadawca i odbiorca </a:t>
            </a:r>
            <a:r>
              <a:rPr lang="pl-PL" dirty="0" smtClean="0"/>
              <a:t>domyślnie są </a:t>
            </a:r>
            <a:r>
              <a:rPr lang="pl-PL" dirty="0"/>
              <a:t>zależni od siebie w domenie czasu.</a:t>
            </a:r>
          </a:p>
          <a:p>
            <a:pPr lvl="2"/>
            <a:r>
              <a:rPr lang="pl-PL" dirty="0" smtClean="0"/>
              <a:t>Jeśli odbiorca nie jest podłączony do kanału w chwili nadawania komunikatu to nie zostanie on do odbiorcy dostarczony. W szczególności – jeśli żaden odbiorca nie jest podłączony do kanału to nikt nie otrzyma takiego komunikatu.</a:t>
            </a:r>
          </a:p>
          <a:p>
            <a:pPr lvl="2"/>
            <a:r>
              <a:rPr lang="pl-PL" dirty="0" smtClean="0"/>
              <a:t>Jeśli odbiorca jest zainteresowany otrzymywaniem komunikatów nadawanych podczas jego nieaktywności to może utworzyć trwałą subskrypcję (durable subscription) dla danego kanału. Wówczas komunikaty będą przez brokera buforowane i dostarczone po podłączeniu się odbiorcy.</a:t>
            </a:r>
            <a:endParaRPr lang="pl-PL" dirty="0"/>
          </a:p>
          <a:p>
            <a:pPr lvl="1"/>
            <a:endParaRPr lang="pl-PL" dirty="0" smtClean="0"/>
          </a:p>
          <a:p>
            <a:pPr lvl="2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965" y="2909570"/>
            <a:ext cx="3533775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592719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504269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JMS Administered Objects</a:t>
            </a:r>
          </a:p>
          <a:p>
            <a:pPr lvl="2"/>
            <a:r>
              <a:rPr lang="pl-PL" dirty="0" smtClean="0"/>
              <a:t>ConnectionFactory i Destination mogą być traktowane jako elementy zarządzane przez administratora systemu a nie przez programistę.</a:t>
            </a:r>
          </a:p>
          <a:p>
            <a:pPr lvl="2"/>
            <a:r>
              <a:rPr lang="pl-PL" dirty="0" smtClean="0"/>
              <a:t>Kod aplikacji otrzymuje gotowe, skonfigurowane obiekty ConnectionFactory i Destination z przestrzeni JNDI.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JMS API (od wersji 1.1) udostępnia taki sam interfejs do wysyłania i odbierania komunikatów niezależnie od tego, czy korzystamy z kolejek, czy kanałów.</a:t>
            </a:r>
          </a:p>
          <a:p>
            <a:pPr lvl="2"/>
            <a:r>
              <a:rPr lang="pl-PL" dirty="0" smtClean="0"/>
              <a:t>Wybór kolejka/kanał pozostaje wtedy kwestią konfiguracyjną.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Komunikaty mogą być odbierane:</a:t>
            </a:r>
          </a:p>
          <a:p>
            <a:pPr lvl="2"/>
            <a:r>
              <a:rPr lang="pl-PL" dirty="0" smtClean="0"/>
              <a:t>Synchronicznie – odbiorca wywołuje metodę „receive” i otrzymuje w odpowiedzi komunikat (lub czeka na timeout jeśli żaden komunikat nie czeka).</a:t>
            </a:r>
          </a:p>
          <a:p>
            <a:pPr lvl="2"/>
            <a:r>
              <a:rPr lang="pl-PL" dirty="0" smtClean="0"/>
              <a:t>Asynchronicznie – odbiorca rejestruje „message listener”, na którym JMS provider będzie wywoływał metodę „onMessage” dla każdego otrzymanego komunikatu.</a:t>
            </a:r>
          </a:p>
          <a:p>
            <a:pPr lvl="1"/>
            <a:endParaRPr lang="pl-PL" dirty="0" smtClean="0"/>
          </a:p>
          <a:p>
            <a:pPr lvl="2"/>
            <a:endParaRPr lang="pl-PL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935" y="1547756"/>
            <a:ext cx="3651065" cy="2109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5678195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lvl="1"/>
            <a:r>
              <a:rPr lang="pl-PL" dirty="0" smtClean="0"/>
              <a:t>Typy komunikatów</a:t>
            </a:r>
          </a:p>
          <a:p>
            <a:pPr lvl="2"/>
            <a:r>
              <a:rPr lang="pl-PL" dirty="0" smtClean="0"/>
              <a:t>Message		zawiera tylko nagłówki i właściwości, bez treści.</a:t>
            </a:r>
          </a:p>
          <a:p>
            <a:pPr lvl="2"/>
            <a:r>
              <a:rPr lang="pl-PL" dirty="0" err="1" smtClean="0"/>
              <a:t>TextMessage</a:t>
            </a:r>
            <a:r>
              <a:rPr lang="pl-PL" dirty="0" smtClean="0"/>
              <a:t>		treść jako String</a:t>
            </a:r>
          </a:p>
          <a:p>
            <a:pPr lvl="2"/>
            <a:r>
              <a:rPr lang="pl-PL" dirty="0" err="1" smtClean="0"/>
              <a:t>ObjectMessage</a:t>
            </a:r>
            <a:r>
              <a:rPr lang="pl-PL" dirty="0" smtClean="0"/>
              <a:t>	treść jako </a:t>
            </a:r>
            <a:r>
              <a:rPr lang="pl-PL" dirty="0" err="1" smtClean="0"/>
              <a:t>zserializowany</a:t>
            </a:r>
            <a:r>
              <a:rPr lang="pl-PL" dirty="0" smtClean="0"/>
              <a:t> obiekt </a:t>
            </a:r>
            <a:r>
              <a:rPr lang="pl-PL" dirty="0" err="1" smtClean="0"/>
              <a:t>Javowy</a:t>
            </a:r>
            <a:r>
              <a:rPr lang="pl-PL" dirty="0" smtClean="0"/>
              <a:t> (</a:t>
            </a:r>
            <a:r>
              <a:rPr lang="pl-PL" dirty="0" err="1" smtClean="0"/>
              <a:t>implements</a:t>
            </a:r>
            <a:r>
              <a:rPr lang="pl-PL" dirty="0" smtClean="0"/>
              <a:t> </a:t>
            </a:r>
            <a:r>
              <a:rPr lang="pl-PL" dirty="0" err="1" smtClean="0"/>
              <a:t>Serializable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BytesMessage</a:t>
            </a:r>
            <a:r>
              <a:rPr lang="pl-PL" dirty="0" smtClean="0"/>
              <a:t>		treść jako tablica bajtów</a:t>
            </a:r>
          </a:p>
          <a:p>
            <a:pPr lvl="2"/>
            <a:r>
              <a:rPr lang="pl-PL" dirty="0" err="1" smtClean="0"/>
              <a:t>StreamMessage</a:t>
            </a:r>
            <a:r>
              <a:rPr lang="pl-PL" dirty="0" smtClean="0"/>
              <a:t>	treść jako sekwencja prymitywnych wartości </a:t>
            </a:r>
            <a:r>
              <a:rPr lang="pl-PL" dirty="0" err="1" smtClean="0"/>
              <a:t>Javowych</a:t>
            </a:r>
            <a:r>
              <a:rPr lang="pl-PL" dirty="0" smtClean="0"/>
              <a:t> (np.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)</a:t>
            </a:r>
          </a:p>
          <a:p>
            <a:pPr lvl="2"/>
            <a:r>
              <a:rPr lang="pl-PL" dirty="0" err="1" smtClean="0"/>
              <a:t>MapMessage</a:t>
            </a:r>
            <a:r>
              <a:rPr lang="pl-PL" dirty="0"/>
              <a:t>	</a:t>
            </a:r>
            <a:r>
              <a:rPr lang="pl-PL" dirty="0" smtClean="0"/>
              <a:t>	treść jako zbiór par klucz-wartość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Message selector</a:t>
            </a:r>
          </a:p>
          <a:p>
            <a:pPr lvl="2"/>
            <a:r>
              <a:rPr lang="pl-PL" dirty="0" smtClean="0"/>
              <a:t>Pozwala filtrować przychodzące komunikaty w oparciu o wartości nagłówków (headers) i właściwości (properties).</a:t>
            </a:r>
          </a:p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Transakcje:</a:t>
            </a:r>
          </a:p>
          <a:p>
            <a:pPr lvl="2"/>
            <a:r>
              <a:rPr lang="pl-PL" dirty="0" smtClean="0"/>
              <a:t>Transakcje rozproszone (XAConnectionFactory) – potwierdzenie przyjęcia wiadomości przy zatwierdzaniu transakcji (commit).</a:t>
            </a:r>
          </a:p>
          <a:p>
            <a:pPr lvl="2"/>
            <a:r>
              <a:rPr lang="pl-PL" dirty="0" smtClean="0"/>
              <a:t>Transakcje lokalne (JMS local transaction) </a:t>
            </a:r>
            <a:r>
              <a:rPr lang="pl-PL" dirty="0"/>
              <a:t>– </a:t>
            </a:r>
            <a:r>
              <a:rPr lang="pl-PL" dirty="0" smtClean="0"/>
              <a:t>potwierdzenie przyjęcia wiadomości przy </a:t>
            </a:r>
            <a:r>
              <a:rPr lang="pl-PL" dirty="0"/>
              <a:t>zatwierdzaniu transakcji (commit).</a:t>
            </a:r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/>
          </a:bodyPr>
          <a:lstStyle/>
          <a:p>
            <a:pPr marL="360363" lvl="2" indent="0">
              <a:buNone/>
            </a:pPr>
            <a:endParaRPr lang="pl-PL" dirty="0" smtClean="0"/>
          </a:p>
          <a:p>
            <a:pPr lvl="1"/>
            <a:r>
              <a:rPr lang="pl-PL" dirty="0" smtClean="0"/>
              <a:t>Potwierdzanie odbioru wiadomości – tryby potwierdzania:</a:t>
            </a:r>
          </a:p>
          <a:p>
            <a:pPr lvl="2"/>
            <a:r>
              <a:rPr lang="pl-PL" dirty="0" err="1" smtClean="0"/>
              <a:t>Session.AUTO_ACKNOWLEDGE</a:t>
            </a:r>
            <a:r>
              <a:rPr lang="pl-PL" dirty="0" smtClean="0"/>
              <a:t> – automatycznie po udanym zakończeniu metody „receive” (odbieranie synchroniczne) lub „onMessage” (odbieranie asynchroniczne).</a:t>
            </a:r>
          </a:p>
          <a:p>
            <a:pPr lvl="2"/>
            <a:r>
              <a:rPr lang="pl-PL" dirty="0" smtClean="0"/>
              <a:t>Session.CLIENT_ACKNOWLEDGE – odbiorca musi wywołać samodzielnie metodę „acknowledge” na obiekcie komunikatu (Message).</a:t>
            </a:r>
          </a:p>
          <a:p>
            <a:pPr lvl="2"/>
            <a:r>
              <a:rPr lang="pl-PL" dirty="0" smtClean="0"/>
              <a:t>Session.DUPS_OK_ACKNOWLEDGE – podobnie jak AUTO_ACKNOWLEDGE, ale JMS provider może optymalizować proces potwierdzania pod kątem wydajności. Kosztem wyższej wydajności jest możliwość dostarczania do odbiorcy tego samego komunikatu więcej niż raz (duplikaty).</a:t>
            </a:r>
          </a:p>
          <a:p>
            <a:pPr lvl="2"/>
            <a:endParaRPr lang="pl-PL" dirty="0" smtClean="0"/>
          </a:p>
          <a:p>
            <a:pPr lvl="1"/>
            <a:r>
              <a:rPr lang="pl-PL" dirty="0" smtClean="0"/>
              <a:t>Wiadomości nie potwierdzone nie są zdejmowane z kolejki lub kanału (tylko dla trwałej subskrypcji).</a:t>
            </a:r>
          </a:p>
          <a:p>
            <a:pPr lvl="1"/>
            <a:endParaRPr lang="pl-PL" dirty="0" smtClean="0"/>
          </a:p>
          <a:p>
            <a:pPr lvl="1"/>
            <a:r>
              <a:rPr lang="pl-PL" sz="1600" b="1" dirty="0" smtClean="0"/>
              <a:t>Kiedy używać którego trybu?</a:t>
            </a:r>
            <a:endParaRPr lang="pl-PL" sz="1600" b="1" dirty="0"/>
          </a:p>
          <a:p>
            <a:pPr lvl="1"/>
            <a:endParaRPr lang="pl-PL" dirty="0" smtClean="0"/>
          </a:p>
        </p:txBody>
      </p:sp>
    </p:spTree>
    <p:extLst>
      <p:ext uri="{BB962C8B-B14F-4D97-AF65-F5344CB8AC3E}">
        <p14:creationId xmlns="" xmlns:p14="http://schemas.microsoft.com/office/powerpoint/2010/main" val="2702127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aspekty JMS API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 smtClean="0"/>
              <a:t>ĆWICZENIE 4</a:t>
            </a:r>
            <a:endParaRPr lang="de-DE" dirty="0"/>
          </a:p>
        </p:txBody>
      </p:sp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97895" y="1117285"/>
            <a:ext cx="7948452" cy="3508902"/>
          </a:xfrm>
        </p:spPr>
        <p:txBody>
          <a:bodyPr>
            <a:normAutofit lnSpcReduction="10000"/>
          </a:bodyPr>
          <a:lstStyle/>
          <a:p>
            <a:pPr lvl="1"/>
            <a:r>
              <a:rPr lang="pl-PL" dirty="0" smtClean="0"/>
              <a:t>Persystencja komunikatów</a:t>
            </a:r>
          </a:p>
          <a:p>
            <a:pPr lvl="2"/>
            <a:r>
              <a:rPr lang="pl-PL" dirty="0" smtClean="0"/>
              <a:t>Tryb dostarczania PERSISTENT (domyślny) – komunikaty sa zapisywane w trwały sposób przez brokera JMS w sposób zapobiegający ich utracie w razie awarii brokera.</a:t>
            </a:r>
          </a:p>
          <a:p>
            <a:pPr lvl="2"/>
            <a:r>
              <a:rPr lang="pl-PL" dirty="0" smtClean="0"/>
              <a:t>Tryb dostarczania NON_PERSISTENT – komunikaty nie są trwale zapisywane, przez co mogą zostać utracone w razie awarii brokera.</a:t>
            </a:r>
          </a:p>
          <a:p>
            <a:pPr lvl="2"/>
            <a:endParaRPr lang="pl-PL" dirty="0"/>
          </a:p>
          <a:p>
            <a:pPr lvl="1"/>
            <a:r>
              <a:rPr lang="pl-PL" dirty="0"/>
              <a:t>JMS Queue </a:t>
            </a:r>
            <a:r>
              <a:rPr lang="pl-PL" dirty="0" err="1"/>
              <a:t>Browser</a:t>
            </a:r>
            <a:endParaRPr lang="pl-PL" dirty="0"/>
          </a:p>
          <a:p>
            <a:pPr lvl="2"/>
            <a:r>
              <a:rPr lang="pl-PL" dirty="0"/>
              <a:t>Pozwala przeglądać komunikaty obecne w kolejce bez odbierania ich</a:t>
            </a:r>
            <a:r>
              <a:rPr lang="pl-PL" dirty="0" smtClean="0"/>
              <a:t>.</a:t>
            </a:r>
          </a:p>
          <a:p>
            <a:pPr lvl="2"/>
            <a:endParaRPr lang="pl-PL" dirty="0"/>
          </a:p>
          <a:p>
            <a:pPr lvl="1"/>
            <a:r>
              <a:rPr lang="pl-PL" dirty="0" smtClean="0"/>
              <a:t>Kolejki / kanały tymczasowe</a:t>
            </a:r>
          </a:p>
          <a:p>
            <a:pPr lvl="2"/>
            <a:r>
              <a:rPr lang="pl-PL" dirty="0" smtClean="0"/>
              <a:t>Są tworzone dynamicznie i mają czas życia ograniczony przez czas życia połączenia (Connection), w ramach którego zostały utworzone. Po zamknięciu połączenia tymczasowe kolejki / kanały są usuwane razem z ewentualną nieodebraną zawartością.</a:t>
            </a:r>
          </a:p>
          <a:p>
            <a:pPr lvl="2"/>
            <a:r>
              <a:rPr lang="pl-PL" dirty="0" smtClean="0"/>
              <a:t>Często używane do zrealizowania prostego mechanizmu request/reply.</a:t>
            </a:r>
          </a:p>
          <a:p>
            <a:pPr lvl="1"/>
            <a:endParaRPr lang="pl-PL" dirty="0" smtClean="0"/>
          </a:p>
          <a:p>
            <a:pPr lvl="1"/>
            <a:r>
              <a:rPr lang="pl-PL" dirty="0" smtClean="0"/>
              <a:t>Transakcje lokalne</a:t>
            </a:r>
          </a:p>
          <a:p>
            <a:pPr lvl="2"/>
            <a:r>
              <a:rPr lang="pl-PL" dirty="0" smtClean="0"/>
              <a:t>Umożliwiają grupowanie operacji wysyłania i odbierania komunikatów.</a:t>
            </a:r>
          </a:p>
          <a:p>
            <a:pPr lvl="2"/>
            <a:r>
              <a:rPr lang="pl-PL" dirty="0" smtClean="0"/>
              <a:t>Grupa takich operacji jest wykonywana jako niepodzielna całość.</a:t>
            </a:r>
          </a:p>
          <a:p>
            <a:pPr lvl="2"/>
            <a:endParaRPr lang="pl-PL" dirty="0" smtClean="0"/>
          </a:p>
          <a:p>
            <a:pPr lvl="2"/>
            <a:endParaRPr lang="pl-PL" dirty="0"/>
          </a:p>
          <a:p>
            <a:pPr lvl="1"/>
            <a:endParaRPr lang="pl-P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7" y="3600767"/>
            <a:ext cx="2594525" cy="869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749660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FT_Master_Template">
  <a:themeElements>
    <a:clrScheme name="GFT">
      <a:dk1>
        <a:srgbClr val="213E7F"/>
      </a:dk1>
      <a:lt1>
        <a:sysClr val="window" lastClr="FFFFFF"/>
      </a:lt1>
      <a:dk2>
        <a:srgbClr val="8C8C8C"/>
      </a:dk2>
      <a:lt2>
        <a:srgbClr val="EBEBEB"/>
      </a:lt2>
      <a:accent1>
        <a:srgbClr val="213E7F"/>
      </a:accent1>
      <a:accent2>
        <a:srgbClr val="0097D9"/>
      </a:accent2>
      <a:accent3>
        <a:srgbClr val="0098B0"/>
      </a:accent3>
      <a:accent4>
        <a:srgbClr val="AAAAAA"/>
      </a:accent4>
      <a:accent5>
        <a:srgbClr val="C8C8C8"/>
      </a:accent5>
      <a:accent6>
        <a:srgbClr val="DCDCDC"/>
      </a:accent6>
      <a:hlink>
        <a:srgbClr val="213E7F"/>
      </a:hlink>
      <a:folHlink>
        <a:srgbClr val="213E7F"/>
      </a:folHlink>
    </a:clrScheme>
    <a:fontScheme name="G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0800">
          <a:solidFill>
            <a:schemeClr val="accent1"/>
          </a:solidFill>
        </a:ln>
      </a:spPr>
      <a:bodyPr lIns="108000" tIns="108000" rIns="108000" bIns="108000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GFT_Chartpool_2015.pptx" id="{A28C9458-9558-44C8-89F4-D7A2CBC04405}" vid="{0F156D25-70FA-498B-891B-4FDE46BF104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3B9935CA02AD4F90F0A0FD564FDD82" ma:contentTypeVersion="17" ma:contentTypeDescription="Create a new document." ma:contentTypeScope="" ma:versionID="6168266ad0b2c1ccdc9d2ae0268a5eb6">
  <xsd:schema xmlns:xsd="http://www.w3.org/2001/XMLSchema" xmlns:xs="http://www.w3.org/2001/XMLSchema" xmlns:p="http://schemas.microsoft.com/office/2006/metadata/properties" xmlns:ns2="e44e039f-c551-4112-981c-456f1b630ef1" xmlns:ns3="727178e8-9586-4f49-8e7b-77af9c2fb085" targetNamespace="http://schemas.microsoft.com/office/2006/metadata/properties" ma:root="true" ma:fieldsID="b9b29daf9bb73cd90369de1b0e977594" ns2:_="" ns3:_="">
    <xsd:import namespace="e44e039f-c551-4112-981c-456f1b630ef1"/>
    <xsd:import namespace="727178e8-9586-4f49-8e7b-77af9c2fb085"/>
    <xsd:element name="properties">
      <xsd:complexType>
        <xsd:sequence>
          <xsd:element name="documentManagement">
            <xsd:complexType>
              <xsd:all>
                <xsd:element ref="ns2:Responsible" minOccurs="0"/>
                <xsd:element ref="ns3:_dlc_DocId" minOccurs="0"/>
                <xsd:element ref="ns3:_dlc_DocIdUrl" minOccurs="0"/>
                <xsd:element ref="ns3:_dlc_DocIdPersistId" minOccurs="0"/>
                <xsd:element ref="ns2:Client_x0020_Name" minOccurs="0"/>
                <xsd:element ref="ns2:Reference_x0020_Title" minOccurs="0"/>
                <xsd:element ref="ns2:Business_x0020_Sector" minOccurs="0"/>
                <xsd:element ref="ns2:Client_x0020_Category"/>
                <xsd:element ref="ns2:Area" minOccurs="0"/>
                <xsd:element ref="ns2:Functional_x0020_Area" minOccurs="0"/>
                <xsd:element ref="ns2:Description0" minOccurs="0"/>
                <xsd:element ref="ns2:Plattform_x0020__x0026__x0020_tools" minOccurs="0"/>
                <xsd:element ref="ns2:Author_x0020__x002f__x0020_Contact" minOccurs="0"/>
                <xsd:element ref="ns2:Client_x0020_Country" minOccurs="0"/>
                <xsd:element ref="ns2:Client_x0020_approval" minOccurs="0"/>
                <xsd:element ref="ns2:Year" minOccurs="0"/>
                <xsd:element ref="ns2:Project_x0020_ID" minOccurs="0"/>
                <xsd:element ref="ns2:Project_x0020_size_x0020__x0028_resources_x0029_" minOccurs="0"/>
                <xsd:element ref="ns2:Comments" minOccurs="0"/>
                <xsd:element ref="ns2:Methods_x0020_and_x0020_standar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e039f-c551-4112-981c-456f1b630ef1" elementFormDefault="qualified">
    <xsd:import namespace="http://schemas.microsoft.com/office/2006/documentManagement/types"/>
    <xsd:import namespace="http://schemas.microsoft.com/office/infopath/2007/PartnerControls"/>
    <xsd:element name="Responsible" ma:index="8" nillable="true" ma:displayName="Responsible" ma:description="Christina Vontin" ma:internalName="Responsible">
      <xsd:simpleType>
        <xsd:restriction base="dms:Text">
          <xsd:maxLength value="255"/>
        </xsd:restriction>
      </xsd:simpleType>
    </xsd:element>
    <xsd:element name="Client_x0020_Name" ma:index="12" nillable="true" ma:displayName="Client Name" ma:internalName="Client_x0020_Name">
      <xsd:simpleType>
        <xsd:restriction base="dms:Text">
          <xsd:maxLength value="255"/>
        </xsd:restriction>
      </xsd:simpleType>
    </xsd:element>
    <xsd:element name="Reference_x0020_Title" ma:index="13" nillable="true" ma:displayName="Reference Title" ma:internalName="Reference_x0020_Title">
      <xsd:simpleType>
        <xsd:restriction base="dms:Text">
          <xsd:maxLength value="255"/>
        </xsd:restriction>
      </xsd:simpleType>
    </xsd:element>
    <xsd:element name="Business_x0020_Sector" ma:index="14" nillable="true" ma:displayName="Business Sector" ma:default="Banking" ma:format="Dropdown" ma:internalName="Business_x0020_Sector">
      <xsd:simpleType>
        <xsd:restriction base="dms:Choice">
          <xsd:enumeration value="Banking"/>
          <xsd:enumeration value="Insurance"/>
        </xsd:restriction>
      </xsd:simpleType>
    </xsd:element>
    <xsd:element name="Client_x0020_Category" ma:index="15" ma:displayName="Client Category" ma:default="Central" ma:format="Dropdown" ma:internalName="Client_x0020_Category">
      <xsd:simpleType>
        <xsd:restriction base="dms:Choice">
          <xsd:enumeration value="Central"/>
          <xsd:enumeration value="Private/Asset Management"/>
        </xsd:restriction>
      </xsd:simpleType>
    </xsd:element>
    <xsd:element name="Area" ma:index="16" nillable="true" ma:displayName="Area" ma:default="Area 1" ma:format="Dropdown" ma:internalName="Area">
      <xsd:simpleType>
        <xsd:restriction base="dms:Choice">
          <xsd:enumeration value="Area 1"/>
          <xsd:enumeration value="Area 2"/>
        </xsd:restriction>
      </xsd:simpleType>
    </xsd:element>
    <xsd:element name="Functional_x0020_Area" ma:index="17" nillable="true" ma:displayName="Functional Area" ma:default="Functional Area 1" ma:format="Dropdown" ma:internalName="Functional_x0020_Area">
      <xsd:simpleType>
        <xsd:restriction base="dms:Choice">
          <xsd:enumeration value="Functional Area 1"/>
          <xsd:enumeration value="Functional Area 2"/>
          <xsd:enumeration value="Functional Area 3"/>
        </xsd:restriction>
      </xsd:simpleType>
    </xsd:element>
    <xsd:element name="Description0" ma:index="18" nillable="true" ma:displayName="Description" ma:internalName="Description0">
      <xsd:simpleType>
        <xsd:restriction base="dms:Note">
          <xsd:maxLength value="255"/>
        </xsd:restriction>
      </xsd:simpleType>
    </xsd:element>
    <xsd:element name="Plattform_x0020__x0026__x0020_tools" ma:index="19" nillable="true" ma:displayName="Plattform &amp; tools" ma:internalName="Plattform_x0020__x0026__x0020_tools">
      <xsd:simpleType>
        <xsd:restriction base="dms:Note">
          <xsd:maxLength value="255"/>
        </xsd:restriction>
      </xsd:simpleType>
    </xsd:element>
    <xsd:element name="Author_x0020__x002f__x0020_Contact" ma:index="20" nillable="true" ma:displayName="Author / Contact" ma:list="UserInfo" ma:SharePointGroup="0" ma:internalName="Author_x0020__x002f__x0020_Contact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lient_x0020_Country" ma:index="21" nillable="true" ma:displayName="Client Country" ma:default="Germany" ma:format="Dropdown" ma:internalName="Client_x0020_Country">
      <xsd:simpleType>
        <xsd:restriction base="dms:Choice">
          <xsd:enumeration value="Afghanistan"/>
          <xsd:enumeration value="Albania"/>
          <xsd:enumeration value="Algeria"/>
          <xsd:enumeration value="Andorra"/>
          <xsd:enumeration value="Angola"/>
          <xsd:enumeration value="Antigua &amp; Deps"/>
          <xsd:enumeration value="Argentina"/>
          <xsd:enumeration value="Armeni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hutan"/>
          <xsd:enumeration value="Bolivia"/>
          <xsd:enumeration value="Bosnia Herzegovina"/>
          <xsd:enumeration value="Botswana"/>
          <xsd:enumeration value="Brazil"/>
          <xsd:enumeration value="Brunei"/>
          <xsd:enumeration value="Bulgaria"/>
          <xsd:enumeration value="Burkina"/>
          <xsd:enumeration value="Burundi"/>
          <xsd:enumeration value="Cambodia"/>
          <xsd:enumeration value="Cameroon"/>
          <xsd:enumeration value="Canada"/>
          <xsd:enumeration value="Cape Verde"/>
          <xsd:enumeration value="Central African Rep"/>
          <xsd:enumeration value="Chad"/>
          <xsd:enumeration value="Chile"/>
          <xsd:enumeration value="China"/>
          <xsd:enumeration value="Colombia"/>
          <xsd:enumeration value="Comoros"/>
          <xsd:enumeration value="Congo"/>
          <xsd:enumeration value="Congo {Democratic Rep}"/>
          <xsd:enumeration value="Costa Rica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ast Timor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iji"/>
          <xsd:enumeration value="Finland"/>
          <xsd:enumeration value="France"/>
          <xsd:enumeration value="Gabon"/>
          <xsd:enumeration value="Gambia"/>
          <xsd:enumeration value="Georgia"/>
          <xsd:enumeration value="Germany"/>
          <xsd:enumeration value="Ghana"/>
          <xsd:enumeration value="Greece"/>
          <xsd:enumeration value="Grenada"/>
          <xsd:enumeration value="Guatemala"/>
          <xsd:enumeration value="Guinea"/>
          <xsd:enumeration value="Guinea-Bissau"/>
          <xsd:enumeration value="Guyana"/>
          <xsd:enumeration value="Haiti"/>
          <xsd:enumeration value="Honduras"/>
          <xsd:enumeration value="Hungary"/>
          <xsd:enumeration value="Iceland"/>
          <xsd:enumeration value="India"/>
          <xsd:enumeration value="Indonesia"/>
          <xsd:enumeration value="Iran"/>
          <xsd:enumeration value="Iraq"/>
          <xsd:enumeration value="Ireland {Republic}"/>
          <xsd:enumeration value="Israel"/>
          <xsd:enumeration value="Italy"/>
          <xsd:enumeration value="Ivory Coast"/>
          <xsd:enumeration value="Jamaica"/>
          <xsd:enumeration value="Japan"/>
          <xsd:enumeration value="Jordan"/>
          <xsd:enumeration value="Kazakhstan"/>
          <xsd:enumeration value="Kenya"/>
          <xsd:enumeration value="Kiribati"/>
          <xsd:enumeration value="Korea North"/>
          <xsd:enumeration value="Korea South"/>
          <xsd:enumeration value="Kosovo"/>
          <xsd:enumeration value="Kuwait"/>
          <xsd:enumeration value="Kyrgyzstan"/>
          <xsd:enumeration value="Laos"/>
          <xsd:enumeration value="Latvia"/>
          <xsd:enumeration value="Lebanon"/>
          <xsd:enumeration value="Lesotho"/>
          <xsd:enumeration value="Liberia"/>
          <xsd:enumeration value="Libya"/>
          <xsd:enumeration value="Liechtenstein"/>
          <xsd:enumeration value="Lithuania"/>
          <xsd:enumeration value="Luxembourg"/>
          <xsd:enumeration value="Macedonia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uritania"/>
          <xsd:enumeration value="Mauritius"/>
          <xsd:enumeration value="Mexico"/>
          <xsd:enumeration value="Micronesia"/>
          <xsd:enumeration value="Moldova"/>
          <xsd:enumeration value="Monaco"/>
          <xsd:enumeration value="Mongolia"/>
          <xsd:enumeration value="Montenegro"/>
          <xsd:enumeration value="Morocco"/>
          <xsd:enumeration value="Mozambique"/>
          <xsd:enumeration value="Myanmar, {Burma}"/>
          <xsd:enumeration value="Namibia"/>
          <xsd:enumeration value="Nauru"/>
          <xsd:enumeration value="Nepal"/>
          <xsd:enumeration value="Netherlands"/>
          <xsd:enumeration value="New Zealand"/>
          <xsd:enumeration value="Nicaragua"/>
          <xsd:enumeration value="Niger"/>
          <xsd:enumeration value="Nigeria"/>
          <xsd:enumeration value="Norway"/>
          <xsd:enumeration value="Oman"/>
          <xsd:enumeration value="Pakistan"/>
          <xsd:enumeration value="Palau"/>
          <xsd:enumeration value="Panama"/>
          <xsd:enumeration value="Papua New Guinea"/>
          <xsd:enumeration value="Paraguay"/>
          <xsd:enumeration value="Peru"/>
          <xsd:enumeration value="Philippines"/>
          <xsd:enumeration value="Poland"/>
          <xsd:enumeration value="Portugal"/>
          <xsd:enumeration value="Qatar"/>
          <xsd:enumeration value="Romania"/>
          <xsd:enumeration value="Russian Federation"/>
          <xsd:enumeration value="Rwanda"/>
          <xsd:enumeration value="St Kitts &amp; Nevis"/>
          <xsd:enumeration value="St Lucia"/>
          <xsd:enumeration value="Saint Vincent &amp; the Grenadines"/>
          <xsd:enumeration value="Samoa"/>
          <xsd:enumeration value="San Marino"/>
          <xsd:enumeration value="Sao Tome &amp;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pain"/>
          <xsd:enumeration value="Sri Lanka"/>
          <xsd:enumeration value="Sudan"/>
          <xsd:enumeration value="Suriname"/>
          <xsd:enumeration value="Swaziland"/>
          <xsd:enumeration value="Sweden"/>
          <xsd:enumeration value="Switzerland"/>
          <xsd:enumeration value="Syria"/>
          <xsd:enumeration value="Taiwan"/>
          <xsd:enumeration value="Tajikistan"/>
          <xsd:enumeration value="Tanzania"/>
          <xsd:enumeration value="Thailand"/>
          <xsd:enumeration value="Togo"/>
          <xsd:enumeration value="Tonga"/>
          <xsd:enumeration value="Trinidad &amp; Tobago"/>
          <xsd:enumeration value="Tunisia"/>
          <xsd:enumeration value="Turkey"/>
          <xsd:enumeration value="Turkmenistan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ruguay"/>
          <xsd:enumeration value="Uzbekistan"/>
          <xsd:enumeration value="Vanuatu"/>
          <xsd:enumeration value="Vatican City"/>
          <xsd:enumeration value="Venezuela"/>
          <xsd:enumeration value="Vietnam"/>
          <xsd:enumeration value="Yemen"/>
          <xsd:enumeration value="Zambia"/>
          <xsd:enumeration value="Zimbabwe"/>
        </xsd:restriction>
      </xsd:simpleType>
    </xsd:element>
    <xsd:element name="Client_x0020_approval" ma:index="22" nillable="true" ma:displayName="Client approval" ma:default="No" ma:format="RadioButtons" ma:internalName="Client_x0020_approval">
      <xsd:simpleType>
        <xsd:restriction base="dms:Choice">
          <xsd:enumeration value="Yes"/>
          <xsd:enumeration value="No"/>
        </xsd:restriction>
      </xsd:simpleType>
    </xsd:element>
    <xsd:element name="Year" ma:index="23" nillable="true" ma:displayName="Year" ma:decimals="0" ma:internalName="Year">
      <xsd:simpleType>
        <xsd:restriction base="dms:Number">
          <xsd:maxInclusive value="2100"/>
          <xsd:minInclusive value="1986"/>
        </xsd:restriction>
      </xsd:simpleType>
    </xsd:element>
    <xsd:element name="Project_x0020_ID" ma:index="24" nillable="true" ma:displayName="Project ID" ma:internalName="Project_x0020_ID">
      <xsd:simpleType>
        <xsd:restriction base="dms:Text">
          <xsd:maxLength value="255"/>
        </xsd:restriction>
      </xsd:simpleType>
    </xsd:element>
    <xsd:element name="Project_x0020_size_x0020__x0028_resources_x0029_" ma:index="25" nillable="true" ma:displayName="Project size (resources)" ma:decimals="0" ma:internalName="Project_x0020_size_x0020__x0028_resources_x0029_">
      <xsd:simpleType>
        <xsd:restriction base="dms:Number"/>
      </xsd:simpleType>
    </xsd:element>
    <xsd:element name="Comments" ma:index="26" nillable="true" ma:displayName="Comments" ma:internalName="Comments">
      <xsd:simpleType>
        <xsd:restriction base="dms:Note">
          <xsd:maxLength value="255"/>
        </xsd:restriction>
      </xsd:simpleType>
    </xsd:element>
    <xsd:element name="Methods_x0020_and_x0020_standards" ma:index="27" nillable="true" ma:displayName="Methods and standards" ma:internalName="Methods_x0020_and_x0020_standard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178e8-9586-4f49-8e7b-77af9c2fb08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27178e8-9586-4f49-8e7b-77af9c2fb085">CVD5QAC74SYH-2-13943</_dlc_DocId>
    <_dlc_DocIdUrl xmlns="727178e8-9586-4f49-8e7b-77af9c2fb085">
      <Url>https://share.gft.com/sites/Corporate-Marketing/_layouts/DocIdRedir.aspx?ID=CVD5QAC74SYH-2-13943</Url>
      <Description>CVD5QAC74SYH-2-13943</Description>
    </_dlc_DocIdUrl>
    <Functional_x0020_Area xmlns="e44e039f-c551-4112-981c-456f1b630ef1">Functional Area 1</Functional_x0020_Area>
    <Reference_x0020_Title xmlns="e44e039f-c551-4112-981c-456f1b630ef1" xsi:nil="true"/>
    <Area xmlns="e44e039f-c551-4112-981c-456f1b630ef1">Area 1</Area>
    <Project_x0020_size_x0020__x0028_resources_x0029_ xmlns="e44e039f-c551-4112-981c-456f1b630ef1" xsi:nil="true"/>
    <Comments xmlns="e44e039f-c551-4112-981c-456f1b630ef1" xsi:nil="true"/>
    <Business_x0020_Sector xmlns="e44e039f-c551-4112-981c-456f1b630ef1">Banking</Business_x0020_Sector>
    <Client_x0020_Category xmlns="e44e039f-c551-4112-981c-456f1b630ef1">Central</Client_x0020_Category>
    <Methods_x0020_and_x0020_standards xmlns="e44e039f-c551-4112-981c-456f1b630ef1" xsi:nil="true"/>
    <Responsible xmlns="e44e039f-c551-4112-981c-456f1b630ef1">Marek Strejczek</Responsible>
    <Client_x0020_Name xmlns="e44e039f-c551-4112-981c-456f1b630ef1" xsi:nil="true"/>
    <Client_x0020_approval xmlns="e44e039f-c551-4112-981c-456f1b630ef1">No</Client_x0020_approval>
    <Plattform_x0020__x0026__x0020_tools xmlns="e44e039f-c551-4112-981c-456f1b630ef1" xsi:nil="true"/>
    <Project_x0020_ID xmlns="e44e039f-c551-4112-981c-456f1b630ef1" xsi:nil="true"/>
    <Description0 xmlns="e44e039f-c551-4112-981c-456f1b630ef1" xsi:nil="true"/>
    <Author_x0020__x002f__x0020_Contact xmlns="e44e039f-c551-4112-981c-456f1b630ef1">
      <UserInfo>
        <DisplayName/>
        <AccountId xsi:nil="true"/>
        <AccountType/>
      </UserInfo>
    </Author_x0020__x002f__x0020_Contact>
    <Client_x0020_Country xmlns="e44e039f-c551-4112-981c-456f1b630ef1">Germany</Client_x0020_Country>
    <Year xmlns="e44e039f-c551-4112-981c-456f1b630ef1" xsi:nil="true"/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CA1130-EAC1-4116-82E4-DF5A51FE3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4e039f-c551-4112-981c-456f1b630ef1"/>
    <ds:schemaRef ds:uri="727178e8-9586-4f49-8e7b-77af9c2fb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45AAF4-B73F-4E3A-B9D2-4DDAE0F1BE8A}">
  <ds:schemaRefs>
    <ds:schemaRef ds:uri="http://schemas.microsoft.com/office/2006/documentManagement/types"/>
    <ds:schemaRef ds:uri="http://schemas.openxmlformats.org/package/2006/metadata/core-properties"/>
    <ds:schemaRef ds:uri="727178e8-9586-4f49-8e7b-77af9c2fb085"/>
    <ds:schemaRef ds:uri="http://purl.org/dc/elements/1.1/"/>
    <ds:schemaRef ds:uri="http://schemas.microsoft.com/office/2006/metadata/properties"/>
    <ds:schemaRef ds:uri="e44e039f-c551-4112-981c-456f1b630ef1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F3EA8F-EBA0-438A-80BD-6A96E2E1005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217953E-6BB7-40C6-9A84-608D0A8D65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GFT_Master_Template</Template>
  <TotalTime>6827</TotalTime>
  <Words>1846</Words>
  <Application>Microsoft Office PowerPoint</Application>
  <PresentationFormat>Pokaz na ekranie (16:9)</PresentationFormat>
  <Paragraphs>330</Paragraphs>
  <Slides>27</Slides>
  <Notes>25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29" baseType="lpstr">
      <vt:lpstr>GFT_Master_Template</vt:lpstr>
      <vt:lpstr>think-cell Folie</vt:lpstr>
      <vt:lpstr>WdSR - ćwiczenie 4 Java Message Service</vt:lpstr>
      <vt:lpstr>Messaging</vt:lpstr>
      <vt:lpstr>JMS API – podstawowe pojęcia</vt:lpstr>
      <vt:lpstr>Point-to-Point messaging domain (JMS queues)</vt:lpstr>
      <vt:lpstr>Publish/Subscribe messaging domain (JMS topics)</vt:lpstr>
      <vt:lpstr>Wybrane aspekty JMS API</vt:lpstr>
      <vt:lpstr>Wybrane aspekty JMS API</vt:lpstr>
      <vt:lpstr>Wybrane aspekty JMS API</vt:lpstr>
      <vt:lpstr>Wybrane aspekty JMS API</vt:lpstr>
      <vt:lpstr>Zasoby</vt:lpstr>
      <vt:lpstr>Ćwiczenie 4a: Podstawy JMS</vt:lpstr>
      <vt:lpstr>Ćwiczenie 4a: Podstawy JMS</vt:lpstr>
      <vt:lpstr>Ćwiczenie Podstawy JMS - SendTest</vt:lpstr>
      <vt:lpstr>Ćwiczenie Podstawy JMS - ReceiveTest</vt:lpstr>
      <vt:lpstr>Ćwiczenie Podstawy JMS</vt:lpstr>
      <vt:lpstr>Ćwiczenie Podstawy JMS</vt:lpstr>
      <vt:lpstr>Ćwiczenie 4b: Persystencja (kolejki)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4b: Persystencja (kolejka)</vt:lpstr>
      <vt:lpstr>Ćwiczenie 4c: Persystencja (kanał)</vt:lpstr>
      <vt:lpstr>Ćwiczenie 4c: Persystencja (kanał)</vt:lpstr>
      <vt:lpstr>Ćwiczenie 4c: Persystencja (kanał)</vt:lpstr>
      <vt:lpstr>Ćwiczenie 4c: Persystencja (kanał)</vt:lpstr>
      <vt:lpstr>Slajd 27</vt:lpstr>
    </vt:vector>
  </TitlesOfParts>
  <Company>GFT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in Poland</dc:title>
  <dc:creator>Marek Strejczek</dc:creator>
  <cp:lastModifiedBy>Mateusz</cp:lastModifiedBy>
  <cp:revision>312</cp:revision>
  <dcterms:created xsi:type="dcterms:W3CDTF">2015-12-01T16:23:26Z</dcterms:created>
  <dcterms:modified xsi:type="dcterms:W3CDTF">2017-04-09T13:52:21Z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601cc075-5f61-4a97-89fb-fd38c2b87e4a</vt:lpwstr>
  </property>
  <property fmtid="{D5CDD505-2E9C-101B-9397-08002B2CF9AE}" pid="3" name="ContentTypeId">
    <vt:lpwstr>0x010100793B9935CA02AD4F90F0A0FD564FDD82</vt:lpwstr>
  </property>
</Properties>
</file>