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7010400" cy="92360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5" autoAdjust="0"/>
    <p:restoredTop sz="94660"/>
  </p:normalViewPr>
  <p:slideViewPr>
    <p:cSldViewPr snapToGrid="0">
      <p:cViewPr>
        <p:scale>
          <a:sx n="65" d="100"/>
          <a:sy n="65" d="100"/>
        </p:scale>
        <p:origin x="55"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5/11/2017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dev.twitter.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Twitter Sentiment Analysis	</a:t>
            </a:r>
          </a:p>
        </p:txBody>
      </p:sp>
      <p:sp>
        <p:nvSpPr>
          <p:cNvPr id="3" name="Subtitle 2"/>
          <p:cNvSpPr>
            <a:spLocks noGrp="1"/>
          </p:cNvSpPr>
          <p:nvPr>
            <p:ph type="subTitle" idx="1"/>
          </p:nvPr>
        </p:nvSpPr>
        <p:spPr/>
        <p:txBody>
          <a:bodyPr>
            <a:normAutofit lnSpcReduction="10000"/>
          </a:bodyPr>
          <a:lstStyle/>
          <a:p>
            <a:r>
              <a:rPr lang="en-US" dirty="0"/>
              <a:t>Raghul Somineni Raghupathy	</a:t>
            </a:r>
          </a:p>
          <a:p>
            <a:r>
              <a:rPr lang="en-US" dirty="0"/>
              <a:t>RSR379	</a:t>
            </a:r>
          </a:p>
          <a:p>
            <a:r>
              <a:rPr lang="en-US" dirty="0"/>
              <a:t>N11371498</a:t>
            </a:r>
          </a:p>
        </p:txBody>
      </p:sp>
    </p:spTree>
    <p:extLst>
      <p:ext uri="{BB962C8B-B14F-4D97-AF65-F5344CB8AC3E}">
        <p14:creationId xmlns:p14="http://schemas.microsoft.com/office/powerpoint/2010/main" val="1622896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IMPLEMENTATION</a:t>
            </a:r>
          </a:p>
        </p:txBody>
      </p:sp>
      <p:sp>
        <p:nvSpPr>
          <p:cNvPr id="3" name="Content Placeholder 2"/>
          <p:cNvSpPr>
            <a:spLocks noGrp="1"/>
          </p:cNvSpPr>
          <p:nvPr>
            <p:ph idx="1"/>
          </p:nvPr>
        </p:nvSpPr>
        <p:spPr>
          <a:xfrm>
            <a:off x="2413366" y="1324708"/>
            <a:ext cx="8915400" cy="3777622"/>
          </a:xfrm>
        </p:spPr>
        <p:txBody>
          <a:bodyPr/>
          <a:lstStyle/>
          <a:p>
            <a:pPr marL="0" indent="0">
              <a:buNone/>
            </a:pPr>
            <a:r>
              <a:rPr lang="en-US" b="1" dirty="0"/>
              <a:t>Step 4: Running Hive Scripts. </a:t>
            </a:r>
          </a:p>
          <a:p>
            <a:r>
              <a:rPr lang="en-US" dirty="0"/>
              <a:t>In order to run Hive Scripts, we have to configure the </a:t>
            </a:r>
            <a:r>
              <a:rPr lang="en-US" dirty="0" err="1"/>
              <a:t>PuTTY</a:t>
            </a:r>
            <a:r>
              <a:rPr lang="en-US" dirty="0"/>
              <a:t> on windows host system to point to the CentOS on VM player. This can be done easily by just mentioning the IP Address and Port Number on the </a:t>
            </a:r>
            <a:r>
              <a:rPr lang="en-US" dirty="0" err="1"/>
              <a:t>PuTTY</a:t>
            </a:r>
            <a:r>
              <a:rPr lang="en-US" dirty="0"/>
              <a:t> configuration pop-up.</a:t>
            </a:r>
          </a:p>
          <a:p>
            <a:pPr marL="0" indent="0">
              <a:buNone/>
            </a:pPr>
            <a:endParaRPr lang="en-US" dirty="0"/>
          </a:p>
          <a:p>
            <a:endParaRPr lang="en-US" dirty="0"/>
          </a:p>
        </p:txBody>
      </p:sp>
      <p:pic>
        <p:nvPicPr>
          <p:cNvPr id="4" name="Picture 3"/>
          <p:cNvPicPr>
            <a:picLocks noChangeAspect="1"/>
          </p:cNvPicPr>
          <p:nvPr/>
        </p:nvPicPr>
        <p:blipFill>
          <a:blip r:embed="rId2"/>
          <a:stretch>
            <a:fillRect/>
          </a:stretch>
        </p:blipFill>
        <p:spPr>
          <a:xfrm>
            <a:off x="2451466" y="2999643"/>
            <a:ext cx="8877300" cy="3752850"/>
          </a:xfrm>
          <a:prstGeom prst="rect">
            <a:avLst/>
          </a:prstGeom>
        </p:spPr>
      </p:pic>
    </p:spTree>
    <p:extLst>
      <p:ext uri="{BB962C8B-B14F-4D97-AF65-F5344CB8AC3E}">
        <p14:creationId xmlns:p14="http://schemas.microsoft.com/office/powerpoint/2010/main" val="2605923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IMPLEMENTATION</a:t>
            </a:r>
          </a:p>
        </p:txBody>
      </p:sp>
      <p:sp>
        <p:nvSpPr>
          <p:cNvPr id="3" name="Content Placeholder 2"/>
          <p:cNvSpPr>
            <a:spLocks noGrp="1"/>
          </p:cNvSpPr>
          <p:nvPr>
            <p:ph idx="1"/>
          </p:nvPr>
        </p:nvSpPr>
        <p:spPr/>
        <p:txBody>
          <a:bodyPr>
            <a:normAutofit lnSpcReduction="10000"/>
          </a:bodyPr>
          <a:lstStyle/>
          <a:p>
            <a:r>
              <a:rPr lang="en-US" dirty="0"/>
              <a:t>All the necessary scripts have been loaded onto a file </a:t>
            </a:r>
            <a:r>
              <a:rPr lang="en-US" b="1" dirty="0" err="1"/>
              <a:t>tweets.sql</a:t>
            </a:r>
            <a:r>
              <a:rPr lang="en-US" dirty="0"/>
              <a:t>. </a:t>
            </a:r>
          </a:p>
          <a:p>
            <a:r>
              <a:rPr lang="en-US" dirty="0"/>
              <a:t>With the </a:t>
            </a:r>
            <a:r>
              <a:rPr lang="en-US" dirty="0" err="1"/>
              <a:t>PuTTY</a:t>
            </a:r>
            <a:r>
              <a:rPr lang="en-US" dirty="0"/>
              <a:t> connection active, we can see the root prompt of the guest OS. </a:t>
            </a:r>
          </a:p>
          <a:p>
            <a:r>
              <a:rPr lang="en-US" dirty="0"/>
              <a:t>The Scripts can be run with the command: </a:t>
            </a:r>
            <a:r>
              <a:rPr lang="en-US" b="1" dirty="0"/>
              <a:t>hive –f </a:t>
            </a:r>
            <a:r>
              <a:rPr lang="en-US" b="1" dirty="0" err="1"/>
              <a:t>tweets.sql</a:t>
            </a:r>
            <a:r>
              <a:rPr lang="en-US" dirty="0"/>
              <a:t>.</a:t>
            </a:r>
          </a:p>
          <a:p>
            <a:r>
              <a:rPr lang="en-US" dirty="0"/>
              <a:t>The scripts run with the following objectives:</a:t>
            </a:r>
          </a:p>
          <a:p>
            <a:pPr lvl="1"/>
            <a:r>
              <a:rPr lang="en-US" dirty="0"/>
              <a:t>Create table for the incoming data (Data Definition scripts)</a:t>
            </a:r>
            <a:endParaRPr lang="en-US" sz="900" dirty="0"/>
          </a:p>
          <a:p>
            <a:pPr lvl="1"/>
            <a:r>
              <a:rPr lang="en-US" dirty="0"/>
              <a:t>Conversion of raw twitter data into tabular format. (includes cleaning up the data)</a:t>
            </a:r>
            <a:endParaRPr lang="en-US" sz="900" dirty="0"/>
          </a:p>
          <a:p>
            <a:pPr lvl="1"/>
            <a:r>
              <a:rPr lang="en-US" dirty="0"/>
              <a:t>Use the dictionary to compute the sentiment of each tweet by analyzing the number of positive, negative and neutral words in a tweet. Based on this number, the sentiment of the tweet is decided. </a:t>
            </a:r>
            <a:endParaRPr lang="en-US" sz="900" dirty="0"/>
          </a:p>
          <a:p>
            <a:pPr lvl="1"/>
            <a:r>
              <a:rPr lang="en-US" dirty="0"/>
              <a:t>Creation of a new table that includes the sentiment for each tweet. </a:t>
            </a:r>
            <a:endParaRPr lang="en-US" sz="900" dirty="0"/>
          </a:p>
          <a:p>
            <a:pPr lvl="1"/>
            <a:endParaRPr lang="en-US" dirty="0"/>
          </a:p>
        </p:txBody>
      </p:sp>
    </p:spTree>
    <p:extLst>
      <p:ext uri="{BB962C8B-B14F-4D97-AF65-F5344CB8AC3E}">
        <p14:creationId xmlns:p14="http://schemas.microsoft.com/office/powerpoint/2010/main" val="2608771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IMPLEMENTATION</a:t>
            </a:r>
          </a:p>
        </p:txBody>
      </p:sp>
      <p:sp>
        <p:nvSpPr>
          <p:cNvPr id="3" name="Content Placeholder 2"/>
          <p:cNvSpPr>
            <a:spLocks noGrp="1"/>
          </p:cNvSpPr>
          <p:nvPr>
            <p:ph idx="1"/>
          </p:nvPr>
        </p:nvSpPr>
        <p:spPr/>
        <p:txBody>
          <a:bodyPr/>
          <a:lstStyle/>
          <a:p>
            <a:pPr marL="0" indent="0">
              <a:buNone/>
            </a:pPr>
            <a:r>
              <a:rPr lang="en-US" b="1" dirty="0"/>
              <a:t>Step 5: Installing Hortonworks ODBC connectors.</a:t>
            </a:r>
          </a:p>
          <a:p>
            <a:r>
              <a:rPr lang="en-US" dirty="0"/>
              <a:t>This is to basically get the processed data to the windows host system for further visualization. This is basically done by selecting ODBC source on windows as HortonWorks. Explained in-detail on the report. </a:t>
            </a:r>
          </a:p>
          <a:p>
            <a:pPr marL="0" indent="0">
              <a:buNone/>
            </a:pPr>
            <a:endParaRPr lang="en-US" dirty="0"/>
          </a:p>
          <a:p>
            <a:pPr marL="0" indent="0">
              <a:buNone/>
            </a:pPr>
            <a:r>
              <a:rPr lang="en-US" b="1" dirty="0"/>
              <a:t>Step6: Visualization of Data on Excel </a:t>
            </a:r>
          </a:p>
          <a:p>
            <a:r>
              <a:rPr lang="en-US" dirty="0"/>
              <a:t>In order to set the data source as Hortonworks platform, I had to set the data source as the same. The option for this would be found under </a:t>
            </a:r>
            <a:r>
              <a:rPr lang="en-US" b="1" dirty="0"/>
              <a:t>Data </a:t>
            </a:r>
            <a:r>
              <a:rPr lang="en-US" dirty="0"/>
              <a:t>tab of the Excel. </a:t>
            </a:r>
          </a:p>
          <a:p>
            <a:endParaRPr lang="en-US" dirty="0"/>
          </a:p>
        </p:txBody>
      </p:sp>
    </p:spTree>
    <p:extLst>
      <p:ext uri="{BB962C8B-B14F-4D97-AF65-F5344CB8AC3E}">
        <p14:creationId xmlns:p14="http://schemas.microsoft.com/office/powerpoint/2010/main" val="2317800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443124" y="645106"/>
            <a:ext cx="4749210" cy="5247747"/>
          </a:xfrm>
          <a:prstGeom prst="rect">
            <a:avLst/>
          </a:prstGeom>
        </p:spPr>
      </p:pic>
      <p:sp>
        <p:nvSpPr>
          <p:cNvPr id="2" name="Title 1"/>
          <p:cNvSpPr>
            <a:spLocks noGrp="1"/>
          </p:cNvSpPr>
          <p:nvPr>
            <p:ph type="title"/>
          </p:nvPr>
        </p:nvSpPr>
        <p:spPr>
          <a:xfrm>
            <a:off x="1687669" y="624110"/>
            <a:ext cx="4137059" cy="1280890"/>
          </a:xfrm>
        </p:spPr>
        <p:txBody>
          <a:bodyPr>
            <a:normAutofit/>
          </a:bodyPr>
          <a:lstStyle/>
          <a:p>
            <a:r>
              <a:rPr lang="en-US" sz="3200"/>
              <a:t>Visualization Results</a:t>
            </a:r>
          </a:p>
        </p:txBody>
      </p:sp>
      <p:pic>
        <p:nvPicPr>
          <p:cNvPr id="5" name="Content Placeholder 4"/>
          <p:cNvPicPr>
            <a:picLocks noGrp="1" noChangeAspect="1"/>
          </p:cNvPicPr>
          <p:nvPr>
            <p:ph idx="1"/>
          </p:nvPr>
        </p:nvPicPr>
        <p:blipFill>
          <a:blip r:embed="rId3"/>
          <a:stretch>
            <a:fillRect/>
          </a:stretch>
        </p:blipFill>
        <p:spPr>
          <a:xfrm>
            <a:off x="285597" y="750277"/>
            <a:ext cx="5990469" cy="4513383"/>
          </a:xfrm>
          <a:prstGeom prst="rect">
            <a:avLst/>
          </a:prstGeom>
        </p:spPr>
      </p:pic>
    </p:spTree>
    <p:extLst>
      <p:ext uri="{BB962C8B-B14F-4D97-AF65-F5344CB8AC3E}">
        <p14:creationId xmlns:p14="http://schemas.microsoft.com/office/powerpoint/2010/main" val="608879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ISSUES</a:t>
            </a:r>
          </a:p>
        </p:txBody>
      </p:sp>
      <p:sp>
        <p:nvSpPr>
          <p:cNvPr id="3" name="Content Placeholder 2"/>
          <p:cNvSpPr>
            <a:spLocks noGrp="1"/>
          </p:cNvSpPr>
          <p:nvPr>
            <p:ph idx="1"/>
          </p:nvPr>
        </p:nvSpPr>
        <p:spPr/>
        <p:txBody>
          <a:bodyPr>
            <a:normAutofit fontScale="92500" lnSpcReduction="20000"/>
          </a:bodyPr>
          <a:lstStyle/>
          <a:p>
            <a:pPr lvl="0"/>
            <a:r>
              <a:rPr lang="en-US" dirty="0"/>
              <a:t>The major issue was the environment set-up which includes setting Hadoop, flume etc. </a:t>
            </a:r>
          </a:p>
          <a:p>
            <a:pPr lvl="0"/>
            <a:r>
              <a:rPr lang="en-US" dirty="0"/>
              <a:t>Initially I had not used Hortonworks with its CentOS bundled Hadoop system, but had manually set up flume, Hadoop, java and other required packages. This worked for a while, I could retrieve the data and was working on processing it when my system gave up on me. I had to uninstall the whole VM Player and had to set up the whole thing again. Only this time it never worked.  </a:t>
            </a:r>
          </a:p>
          <a:p>
            <a:pPr lvl="0"/>
            <a:r>
              <a:rPr lang="en-US" dirty="0"/>
              <a:t>After that, I tried to change the tech being used. So, I considered and tried using HDInsight, which is a cloud distribution on Microsoft Azure. Even this failed me. I couldn’t set up the environment properly. </a:t>
            </a:r>
          </a:p>
          <a:p>
            <a:pPr lvl="0"/>
            <a:r>
              <a:rPr lang="en-US" dirty="0"/>
              <a:t>I also tried using spark and </a:t>
            </a:r>
            <a:r>
              <a:rPr lang="en-US" dirty="0" err="1"/>
              <a:t>MLib</a:t>
            </a:r>
            <a:r>
              <a:rPr lang="en-US" dirty="0"/>
              <a:t>, but I couldn’t go through with it as I wanted to finish the one I put down on proposal first. </a:t>
            </a:r>
          </a:p>
          <a:p>
            <a:pPr lvl="0"/>
            <a:r>
              <a:rPr lang="en-US" dirty="0"/>
              <a:t>For the short time that it did work, one of the major issues was cleaning up the raw twitter data for further analysis. </a:t>
            </a:r>
          </a:p>
          <a:p>
            <a:endParaRPr lang="en-US" dirty="0"/>
          </a:p>
        </p:txBody>
      </p:sp>
    </p:spTree>
    <p:extLst>
      <p:ext uri="{BB962C8B-B14F-4D97-AF65-F5344CB8AC3E}">
        <p14:creationId xmlns:p14="http://schemas.microsoft.com/office/powerpoint/2010/main" val="1439503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US" sz="4000" dirty="0"/>
          </a:p>
          <a:p>
            <a:pPr marL="0" indent="0">
              <a:buNone/>
            </a:pPr>
            <a:endParaRPr lang="en-US" sz="4000" dirty="0"/>
          </a:p>
          <a:p>
            <a:pPr marL="0" indent="0" algn="ctr">
              <a:buNone/>
            </a:pPr>
            <a:r>
              <a:rPr lang="en-US" sz="4000" dirty="0"/>
              <a:t>THANK YOU.!</a:t>
            </a:r>
          </a:p>
        </p:txBody>
      </p:sp>
    </p:spTree>
    <p:extLst>
      <p:ext uri="{BB962C8B-B14F-4D97-AF65-F5344CB8AC3E}">
        <p14:creationId xmlns:p14="http://schemas.microsoft.com/office/powerpoint/2010/main" val="2903677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Objectives	</a:t>
            </a:r>
          </a:p>
        </p:txBody>
      </p:sp>
      <p:sp>
        <p:nvSpPr>
          <p:cNvPr id="3" name="Content Placeholder 2"/>
          <p:cNvSpPr>
            <a:spLocks noGrp="1"/>
          </p:cNvSpPr>
          <p:nvPr>
            <p:ph idx="1"/>
          </p:nvPr>
        </p:nvSpPr>
        <p:spPr>
          <a:xfrm>
            <a:off x="1436077" y="1799492"/>
            <a:ext cx="10121289" cy="5058508"/>
          </a:xfrm>
        </p:spPr>
        <p:txBody>
          <a:bodyPr/>
          <a:lstStyle/>
          <a:p>
            <a:pPr lvl="0"/>
            <a:r>
              <a:rPr lang="en-US" sz="2000" dirty="0"/>
              <a:t>Setting up the environment for the data storage and process. </a:t>
            </a:r>
          </a:p>
          <a:p>
            <a:pPr lvl="0"/>
            <a:r>
              <a:rPr lang="en-US" sz="2000" dirty="0"/>
              <a:t>Extraction of live twitter feed by establishing a connection with Twitter’s API. </a:t>
            </a:r>
          </a:p>
          <a:p>
            <a:pPr lvl="0"/>
            <a:r>
              <a:rPr lang="en-US" sz="2000" dirty="0"/>
              <a:t>Storage and processing of data on Hadoop. (filtering and restructuring)</a:t>
            </a:r>
          </a:p>
          <a:p>
            <a:pPr lvl="0"/>
            <a:r>
              <a:rPr lang="en-US" sz="2000" dirty="0"/>
              <a:t>Creation of tables on Hadoop to hold the twitter and also to provide an interface for simple querying for the users.</a:t>
            </a:r>
          </a:p>
          <a:p>
            <a:pPr lvl="0"/>
            <a:r>
              <a:rPr lang="en-US" sz="2000" dirty="0"/>
              <a:t>Sentiment Analysis based on a keyword.</a:t>
            </a:r>
          </a:p>
          <a:p>
            <a:pPr lvl="0"/>
            <a:r>
              <a:rPr lang="en-US" sz="2000" dirty="0"/>
              <a:t>Visualization of the sentiment analysis.</a:t>
            </a:r>
          </a:p>
          <a:p>
            <a:pPr lvl="0"/>
            <a:r>
              <a:rPr lang="en-US" sz="2000" dirty="0"/>
              <a:t>Usage of Hadoop concepts.</a:t>
            </a:r>
          </a:p>
          <a:p>
            <a:endParaRPr lang="en-US" dirty="0"/>
          </a:p>
        </p:txBody>
      </p:sp>
    </p:spTree>
    <p:extLst>
      <p:ext uri="{BB962C8B-B14F-4D97-AF65-F5344CB8AC3E}">
        <p14:creationId xmlns:p14="http://schemas.microsoft.com/office/powerpoint/2010/main" val="891106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Technologies Used</a:t>
            </a:r>
          </a:p>
        </p:txBody>
      </p:sp>
      <p:sp>
        <p:nvSpPr>
          <p:cNvPr id="3" name="Content Placeholder 2"/>
          <p:cNvSpPr>
            <a:spLocks noGrp="1"/>
          </p:cNvSpPr>
          <p:nvPr>
            <p:ph idx="1"/>
          </p:nvPr>
        </p:nvSpPr>
        <p:spPr/>
        <p:txBody>
          <a:bodyPr>
            <a:normAutofit fontScale="85000" lnSpcReduction="10000"/>
          </a:bodyPr>
          <a:lstStyle/>
          <a:p>
            <a:r>
              <a:rPr lang="en-US" b="1" dirty="0"/>
              <a:t>HortonWorks Hadoop on VM workstation player</a:t>
            </a:r>
            <a:r>
              <a:rPr lang="en-US" dirty="0"/>
              <a:t>.</a:t>
            </a:r>
          </a:p>
          <a:p>
            <a:r>
              <a:rPr lang="en-US" b="1" dirty="0" err="1"/>
              <a:t>PuTTY</a:t>
            </a:r>
            <a:r>
              <a:rPr lang="en-US" b="1" dirty="0"/>
              <a:t> </a:t>
            </a:r>
            <a:r>
              <a:rPr lang="en-US" dirty="0"/>
              <a:t>– For remotely accessing the guest system from windows. </a:t>
            </a:r>
          </a:p>
          <a:p>
            <a:r>
              <a:rPr lang="en-US" b="1" dirty="0"/>
              <a:t>FileZilla (FTP Software)</a:t>
            </a:r>
            <a:r>
              <a:rPr lang="en-US" dirty="0"/>
              <a:t> – For secure transfer of files across systems.</a:t>
            </a:r>
          </a:p>
          <a:p>
            <a:r>
              <a:rPr lang="en-US" b="1" dirty="0"/>
              <a:t>Flume</a:t>
            </a:r>
            <a:r>
              <a:rPr lang="en-US" dirty="0"/>
              <a:t> – Available apache service for efficiently collecting, aggregating, moving large amounts of data. </a:t>
            </a:r>
          </a:p>
          <a:p>
            <a:pPr lvl="0"/>
            <a:r>
              <a:rPr lang="en-US" b="1" dirty="0"/>
              <a:t>Hadoop -</a:t>
            </a:r>
            <a:r>
              <a:rPr lang="en-US" dirty="0"/>
              <a:t> Open-Source software framework for storing data and running applications on clusters of commodity hardware. It provides massive storage. </a:t>
            </a:r>
          </a:p>
          <a:p>
            <a:pPr lvl="0"/>
            <a:r>
              <a:rPr lang="en-US" b="1" dirty="0"/>
              <a:t>Hadoop Distributed File System (HDFS)</a:t>
            </a:r>
            <a:r>
              <a:rPr lang="en-US" dirty="0"/>
              <a:t> – Distributed file system that provides high-performance access to data across Hadoop clusters. </a:t>
            </a:r>
          </a:p>
          <a:p>
            <a:pPr lvl="0"/>
            <a:r>
              <a:rPr lang="en-US" b="1" dirty="0"/>
              <a:t>Hive – </a:t>
            </a:r>
            <a:r>
              <a:rPr lang="en-US" dirty="0"/>
              <a:t>Data warehouse software project built on top of Hadoop for providing data summarization, query, and analysis. </a:t>
            </a:r>
          </a:p>
          <a:p>
            <a:r>
              <a:rPr lang="en-US" b="1" dirty="0"/>
              <a:t>MapReduce –</a:t>
            </a:r>
            <a:r>
              <a:rPr lang="en-US" dirty="0"/>
              <a:t> Programming model and an associated implementation for processing and generating big data sets with a parallel, distributed algorithm on a cluster.</a:t>
            </a:r>
          </a:p>
        </p:txBody>
      </p:sp>
    </p:spTree>
    <p:extLst>
      <p:ext uri="{BB962C8B-B14F-4D97-AF65-F5344CB8AC3E}">
        <p14:creationId xmlns:p14="http://schemas.microsoft.com/office/powerpoint/2010/main" val="1879443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 Flow	</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3239079" y="2133600"/>
            <a:ext cx="7615667" cy="3778250"/>
          </a:xfrm>
          <a:prstGeom prst="rect">
            <a:avLst/>
          </a:prstGeom>
        </p:spPr>
      </p:pic>
    </p:spTree>
    <p:extLst>
      <p:ext uri="{BB962C8B-B14F-4D97-AF65-F5344CB8AC3E}">
        <p14:creationId xmlns:p14="http://schemas.microsoft.com/office/powerpoint/2010/main" val="653207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IMPLEMENTATION</a:t>
            </a:r>
          </a:p>
        </p:txBody>
      </p:sp>
      <p:sp>
        <p:nvSpPr>
          <p:cNvPr id="3" name="Content Placeholder 2"/>
          <p:cNvSpPr>
            <a:spLocks noGrp="1"/>
          </p:cNvSpPr>
          <p:nvPr>
            <p:ph idx="1"/>
          </p:nvPr>
        </p:nvSpPr>
        <p:spPr/>
        <p:txBody>
          <a:bodyPr>
            <a:normAutofit lnSpcReduction="10000"/>
          </a:bodyPr>
          <a:lstStyle/>
          <a:p>
            <a:pPr marL="0" indent="0">
              <a:buNone/>
            </a:pPr>
            <a:r>
              <a:rPr lang="en-US" b="1" dirty="0"/>
              <a:t>Step 1: Creating the twitter application at </a:t>
            </a:r>
            <a:r>
              <a:rPr lang="en-US" b="1" dirty="0">
                <a:hlinkClick r:id="rId2"/>
              </a:rPr>
              <a:t>www.dev.twitter.com</a:t>
            </a:r>
            <a:r>
              <a:rPr lang="en-US" dirty="0"/>
              <a:t>. </a:t>
            </a:r>
          </a:p>
          <a:p>
            <a:endParaRPr lang="en-US" dirty="0"/>
          </a:p>
          <a:p>
            <a:r>
              <a:rPr lang="en-US" dirty="0"/>
              <a:t>After the creation of the app, we get access to four pieces of key information:</a:t>
            </a:r>
          </a:p>
          <a:p>
            <a:pPr lvl="1"/>
            <a:r>
              <a:rPr lang="en-US" dirty="0"/>
              <a:t>API Key</a:t>
            </a:r>
            <a:endParaRPr lang="en-US" sz="900" dirty="0"/>
          </a:p>
          <a:p>
            <a:pPr lvl="1"/>
            <a:r>
              <a:rPr lang="en-US" dirty="0"/>
              <a:t>API Secret </a:t>
            </a:r>
            <a:endParaRPr lang="en-US" sz="900" dirty="0"/>
          </a:p>
          <a:p>
            <a:pPr lvl="1"/>
            <a:r>
              <a:rPr lang="en-US" dirty="0"/>
              <a:t>Access Token</a:t>
            </a:r>
            <a:endParaRPr lang="en-US" sz="900" dirty="0"/>
          </a:p>
          <a:p>
            <a:pPr lvl="1"/>
            <a:r>
              <a:rPr lang="en-US" dirty="0"/>
              <a:t>Access Token Secret</a:t>
            </a:r>
          </a:p>
          <a:p>
            <a:pPr marL="457200" lvl="1" indent="0">
              <a:buNone/>
            </a:pPr>
            <a:endParaRPr lang="en-US" sz="900" dirty="0"/>
          </a:p>
          <a:p>
            <a:pPr marL="457200" lvl="1" indent="0">
              <a:buNone/>
            </a:pPr>
            <a:r>
              <a:rPr lang="en-US" sz="1800" b="1" dirty="0">
                <a:solidFill>
                  <a:srgbClr val="FF0000"/>
                </a:solidFill>
              </a:rPr>
              <a:t>These values are needed to connect flume agent to Twitter’s API for data access. </a:t>
            </a:r>
          </a:p>
        </p:txBody>
      </p:sp>
    </p:spTree>
    <p:extLst>
      <p:ext uri="{BB962C8B-B14F-4D97-AF65-F5344CB8AC3E}">
        <p14:creationId xmlns:p14="http://schemas.microsoft.com/office/powerpoint/2010/main" val="1453656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IMPLEMENTATION</a:t>
            </a:r>
          </a:p>
        </p:txBody>
      </p:sp>
      <p:sp>
        <p:nvSpPr>
          <p:cNvPr id="3" name="Content Placeholder 2"/>
          <p:cNvSpPr>
            <a:spLocks noGrp="1"/>
          </p:cNvSpPr>
          <p:nvPr>
            <p:ph idx="1"/>
          </p:nvPr>
        </p:nvSpPr>
        <p:spPr/>
        <p:txBody>
          <a:bodyPr/>
          <a:lstStyle/>
          <a:p>
            <a:pPr marL="0" indent="0">
              <a:buNone/>
            </a:pPr>
            <a:r>
              <a:rPr lang="en-US" b="1" dirty="0"/>
              <a:t>Step 2: Installing and Configuring Flume</a:t>
            </a:r>
          </a:p>
          <a:p>
            <a:r>
              <a:rPr lang="en-US" dirty="0"/>
              <a:t>Initially tried to configure flume in a normal installation of ubuntu on VM Player. This required installation of all the necessary packages needed to run flume. This has been explained in detail in section 3.2 of the report. </a:t>
            </a:r>
          </a:p>
          <a:p>
            <a:r>
              <a:rPr lang="en-US" dirty="0"/>
              <a:t>With the installation of HortonWorks platform on VM Player. Installation of Flume was easy. Also, it came with all the packages that were necessary for twitter analysis. </a:t>
            </a:r>
          </a:p>
          <a:p>
            <a:r>
              <a:rPr lang="en-US" dirty="0"/>
              <a:t>Now to set up the flume agent. The </a:t>
            </a:r>
            <a:r>
              <a:rPr lang="en-US" dirty="0" err="1"/>
              <a:t>flume.conf</a:t>
            </a:r>
            <a:r>
              <a:rPr lang="en-US" dirty="0"/>
              <a:t> file which was included in the installation needed to be edited to include Twitter Application’s Access token. </a:t>
            </a:r>
          </a:p>
          <a:p>
            <a:r>
              <a:rPr lang="en-US" dirty="0"/>
              <a:t>The screenshot of the same is shown in next slide. </a:t>
            </a:r>
          </a:p>
          <a:p>
            <a:endParaRPr lang="en-US" dirty="0"/>
          </a:p>
          <a:p>
            <a:endParaRPr lang="en-US" dirty="0"/>
          </a:p>
        </p:txBody>
      </p:sp>
    </p:spTree>
    <p:extLst>
      <p:ext uri="{BB962C8B-B14F-4D97-AF65-F5344CB8AC3E}">
        <p14:creationId xmlns:p14="http://schemas.microsoft.com/office/powerpoint/2010/main" val="4044579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IMPLEMENTATION	</a:t>
            </a:r>
          </a:p>
        </p:txBody>
      </p:sp>
      <p:sp>
        <p:nvSpPr>
          <p:cNvPr id="3" name="Content Placeholder 2"/>
          <p:cNvSpPr>
            <a:spLocks noGrp="1"/>
          </p:cNvSpPr>
          <p:nvPr>
            <p:ph idx="1"/>
          </p:nvPr>
        </p:nvSpPr>
        <p:spPr/>
        <p:txBody>
          <a:bodyPr/>
          <a:lstStyle/>
          <a:p>
            <a:r>
              <a:rPr lang="en-US" dirty="0"/>
              <a:t>The </a:t>
            </a:r>
            <a:r>
              <a:rPr lang="en-US" dirty="0" err="1"/>
              <a:t>ConsumerKey</a:t>
            </a:r>
            <a:r>
              <a:rPr lang="en-US" dirty="0"/>
              <a:t>, </a:t>
            </a:r>
            <a:r>
              <a:rPr lang="en-US" dirty="0" err="1"/>
              <a:t>consumerSecret</a:t>
            </a:r>
            <a:r>
              <a:rPr lang="en-US" dirty="0"/>
              <a:t>, </a:t>
            </a:r>
            <a:r>
              <a:rPr lang="en-US" dirty="0" err="1"/>
              <a:t>accessToken</a:t>
            </a:r>
            <a:r>
              <a:rPr lang="en-US" dirty="0"/>
              <a:t> and </a:t>
            </a:r>
            <a:r>
              <a:rPr lang="en-US" dirty="0" err="1"/>
              <a:t>accessTokenSecret</a:t>
            </a:r>
            <a:r>
              <a:rPr lang="en-US" dirty="0"/>
              <a:t> have to be replaced with those obtained in step 1. </a:t>
            </a:r>
          </a:p>
          <a:p>
            <a:r>
              <a:rPr lang="en-US" dirty="0"/>
              <a:t>This authenticates the flume agent to access the twitter API and extract depending on the keyword provided in the said file. </a:t>
            </a:r>
          </a:p>
          <a:p>
            <a:r>
              <a:rPr lang="en-US" b="1" dirty="0" err="1"/>
              <a:t>TwitterAgent.sinks.HDFS.hdfs.path</a:t>
            </a:r>
            <a:r>
              <a:rPr lang="en-US" dirty="0"/>
              <a:t> is the one that points to the </a:t>
            </a:r>
            <a:r>
              <a:rPr lang="en-US" dirty="0" err="1"/>
              <a:t>NameNode</a:t>
            </a:r>
            <a:r>
              <a:rPr lang="en-US" dirty="0"/>
              <a:t> and is the location in HDFS where the tweets will go.</a:t>
            </a:r>
          </a:p>
          <a:p>
            <a:r>
              <a:rPr lang="en-US" dirty="0"/>
              <a:t>The next slide is got the screenshot with highlighted regions were changes were made. </a:t>
            </a:r>
          </a:p>
          <a:p>
            <a:pPr marL="0" indent="0">
              <a:buNone/>
            </a:pPr>
            <a:r>
              <a:rPr lang="en-US" dirty="0"/>
              <a:t> </a:t>
            </a:r>
          </a:p>
        </p:txBody>
      </p:sp>
    </p:spTree>
    <p:extLst>
      <p:ext uri="{BB962C8B-B14F-4D97-AF65-F5344CB8AC3E}">
        <p14:creationId xmlns:p14="http://schemas.microsoft.com/office/powerpoint/2010/main" val="2639118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IMPLEMENTATION</a:t>
            </a:r>
          </a:p>
        </p:txBody>
      </p:sp>
      <p:sp>
        <p:nvSpPr>
          <p:cNvPr id="3" name="Content Placeholder 2"/>
          <p:cNvSpPr>
            <a:spLocks noGrp="1"/>
          </p:cNvSpPr>
          <p:nvPr>
            <p:ph idx="1"/>
          </p:nvPr>
        </p:nvSpPr>
        <p:spPr/>
        <p:txBody>
          <a:bodyPr/>
          <a:lstStyle/>
          <a:p>
            <a:r>
              <a:rPr lang="en-US" dirty="0"/>
              <a:t>Configuration of Flume. </a:t>
            </a:r>
          </a:p>
          <a:p>
            <a:endParaRPr lang="en-US" dirty="0"/>
          </a:p>
        </p:txBody>
      </p:sp>
      <p:pic>
        <p:nvPicPr>
          <p:cNvPr id="5" name="Picture 4"/>
          <p:cNvPicPr>
            <a:picLocks noChangeAspect="1"/>
          </p:cNvPicPr>
          <p:nvPr/>
        </p:nvPicPr>
        <p:blipFill>
          <a:blip r:embed="rId2"/>
          <a:stretch>
            <a:fillRect/>
          </a:stretch>
        </p:blipFill>
        <p:spPr>
          <a:xfrm>
            <a:off x="4273061" y="2560394"/>
            <a:ext cx="4710641" cy="3904884"/>
          </a:xfrm>
          <a:prstGeom prst="rect">
            <a:avLst/>
          </a:prstGeom>
        </p:spPr>
      </p:pic>
    </p:spTree>
    <p:extLst>
      <p:ext uri="{BB962C8B-B14F-4D97-AF65-F5344CB8AC3E}">
        <p14:creationId xmlns:p14="http://schemas.microsoft.com/office/powerpoint/2010/main" val="3314589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IMPLEMENTATION</a:t>
            </a:r>
          </a:p>
        </p:txBody>
      </p:sp>
      <p:sp>
        <p:nvSpPr>
          <p:cNvPr id="3" name="Content Placeholder 2"/>
          <p:cNvSpPr>
            <a:spLocks noGrp="1"/>
          </p:cNvSpPr>
          <p:nvPr>
            <p:ph idx="1"/>
          </p:nvPr>
        </p:nvSpPr>
        <p:spPr/>
        <p:txBody>
          <a:bodyPr/>
          <a:lstStyle/>
          <a:p>
            <a:pPr marL="0" indent="0">
              <a:buNone/>
            </a:pPr>
            <a:r>
              <a:rPr lang="en-US" b="1" dirty="0"/>
              <a:t>Step 3: Twitter Data Extraction using Flume</a:t>
            </a:r>
          </a:p>
          <a:p>
            <a:r>
              <a:rPr lang="en-US" dirty="0"/>
              <a:t>First I would like to mention that I used two reference files for the sake of analysis:</a:t>
            </a:r>
          </a:p>
          <a:p>
            <a:pPr lvl="1"/>
            <a:r>
              <a:rPr lang="en-US" b="1" dirty="0"/>
              <a:t>Dictionary </a:t>
            </a:r>
            <a:r>
              <a:rPr lang="en-US" dirty="0"/>
              <a:t>file has all the positive, negative and neutral words. </a:t>
            </a:r>
          </a:p>
          <a:p>
            <a:pPr lvl="1"/>
            <a:r>
              <a:rPr lang="en-US" b="1" dirty="0" err="1"/>
              <a:t>Time_zone_map</a:t>
            </a:r>
            <a:r>
              <a:rPr lang="en-US" b="1" dirty="0"/>
              <a:t> </a:t>
            </a:r>
            <a:r>
              <a:rPr lang="en-US" dirty="0"/>
              <a:t>has mapping with time zones to countries. This will help us identify the country from a tweet.</a:t>
            </a:r>
          </a:p>
          <a:p>
            <a:r>
              <a:rPr lang="en-US" dirty="0"/>
              <a:t>Before running the flume agent use the Hadoop </a:t>
            </a:r>
            <a:r>
              <a:rPr lang="en-US" dirty="0" err="1"/>
              <a:t>mkdir</a:t>
            </a:r>
            <a:r>
              <a:rPr lang="en-US" dirty="0"/>
              <a:t> command to create the necessary directories to hold the twitter data. </a:t>
            </a:r>
          </a:p>
          <a:p>
            <a:pPr indent="-285750"/>
            <a:r>
              <a:rPr lang="en-US" dirty="0"/>
              <a:t> The flume agent is started by running the command:</a:t>
            </a:r>
          </a:p>
          <a:p>
            <a:pPr indent="-285750"/>
            <a:endParaRPr lang="en-US" dirty="0"/>
          </a:p>
        </p:txBody>
      </p:sp>
      <p:pic>
        <p:nvPicPr>
          <p:cNvPr id="4" name="Picture 3"/>
          <p:cNvPicPr>
            <a:picLocks noChangeAspect="1"/>
          </p:cNvPicPr>
          <p:nvPr/>
        </p:nvPicPr>
        <p:blipFill>
          <a:blip r:embed="rId2"/>
          <a:stretch>
            <a:fillRect/>
          </a:stretch>
        </p:blipFill>
        <p:spPr>
          <a:xfrm>
            <a:off x="2346081" y="5473072"/>
            <a:ext cx="9105900" cy="876300"/>
          </a:xfrm>
          <a:prstGeom prst="rect">
            <a:avLst/>
          </a:prstGeom>
        </p:spPr>
      </p:pic>
    </p:spTree>
    <p:extLst>
      <p:ext uri="{BB962C8B-B14F-4D97-AF65-F5344CB8AC3E}">
        <p14:creationId xmlns:p14="http://schemas.microsoft.com/office/powerpoint/2010/main" val="188216889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4645</TotalTime>
  <Words>967</Words>
  <Application>Microsoft Office PowerPoint</Application>
  <PresentationFormat>Widescreen</PresentationFormat>
  <Paragraphs>81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Wisp</vt:lpstr>
      <vt:lpstr>Twitter Sentiment Analysis </vt:lpstr>
      <vt:lpstr>Objectives </vt:lpstr>
      <vt:lpstr>Technologies Used</vt:lpstr>
      <vt:lpstr>Data Flow  </vt:lpstr>
      <vt:lpstr>IMPLEMENTATION</vt:lpstr>
      <vt:lpstr>IMPLEMENTATION</vt:lpstr>
      <vt:lpstr>IMPLEMENTATION </vt:lpstr>
      <vt:lpstr>IMPLEMENTATION</vt:lpstr>
      <vt:lpstr>IMPLEMENTATION</vt:lpstr>
      <vt:lpstr>IMPLEMENTATION</vt:lpstr>
      <vt:lpstr>IMPLEMENTATION</vt:lpstr>
      <vt:lpstr>IMPLEMENTATION</vt:lpstr>
      <vt:lpstr>Visualization Results</vt:lpstr>
      <vt:lpstr>ISSUES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Sentiment Analysis </dc:title>
  <dc:creator>Raghul Somineni Raghupathy</dc:creator>
  <cp:lastModifiedBy>Raghul Somineni Raghupathy</cp:lastModifiedBy>
  <cp:revision>17</cp:revision>
  <cp:lastPrinted>2017-05-11T14:19:56Z</cp:lastPrinted>
  <dcterms:created xsi:type="dcterms:W3CDTF">2017-05-11T12:52:48Z</dcterms:created>
  <dcterms:modified xsi:type="dcterms:W3CDTF">2017-05-14T18:18:08Z</dcterms:modified>
</cp:coreProperties>
</file>