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81a33a98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81a33a98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81a33a98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81a33a98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81a33a98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81a33a98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81a33a98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481a33a98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81a33abf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81a33abf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81a33ab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81a33ab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81a33abf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81a33abf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81a33abf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81a33abf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81a33abf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81a33abf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81a33abf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81a33abf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81a33a9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81a33a9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81a33abf4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81a33abf4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81a33abf4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481a33abf4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81a33abf4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81a33abf4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81a33abf4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481a33abf4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81a33a98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81a33a9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81a33a98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81a33a98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81a33a98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81a33a98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81a33a98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81a33a98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81a33a98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81a33a98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81a33a98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81a33a98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81a33a98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81a33a98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TESTING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8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</a:rPr>
              <a:t>Absence of errors fallacy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Char char="●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If a built software is 99% bug-free but it does not follow the user requirement then it is unusable. 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Char char="●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It is not only necessary that software is 99% bug-free but it is also mandatory to fulfill all the customer requirements.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273239"/>
                </a:solidFill>
                <a:highlight>
                  <a:srgbClr val="FFFFFF"/>
                </a:highlight>
              </a:rPr>
              <a:t>Software Engineering | Testing Guidelines</a:t>
            </a:r>
            <a:endParaRPr b="1" sz="2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273239"/>
                </a:solidFill>
                <a:highlight>
                  <a:srgbClr val="FFFFFF"/>
                </a:highlight>
              </a:rPr>
              <a:t> Testing Guidelines</a:t>
            </a:r>
            <a:endParaRPr b="1" sz="2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</a:rPr>
              <a:t>Development team should avoid testing the software</a:t>
            </a:r>
            <a:endParaRPr b="1"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</a:rPr>
              <a:t>Software can never be 100% bug-free</a:t>
            </a:r>
            <a:br>
              <a:rPr b="1" lang="en" sz="1300">
                <a:solidFill>
                  <a:srgbClr val="273239"/>
                </a:solidFill>
                <a:highlight>
                  <a:srgbClr val="FFFFFF"/>
                </a:highlight>
              </a:rPr>
            </a:b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</a:rPr>
              <a:t>Start as early as possible</a:t>
            </a:r>
            <a:br>
              <a:rPr b="1" lang="en" sz="1300">
                <a:solidFill>
                  <a:srgbClr val="273239"/>
                </a:solidFill>
                <a:highlight>
                  <a:srgbClr val="FFFFFF"/>
                </a:highlight>
              </a:rPr>
            </a:b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</a:rPr>
              <a:t>Prioritize sections</a:t>
            </a:r>
            <a:br>
              <a:rPr b="1" lang="en" sz="1300">
                <a:solidFill>
                  <a:srgbClr val="273239"/>
                </a:solidFill>
                <a:highlight>
                  <a:srgbClr val="FFFFFF"/>
                </a:highlight>
              </a:rPr>
            </a:b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</a:rPr>
              <a:t>The time available is limited</a:t>
            </a:r>
            <a:br>
              <a:rPr b="1" lang="en" sz="1300">
                <a:solidFill>
                  <a:srgbClr val="273239"/>
                </a:solidFill>
                <a:highlight>
                  <a:srgbClr val="FFFFFF"/>
                </a:highlight>
              </a:rPr>
            </a:b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</a:rPr>
              <a:t>Testing must be done with unexpected and negative inputs</a:t>
            </a:r>
            <a:endParaRPr b="1"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</a:rPr>
              <a:t>Inspecting test results properly</a:t>
            </a:r>
            <a:br>
              <a:rPr b="1" lang="en" sz="1300">
                <a:solidFill>
                  <a:srgbClr val="273239"/>
                </a:solidFill>
                <a:highlight>
                  <a:srgbClr val="FFFFFF"/>
                </a:highlight>
              </a:rPr>
            </a:b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</a:rPr>
              <a:t>Validating assumptions:</a:t>
            </a:r>
            <a:endParaRPr b="1" sz="130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lang="en" sz="2650">
                <a:solidFill>
                  <a:srgbClr val="1B2331"/>
                </a:solidFill>
              </a:rPr>
              <a:t>Software Testing Process</a:t>
            </a:r>
            <a:endParaRPr sz="2650">
              <a:solidFill>
                <a:srgbClr val="1B233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B2331"/>
                </a:solidFill>
              </a:rPr>
              <a:t>Planning</a:t>
            </a:r>
            <a:endParaRPr sz="1100">
              <a:solidFill>
                <a:srgbClr val="1B233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B2331"/>
                </a:solidFill>
              </a:rPr>
              <a:t>Preparation</a:t>
            </a:r>
            <a:endParaRPr sz="1100">
              <a:solidFill>
                <a:srgbClr val="1B233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B2331"/>
                </a:solidFill>
              </a:rPr>
              <a:t>Execution</a:t>
            </a:r>
            <a:endParaRPr sz="1100">
              <a:solidFill>
                <a:srgbClr val="1B233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B2331"/>
                </a:solidFill>
              </a:rPr>
              <a:t>Reporting</a:t>
            </a:r>
            <a:endParaRPr sz="1100">
              <a:solidFill>
                <a:srgbClr val="1B233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TYPES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498"/>
            <a:ext cx="9144001" cy="4768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49FFF"/>
                </a:solidFill>
              </a:rPr>
              <a:t>Unit Testing</a:t>
            </a:r>
            <a:endParaRPr>
              <a:solidFill>
                <a:srgbClr val="349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Ø</a:t>
            </a:r>
            <a:r>
              <a:rPr lang="en">
                <a:solidFill>
                  <a:srgbClr val="3A3A3A"/>
                </a:solidFill>
              </a:rPr>
              <a:t>Testing an individual software component or module is termed as Unit Testing.</a:t>
            </a:r>
            <a:endParaRPr>
              <a:solidFill>
                <a:srgbClr val="3A3A3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Ø</a:t>
            </a:r>
            <a:r>
              <a:rPr lang="en">
                <a:solidFill>
                  <a:srgbClr val="3A3A3A"/>
                </a:solidFill>
              </a:rPr>
              <a:t> It is typically done by the programmer and not by testers, as it requires detailed knowledge of the internal program design and code.</a:t>
            </a:r>
            <a:endParaRPr>
              <a:solidFill>
                <a:srgbClr val="3A3A3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49FFF"/>
                </a:solidFill>
              </a:rPr>
              <a:t>Automation Testing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531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349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A3A3A"/>
                </a:solidFill>
              </a:rPr>
              <a:t>  Automation Testing or Test Automation is a software testing technique that performs using special automated testing software tools to execute a test case suite.</a:t>
            </a:r>
            <a:endParaRPr>
              <a:solidFill>
                <a:srgbClr val="3A3A3A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>
                <a:solidFill>
                  <a:srgbClr val="EB2A2D"/>
                </a:solidFill>
              </a:rPr>
              <a:t>•</a:t>
            </a:r>
            <a:r>
              <a:rPr lang="en">
                <a:solidFill>
                  <a:srgbClr val="3A3A3A"/>
                </a:solidFill>
              </a:rPr>
              <a:t>Automation testing is a Software testing technique to test and compare the actual outcome with the expected outcome.</a:t>
            </a:r>
            <a:endParaRPr sz="2700">
              <a:solidFill>
                <a:srgbClr val="EB2A2D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>
                <a:solidFill>
                  <a:srgbClr val="EB2A2D"/>
                </a:solidFill>
              </a:rPr>
              <a:t>•</a:t>
            </a:r>
            <a:r>
              <a:rPr lang="en">
                <a:solidFill>
                  <a:srgbClr val="3A3A3A"/>
                </a:solidFill>
              </a:rPr>
              <a:t>This can be achieved by writing test scripts or using any automation testing tool.</a:t>
            </a:r>
            <a:endParaRPr sz="2700">
              <a:solidFill>
                <a:srgbClr val="EB2A2D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>
                <a:solidFill>
                  <a:srgbClr val="EB2A2D"/>
                </a:solidFill>
              </a:rPr>
              <a:t>•</a:t>
            </a:r>
            <a:r>
              <a:rPr lang="en">
                <a:solidFill>
                  <a:srgbClr val="3A3A3A"/>
                </a:solidFill>
              </a:rPr>
              <a:t>Test automation is used to automate repetitive tasks and other testing tasks which are difficult to perform manually.</a:t>
            </a:r>
            <a:endParaRPr>
              <a:solidFill>
                <a:srgbClr val="3A3A3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49FFF"/>
                </a:solidFill>
              </a:rPr>
              <a:t>Manual Testing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49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rgbClr val="EB2A2D"/>
                </a:solidFill>
              </a:rPr>
              <a:t>•</a:t>
            </a:r>
            <a:r>
              <a:rPr lang="en">
                <a:solidFill>
                  <a:srgbClr val="3A3A3A"/>
                </a:solidFill>
              </a:rPr>
              <a:t>Manual testing requires physical time and effort to ensure the software code meets the requirement</a:t>
            </a:r>
            <a:endParaRPr sz="2700">
              <a:solidFill>
                <a:srgbClr val="EB2A2D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rgbClr val="EB2A2D"/>
                </a:solidFill>
              </a:rPr>
              <a:t>•</a:t>
            </a:r>
            <a:r>
              <a:rPr lang="en">
                <a:solidFill>
                  <a:srgbClr val="3A3A3A"/>
                </a:solidFill>
              </a:rPr>
              <a:t>This involves checking log files, external services and the database for errors.</a:t>
            </a:r>
            <a:endParaRPr>
              <a:solidFill>
                <a:srgbClr val="3A3A3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4D4D4D"/>
                </a:solidFill>
              </a:rPr>
              <a:t>Automation Testing </a:t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A3A3A"/>
                </a:solidFill>
              </a:rPr>
              <a:t>The test automation performs testing at three different levels</a:t>
            </a:r>
            <a:endParaRPr sz="1800">
              <a:solidFill>
                <a:srgbClr val="3A3A3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1.</a:t>
            </a:r>
            <a:r>
              <a:rPr lang="en" sz="1800">
                <a:solidFill>
                  <a:srgbClr val="3A3A3A"/>
                </a:solidFill>
              </a:rPr>
              <a:t>Unit Level Automation</a:t>
            </a:r>
            <a:endParaRPr sz="1800">
              <a:solidFill>
                <a:srgbClr val="3A3A3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2.</a:t>
            </a:r>
            <a:r>
              <a:rPr lang="en" sz="1800">
                <a:solidFill>
                  <a:srgbClr val="3A3A3A"/>
                </a:solidFill>
              </a:rPr>
              <a:t>API Testing</a:t>
            </a:r>
            <a:endParaRPr sz="1800">
              <a:solidFill>
                <a:srgbClr val="3A3A3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3.</a:t>
            </a:r>
            <a:r>
              <a:rPr lang="en" sz="1800">
                <a:solidFill>
                  <a:srgbClr val="3A3A3A"/>
                </a:solidFill>
              </a:rPr>
              <a:t>User Interface</a:t>
            </a:r>
            <a:endParaRPr sz="1800">
              <a:solidFill>
                <a:srgbClr val="3A3A3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049" y="0"/>
            <a:ext cx="47965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Software testing is the process of executing a program with the aim of finding the error. </a:t>
            </a:r>
            <a:b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</a:b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To make our software perform well it should be error-free. </a:t>
            </a:r>
            <a:b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</a:b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If testing is done successfully it will remove all the errors from the software. </a:t>
            </a:r>
            <a:b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</a:b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49FFF"/>
                </a:solidFill>
              </a:rPr>
              <a:t>Why Automation Testing?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349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A3A3A"/>
                </a:solidFill>
              </a:rPr>
              <a:t>Test automation has many benefits for app testing cycles. Also, it is less time-consuming. </a:t>
            </a:r>
            <a:endParaRPr>
              <a:solidFill>
                <a:srgbClr val="3A3A3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49FFF"/>
                </a:solidFill>
              </a:rPr>
              <a:t>Advantage of Automation Testing:</a:t>
            </a:r>
            <a:endParaRPr>
              <a:solidFill>
                <a:srgbClr val="349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3A3A3A"/>
                </a:solidFill>
              </a:rPr>
              <a:t>Running Tests </a:t>
            </a:r>
            <a:r>
              <a:rPr lang="en">
                <a:solidFill>
                  <a:srgbClr val="3A3A3A"/>
                </a:solidFill>
              </a:rPr>
              <a:t>: </a:t>
            </a:r>
            <a:endParaRPr>
              <a:solidFill>
                <a:srgbClr val="3A3A3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A3A3A"/>
                </a:solidFill>
              </a:rPr>
              <a:t> Test can be started from anywhere and anytime. </a:t>
            </a:r>
            <a:endParaRPr>
              <a:solidFill>
                <a:srgbClr val="3A3A3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3A3A3A"/>
                </a:solidFill>
              </a:rPr>
              <a:t>Fewer Human Resources</a:t>
            </a:r>
            <a:r>
              <a:rPr lang="en">
                <a:solidFill>
                  <a:srgbClr val="3A3A3A"/>
                </a:solidFill>
              </a:rPr>
              <a:t>: </a:t>
            </a:r>
            <a:endParaRPr>
              <a:solidFill>
                <a:srgbClr val="3A3A3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A3A3A"/>
                </a:solidFill>
              </a:rPr>
              <a:t> Test automation engineer will write scripts to automate the tests.</a:t>
            </a:r>
            <a:endParaRPr>
              <a:solidFill>
                <a:srgbClr val="3A3A3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3A3A3A"/>
                </a:solidFill>
              </a:rPr>
              <a:t>Reusability</a:t>
            </a:r>
            <a:r>
              <a:rPr lang="en">
                <a:solidFill>
                  <a:srgbClr val="3A3A3A"/>
                </a:solidFill>
              </a:rPr>
              <a:t>: </a:t>
            </a:r>
            <a:endParaRPr>
              <a:solidFill>
                <a:srgbClr val="3A3A3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A3A3A"/>
                </a:solidFill>
              </a:rPr>
              <a:t>The scripts are reusable and new scripts is not required every time </a:t>
            </a:r>
            <a:endParaRPr>
              <a:solidFill>
                <a:srgbClr val="3A3A3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A3A3A"/>
                </a:solidFill>
              </a:rPr>
              <a:t>Bugs: </a:t>
            </a:r>
            <a:endParaRPr b="1">
              <a:solidFill>
                <a:srgbClr val="3A3A3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A3A3A"/>
                </a:solidFill>
              </a:rPr>
              <a:t>Automation helps to find bugs in the early stages of software development, reducing expenses and working hours to fix these problems as well.</a:t>
            </a:r>
            <a:endParaRPr>
              <a:solidFill>
                <a:srgbClr val="3A3A3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A3A3A"/>
                </a:solidFill>
              </a:rPr>
              <a:t>Reliability: </a:t>
            </a:r>
            <a:endParaRPr b="1">
              <a:solidFill>
                <a:srgbClr val="3A3A3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A3A3A"/>
                </a:solidFill>
              </a:rPr>
              <a:t>Automated testing is more reliable and way quicker when running boring repetitive standardized tests which can not be skipped but may cause errors when manually tested.</a:t>
            </a:r>
            <a:endParaRPr>
              <a:solidFill>
                <a:srgbClr val="3A3A3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1B2331"/>
                </a:solidFill>
              </a:rPr>
              <a:t>Is Automated Testing Making Manual Testing Obsolete?</a:t>
            </a:r>
            <a:endParaRPr sz="1300">
              <a:solidFill>
                <a:srgbClr val="1B233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B2331"/>
                </a:solidFill>
              </a:rPr>
              <a:t>No</a:t>
            </a:r>
            <a:br>
              <a:rPr lang="en" sz="1350">
                <a:solidFill>
                  <a:srgbClr val="1B2331"/>
                </a:solidFill>
              </a:rPr>
            </a:br>
            <a:br>
              <a:rPr lang="en" sz="1350">
                <a:solidFill>
                  <a:srgbClr val="1B2331"/>
                </a:solidFill>
              </a:rPr>
            </a:br>
            <a:r>
              <a:rPr lang="en" sz="1350">
                <a:solidFill>
                  <a:srgbClr val="1B2331"/>
                </a:solidFill>
              </a:rPr>
              <a:t>Even though the automatic performance of most processes takes place in automation testing, some manual labor is still a must.</a:t>
            </a:r>
            <a:endParaRPr sz="1350">
              <a:solidFill>
                <a:srgbClr val="1B233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B2331"/>
                </a:solidFill>
              </a:rPr>
              <a:t> Generating the initial script for testing requires human efforts. </a:t>
            </a:r>
            <a:endParaRPr sz="1350">
              <a:solidFill>
                <a:srgbClr val="1B233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B2331"/>
                </a:solidFill>
              </a:rPr>
              <a:t>Also, in any automated process, human supervision is mandatory.</a:t>
            </a:r>
            <a:endParaRPr sz="1350">
              <a:solidFill>
                <a:srgbClr val="1B233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B2331"/>
                </a:solidFill>
              </a:rPr>
              <a:t>Automation simply makes the testing process easier. </a:t>
            </a:r>
            <a:endParaRPr sz="1350">
              <a:solidFill>
                <a:srgbClr val="1B2331"/>
              </a:solidFill>
            </a:endParaRPr>
          </a:p>
          <a:p>
            <a:pPr indent="0" lvl="0" marL="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B2331"/>
                </a:solidFill>
              </a:rPr>
              <a:t>However, it doesn’t make manual testing obsolete. </a:t>
            </a:r>
            <a:endParaRPr sz="1350">
              <a:solidFill>
                <a:srgbClr val="1B2331"/>
              </a:solidFill>
            </a:endParaRPr>
          </a:p>
          <a:p>
            <a:pPr indent="0" lvl="0" marL="0" rtl="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" sz="1350">
                <a:solidFill>
                  <a:srgbClr val="1B2331"/>
                </a:solidFill>
              </a:rPr>
              <a:t>You only get the best result by combining both manual and automated tests.</a:t>
            </a:r>
            <a:endParaRPr sz="1350">
              <a:solidFill>
                <a:srgbClr val="1B2331"/>
              </a:solidFill>
            </a:endParaRPr>
          </a:p>
          <a:p>
            <a:pPr indent="0" lvl="0" marL="0" rtl="0" algn="l">
              <a:spcBef>
                <a:spcPts val="25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1B233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49FFF"/>
                </a:solidFill>
              </a:rPr>
              <a:t>Need for Performance Testing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49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22222"/>
                </a:solidFill>
              </a:rPr>
              <a:t>   </a:t>
            </a:r>
            <a:r>
              <a:rPr lang="en">
                <a:solidFill>
                  <a:srgbClr val="3A3A3A"/>
                </a:solidFill>
              </a:rPr>
              <a:t>Performance testing is important for the following reason,</a:t>
            </a:r>
            <a:endParaRPr>
              <a:solidFill>
                <a:srgbClr val="3A3A3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A3A3A"/>
                </a:solidFill>
              </a:rPr>
              <a:t>According to Dunn &amp; Bradstreet, 59% of Fortune 500 companies experience an estimated 1.6 hours of downtime every week</a:t>
            </a:r>
            <a:endParaRPr>
              <a:solidFill>
                <a:srgbClr val="3A3A3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A3A3A"/>
                </a:solidFill>
              </a:rPr>
              <a:t>Only a 5-minute downtime of Google.com (19-Aug-13) is estimated to cost the search giant as much as $545,000.</a:t>
            </a:r>
            <a:endParaRPr>
              <a:solidFill>
                <a:srgbClr val="3A3A3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A3A3A"/>
                </a:solidFill>
              </a:rPr>
              <a:t>It's estimated that companies lost sales worth $1100 per second due to a recent Amazon Web Service Outage.</a:t>
            </a:r>
            <a:endParaRPr>
              <a:solidFill>
                <a:srgbClr val="3A3A3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</a:rPr>
              <a:t>There are seven principles in software testing: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 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 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ts val="1300"/>
              <a:buAutoNum type="arabicPeriod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Testing shows the presence of defects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AutoNum type="arabicPeriod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Exhaustive testing is not possible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AutoNum type="arabicPeriod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Early testing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AutoNum type="arabicPeriod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Defect clustering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AutoNum type="arabicPeriod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Pesticide paradox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AutoNum type="arabicPeriod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Testing is context-dependent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AutoNum type="arabicPeriod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Absence of errors fallacy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8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</a:rPr>
              <a:t>Testing shows the presence of defects: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Char char="●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The goal of software testing is to make the software fail.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Char char="●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Software testing reduces the presence of defects.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Char char="●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Software testing talks about the presence of defects and doesn’t talk about the absence of defects.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Char char="●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Software testing can ensure that defects are present but it can not prove that software is defect-free.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Char char="●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Even multiple testing can never ensure that software is 100% bug-free. 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Char char="●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Testing can reduce the number of defects but not remove all defects.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8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</a:rPr>
              <a:t>Exhaustive testing is not possible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Char char="●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It is the process of testing the functionality of the software in all possible inputs (valid or invalid) and pre-conditions is known as exhaustive testing. 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Char char="●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Exhaustive testing is impossible means the software can never test at every test case. 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Char char="●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It can test only some test cases and assume that the software is correct and it will produce the correct output in every test case.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Char char="●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If the software will test every test case then it will take more cost, effort, etc., which is impractical.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8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</a:rPr>
              <a:t>Early Testing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Char char="●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To find the defect in the software, early test activity shall be started. 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Char char="●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The defect detected in the early phases of SDLC will be very less expensive.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Char char="●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 For better performance of software, software testing will start at the initial phase i.e. testing will perform at the requirement analysis phase.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8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</a:rPr>
              <a:t>Defect clustering: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Char char="●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In a project, a small number of modules can contain most of the defects. 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Char char="●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Pareto Principle to software testing state that 80% of software defect comes from 20% of modules.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8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</a:rPr>
              <a:t>Pesticide paradox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Char char="●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Repeating the same test cases, again and again, will not find new bugs. 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Char char="●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So it is necessary to review the test cases and add or update test cases to find new bugs.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8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</a:rPr>
              <a:t>Testing is context-dependent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The testing approach depends on the context of the software developed. </a:t>
            </a:r>
            <a:b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</a:b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Different types of software need to perform different types of testing. </a:t>
            </a:r>
            <a:b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</a:b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For example, The testing of the e-commerce site is different from the testing of the Android application.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