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1c589848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1c589848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1c589848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1c589848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1c589848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1c589848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9649c78e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9649c78e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1c589848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1c58984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1c58984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1c58984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1c589848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1c58984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1c58984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1c58984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1c58984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1c58984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1c589848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1c589848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1c589848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1c589848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0" name="Google Shape;20;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41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sz="900" u="none">
                <a:solidFill>
                  <a:srgbClr val="888888"/>
                </a:solidFill>
                <a:latin typeface="Calibri"/>
                <a:ea typeface="Calibri"/>
                <a:cs typeface="Calibri"/>
                <a:sym typeface="Calibri"/>
              </a:defRPr>
            </a:lvl1pPr>
            <a:lvl2pPr indent="0" lvl="1" marL="0" marR="0" rtl="0" algn="r">
              <a:spcBef>
                <a:spcPts val="0"/>
              </a:spcBef>
              <a:buNone/>
              <a:defRPr b="0" sz="900" u="none">
                <a:solidFill>
                  <a:srgbClr val="888888"/>
                </a:solidFill>
                <a:latin typeface="Calibri"/>
                <a:ea typeface="Calibri"/>
                <a:cs typeface="Calibri"/>
                <a:sym typeface="Calibri"/>
              </a:defRPr>
            </a:lvl2pPr>
            <a:lvl3pPr indent="0" lvl="2" marL="0" marR="0" rtl="0" algn="r">
              <a:spcBef>
                <a:spcPts val="0"/>
              </a:spcBef>
              <a:buNone/>
              <a:defRPr b="0" sz="900" u="none">
                <a:solidFill>
                  <a:srgbClr val="888888"/>
                </a:solidFill>
                <a:latin typeface="Calibri"/>
                <a:ea typeface="Calibri"/>
                <a:cs typeface="Calibri"/>
                <a:sym typeface="Calibri"/>
              </a:defRPr>
            </a:lvl3pPr>
            <a:lvl4pPr indent="0" lvl="3" marL="0" marR="0" rtl="0" algn="r">
              <a:spcBef>
                <a:spcPts val="0"/>
              </a:spcBef>
              <a:buNone/>
              <a:defRPr b="0" sz="900" u="none">
                <a:solidFill>
                  <a:srgbClr val="888888"/>
                </a:solidFill>
                <a:latin typeface="Calibri"/>
                <a:ea typeface="Calibri"/>
                <a:cs typeface="Calibri"/>
                <a:sym typeface="Calibri"/>
              </a:defRPr>
            </a:lvl4pPr>
            <a:lvl5pPr indent="0" lvl="4" marL="0" marR="0" rtl="0" algn="r">
              <a:spcBef>
                <a:spcPts val="0"/>
              </a:spcBef>
              <a:buNone/>
              <a:defRPr b="0" sz="900" u="none">
                <a:solidFill>
                  <a:srgbClr val="888888"/>
                </a:solidFill>
                <a:latin typeface="Calibri"/>
                <a:ea typeface="Calibri"/>
                <a:cs typeface="Calibri"/>
                <a:sym typeface="Calibri"/>
              </a:defRPr>
            </a:lvl5pPr>
            <a:lvl6pPr indent="0" lvl="5" marL="0" marR="0" rtl="0" algn="r">
              <a:spcBef>
                <a:spcPts val="0"/>
              </a:spcBef>
              <a:buNone/>
              <a:defRPr b="0" sz="900" u="none">
                <a:solidFill>
                  <a:srgbClr val="888888"/>
                </a:solidFill>
                <a:latin typeface="Calibri"/>
                <a:ea typeface="Calibri"/>
                <a:cs typeface="Calibri"/>
                <a:sym typeface="Calibri"/>
              </a:defRPr>
            </a:lvl6pPr>
            <a:lvl7pPr indent="0" lvl="6" marL="0" marR="0" rtl="0" algn="r">
              <a:spcBef>
                <a:spcPts val="0"/>
              </a:spcBef>
              <a:buNone/>
              <a:defRPr b="0" sz="900" u="none">
                <a:solidFill>
                  <a:srgbClr val="888888"/>
                </a:solidFill>
                <a:latin typeface="Calibri"/>
                <a:ea typeface="Calibri"/>
                <a:cs typeface="Calibri"/>
                <a:sym typeface="Calibri"/>
              </a:defRPr>
            </a:lvl7pPr>
            <a:lvl8pPr indent="0" lvl="7" marL="0" marR="0" rtl="0" algn="r">
              <a:spcBef>
                <a:spcPts val="0"/>
              </a:spcBef>
              <a:buNone/>
              <a:defRPr b="0" sz="900" u="none">
                <a:solidFill>
                  <a:srgbClr val="888888"/>
                </a:solidFill>
                <a:latin typeface="Calibri"/>
                <a:ea typeface="Calibri"/>
                <a:cs typeface="Calibri"/>
                <a:sym typeface="Calibri"/>
              </a:defRPr>
            </a:lvl8pPr>
            <a:lvl9pPr indent="0" lvl="8" marL="0" marR="0" rtl="0" algn="r">
              <a:spcBef>
                <a:spcPts val="0"/>
              </a:spcBef>
              <a:buNone/>
              <a:defRPr b="0" sz="9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DEVOPS</a:t>
            </a:r>
            <a:endParaRPr/>
          </a:p>
        </p:txBody>
      </p:sp>
      <p:sp>
        <p:nvSpPr>
          <p:cNvPr id="85" name="Google Shape;85;p13"/>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CHALLENGES </a:t>
            </a:r>
            <a:endParaRPr/>
          </a:p>
        </p:txBody>
      </p:sp>
      <p:sp>
        <p:nvSpPr>
          <p:cNvPr id="140" name="Google Shape;140;p2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Infrastructure challenges</a:t>
            </a:r>
            <a:endParaRPr/>
          </a:p>
          <a:p>
            <a:pPr indent="0" lvl="0" marL="0" rtl="0" algn="l">
              <a:spcBef>
                <a:spcPts val="800"/>
              </a:spcBef>
              <a:spcAft>
                <a:spcPts val="0"/>
              </a:spcAft>
              <a:buClr>
                <a:schemeClr val="dk1"/>
              </a:buClr>
              <a:buSzPts val="1100"/>
              <a:buFont typeface="Arial"/>
              <a:buNone/>
            </a:pPr>
            <a:r>
              <a:rPr lang="en"/>
              <a:t>Overcoming the Dev versus Ops mentality</a:t>
            </a:r>
            <a:endParaRPr/>
          </a:p>
          <a:p>
            <a:pPr indent="0" lvl="0" marL="0" rtl="0" algn="l">
              <a:spcBef>
                <a:spcPts val="800"/>
              </a:spcBef>
              <a:spcAft>
                <a:spcPts val="0"/>
              </a:spcAft>
              <a:buClr>
                <a:schemeClr val="dk1"/>
              </a:buClr>
              <a:buSzPts val="1100"/>
              <a:buFont typeface="Arial"/>
              <a:buNone/>
            </a:pPr>
            <a:r>
              <a:rPr lang="en"/>
              <a:t>Too much focus on tools</a:t>
            </a:r>
            <a:endParaRPr/>
          </a:p>
          <a:p>
            <a:pPr indent="0" lvl="0" marL="0" rtl="0" algn="l">
              <a:spcBef>
                <a:spcPts val="800"/>
              </a:spcBef>
              <a:spcAft>
                <a:spcPts val="0"/>
              </a:spcAft>
              <a:buClr>
                <a:schemeClr val="dk1"/>
              </a:buClr>
              <a:buSzPts val="1100"/>
              <a:buFont typeface="Arial"/>
              <a:buNone/>
            </a:pPr>
            <a:r>
              <a:rPr lang="en"/>
              <a:t>Right Skillsets</a:t>
            </a:r>
            <a:endParaRPr/>
          </a:p>
          <a:p>
            <a:pPr indent="0" lvl="0" marL="0" rtl="0" algn="l">
              <a:spcBef>
                <a:spcPts val="800"/>
              </a:spcBef>
              <a:spcAft>
                <a:spcPts val="0"/>
              </a:spcAft>
              <a:buClr>
                <a:schemeClr val="dk1"/>
              </a:buClr>
              <a:buSzPts val="1100"/>
              <a:buFont typeface="Arial"/>
              <a:buNone/>
            </a:pPr>
            <a:r>
              <a:rPr lang="en"/>
              <a:t>Resistance to change</a:t>
            </a:r>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146" name="Google Shape;146;p2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47" name="Google Shape;147;p23"/>
          <p:cNvPicPr preferRelativeResize="0"/>
          <p:nvPr/>
        </p:nvPicPr>
        <p:blipFill>
          <a:blip r:embed="rId3">
            <a:alphaModFix/>
          </a:blip>
          <a:stretch>
            <a:fillRect/>
          </a:stretch>
        </p:blipFill>
        <p:spPr>
          <a:xfrm>
            <a:off x="47625" y="47625"/>
            <a:ext cx="9048750" cy="504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153" name="Google Shape;153;p2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62500" lnSpcReduction="20000"/>
          </a:bodyPr>
          <a:lstStyle/>
          <a:p>
            <a:pPr indent="0" lvl="0" marL="0" rtl="0" algn="l">
              <a:spcBef>
                <a:spcPts val="800"/>
              </a:spcBef>
              <a:spcAft>
                <a:spcPts val="0"/>
              </a:spcAft>
              <a:buClr>
                <a:schemeClr val="dk1"/>
              </a:buClr>
              <a:buSzPct val="52380"/>
              <a:buFont typeface="Arial"/>
              <a:buNone/>
            </a:pPr>
            <a:r>
              <a:rPr lang="en"/>
              <a:t>Typical DevOps Skills :</a:t>
            </a:r>
            <a:endParaRPr/>
          </a:p>
          <a:p>
            <a:pPr indent="0" lvl="0" marL="0" rtl="0" algn="l">
              <a:spcBef>
                <a:spcPts val="800"/>
              </a:spcBef>
              <a:spcAft>
                <a:spcPts val="0"/>
              </a:spcAft>
              <a:buClr>
                <a:schemeClr val="dk1"/>
              </a:buClr>
              <a:buSzPct val="52380"/>
              <a:buFont typeface="Arial"/>
              <a:buNone/>
            </a:pPr>
            <a:r>
              <a:rPr lang="en"/>
              <a:t>a. Programming Knowledge - Java, Scala, Kotlin, NodeJs, etc.</a:t>
            </a:r>
            <a:endParaRPr/>
          </a:p>
          <a:p>
            <a:pPr indent="0" lvl="0" marL="0" rtl="0" algn="l">
              <a:spcBef>
                <a:spcPts val="800"/>
              </a:spcBef>
              <a:spcAft>
                <a:spcPts val="0"/>
              </a:spcAft>
              <a:buClr>
                <a:schemeClr val="dk1"/>
              </a:buClr>
              <a:buSzPct val="52380"/>
              <a:buFont typeface="Arial"/>
              <a:buNone/>
            </a:pPr>
            <a:r>
              <a:rPr lang="en"/>
              <a:t>a. Continuous Integration Tools.</a:t>
            </a:r>
            <a:endParaRPr/>
          </a:p>
          <a:p>
            <a:pPr indent="0" lvl="0" marL="0" rtl="0" algn="l">
              <a:spcBef>
                <a:spcPts val="800"/>
              </a:spcBef>
              <a:spcAft>
                <a:spcPts val="0"/>
              </a:spcAft>
              <a:buClr>
                <a:schemeClr val="dk1"/>
              </a:buClr>
              <a:buSzPct val="52380"/>
              <a:buFont typeface="Arial"/>
              <a:buNone/>
            </a:pPr>
            <a:r>
              <a:rPr lang="en"/>
              <a:t>b. Containers Knowledge.</a:t>
            </a:r>
            <a:endParaRPr/>
          </a:p>
          <a:p>
            <a:pPr indent="0" lvl="0" marL="0" rtl="0" algn="l">
              <a:spcBef>
                <a:spcPts val="800"/>
              </a:spcBef>
              <a:spcAft>
                <a:spcPts val="0"/>
              </a:spcAft>
              <a:buClr>
                <a:schemeClr val="dk1"/>
              </a:buClr>
              <a:buSzPct val="52380"/>
              <a:buFont typeface="Arial"/>
              <a:buNone/>
            </a:pPr>
            <a:r>
              <a:rPr lang="en"/>
              <a:t>c. SysAdmin.</a:t>
            </a:r>
            <a:endParaRPr/>
          </a:p>
          <a:p>
            <a:pPr indent="0" lvl="0" marL="0" rtl="0" algn="l">
              <a:spcBef>
                <a:spcPts val="800"/>
              </a:spcBef>
              <a:spcAft>
                <a:spcPts val="0"/>
              </a:spcAft>
              <a:buClr>
                <a:schemeClr val="dk1"/>
              </a:buClr>
              <a:buSzPct val="52380"/>
              <a:buFont typeface="Arial"/>
              <a:buNone/>
            </a:pPr>
            <a:r>
              <a:rPr lang="en"/>
              <a:t>d. Security &amp; Monitoring.</a:t>
            </a:r>
            <a:endParaRPr/>
          </a:p>
          <a:p>
            <a:pPr indent="0" lvl="0" marL="0" rtl="0" algn="l">
              <a:spcBef>
                <a:spcPts val="800"/>
              </a:spcBef>
              <a:spcAft>
                <a:spcPts val="0"/>
              </a:spcAft>
              <a:buClr>
                <a:schemeClr val="dk1"/>
              </a:buClr>
              <a:buSzPct val="52380"/>
              <a:buFont typeface="Arial"/>
              <a:buNone/>
            </a:pPr>
            <a:r>
              <a:rPr lang="en"/>
              <a:t>e. Excellent Communication Skills.</a:t>
            </a:r>
            <a:endParaRPr/>
          </a:p>
          <a:p>
            <a:pPr indent="0" lvl="0" marL="0" rtl="0" algn="l">
              <a:spcBef>
                <a:spcPts val="800"/>
              </a:spcBef>
              <a:spcAft>
                <a:spcPts val="0"/>
              </a:spcAft>
              <a:buClr>
                <a:schemeClr val="dk1"/>
              </a:buClr>
              <a:buSzPct val="52380"/>
              <a:buFont typeface="Arial"/>
              <a:buNone/>
            </a:pPr>
            <a:r>
              <a:rPr lang="en"/>
              <a:t>f. Unit &amp; Automation Testing.</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Tools : Source Control (like Git, Bitbucket, Svn, VSTS etc) Continuous Integration (like Jenkins, Bamboo, VSTS ) Infrastructure Automation (like Puppet, Chef, Ansible) Deployment Automation &amp; Orchestration (like Jenkins, VSTS, Octopus Deploy) Container Concepts (LXD, Docker) Orchestration (Kubernetes, Mesos, Swarm) Cloud (like AWS, Azure, GoogleCloud, Openstack)</a:t>
            </a:r>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t>
            </a:r>
            <a:endParaRPr/>
          </a:p>
        </p:txBody>
      </p:sp>
      <p:sp>
        <p:nvSpPr>
          <p:cNvPr id="91" name="Google Shape;91;p1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DevOps is a set of software development practices that combine software development (Dev) and information technology operations (Ops) to shorten the systems development life cycle while delivering features, fixes, and updates frequently in close alignment with business 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623888" y="1282303"/>
            <a:ext cx="7886700" cy="21396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3100"/>
              <a:t>Continuous Collaboration Communication</a:t>
            </a:r>
            <a:endParaRPr sz="3100"/>
          </a:p>
          <a:p>
            <a:pPr indent="0" lvl="0" marL="0" rtl="0" algn="l">
              <a:spcBef>
                <a:spcPts val="0"/>
              </a:spcBef>
              <a:spcAft>
                <a:spcPts val="0"/>
              </a:spcAft>
              <a:buNone/>
            </a:pPr>
            <a:r>
              <a:t/>
            </a:r>
            <a:endParaRPr/>
          </a:p>
        </p:txBody>
      </p:sp>
      <p:sp>
        <p:nvSpPr>
          <p:cNvPr id="97" name="Google Shape;97;p15"/>
          <p:cNvSpPr txBox="1"/>
          <p:nvPr>
            <p:ph idx="1" type="body"/>
          </p:nvPr>
        </p:nvSpPr>
        <p:spPr>
          <a:xfrm>
            <a:off x="623888" y="3442097"/>
            <a:ext cx="7886700" cy="1125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23888" y="1282303"/>
            <a:ext cx="7886700" cy="21396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3700"/>
              <a:t>I Build It I Run It</a:t>
            </a:r>
            <a:endParaRPr sz="3700"/>
          </a:p>
          <a:p>
            <a:pPr indent="0" lvl="0" marL="0" rtl="0" algn="l">
              <a:spcBef>
                <a:spcPts val="0"/>
              </a:spcBef>
              <a:spcAft>
                <a:spcPts val="0"/>
              </a:spcAft>
              <a:buNone/>
            </a:pPr>
            <a:r>
              <a:t/>
            </a:r>
            <a:endParaRPr/>
          </a:p>
        </p:txBody>
      </p:sp>
      <p:sp>
        <p:nvSpPr>
          <p:cNvPr id="103" name="Google Shape;103;p16"/>
          <p:cNvSpPr txBox="1"/>
          <p:nvPr>
            <p:ph idx="1" type="body"/>
          </p:nvPr>
        </p:nvSpPr>
        <p:spPr>
          <a:xfrm>
            <a:off x="623888" y="3442097"/>
            <a:ext cx="7886700" cy="1125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pic>
        <p:nvPicPr>
          <p:cNvPr id="109" name="Google Shape;109;p17"/>
          <p:cNvPicPr preferRelativeResize="0"/>
          <p:nvPr/>
        </p:nvPicPr>
        <p:blipFill>
          <a:blip r:embed="rId3">
            <a:alphaModFix/>
          </a:blip>
          <a:stretch>
            <a:fillRect/>
          </a:stretch>
        </p:blipFill>
        <p:spPr>
          <a:xfrm>
            <a:off x="628650" y="273844"/>
            <a:ext cx="4663894" cy="35706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628650" y="4271573"/>
            <a:ext cx="7817700" cy="537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TAKES COMPLETE RESPONSIBILITY</a:t>
            </a:r>
            <a:endParaRPr/>
          </a:p>
        </p:txBody>
      </p:sp>
      <p:pic>
        <p:nvPicPr>
          <p:cNvPr id="115" name="Google Shape;115;p18"/>
          <p:cNvPicPr preferRelativeResize="0"/>
          <p:nvPr/>
        </p:nvPicPr>
        <p:blipFill>
          <a:blip r:embed="rId3">
            <a:alphaModFix/>
          </a:blip>
          <a:stretch>
            <a:fillRect/>
          </a:stretch>
        </p:blipFill>
        <p:spPr>
          <a:xfrm>
            <a:off x="628650" y="273844"/>
            <a:ext cx="5871282" cy="35706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What is DevOps NOT ?</a:t>
            </a:r>
            <a:endParaRPr/>
          </a:p>
          <a:p>
            <a:pPr indent="0" lvl="0" marL="0" rtl="0" algn="l">
              <a:spcBef>
                <a:spcPts val="0"/>
              </a:spcBef>
              <a:spcAft>
                <a:spcPts val="0"/>
              </a:spcAft>
              <a:buNone/>
            </a:pPr>
            <a:r>
              <a:t/>
            </a:r>
            <a:endParaRPr/>
          </a:p>
        </p:txBody>
      </p:sp>
      <p:sp>
        <p:nvSpPr>
          <p:cNvPr id="121" name="Google Shape;121;p1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a. It's not a tool.</a:t>
            </a:r>
            <a:endParaRPr/>
          </a:p>
          <a:p>
            <a:pPr indent="0" lvl="0" marL="0" rtl="0" algn="l">
              <a:spcBef>
                <a:spcPts val="800"/>
              </a:spcBef>
              <a:spcAft>
                <a:spcPts val="0"/>
              </a:spcAft>
              <a:buClr>
                <a:schemeClr val="dk1"/>
              </a:buClr>
              <a:buSzPts val="1100"/>
              <a:buFont typeface="Arial"/>
              <a:buNone/>
            </a:pPr>
            <a:r>
              <a:rPr lang="en"/>
              <a:t>b. It's not a technology.</a:t>
            </a:r>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lnSpc>
                <a:spcPct val="125000"/>
              </a:lnSpc>
              <a:spcBef>
                <a:spcPts val="1800"/>
              </a:spcBef>
              <a:spcAft>
                <a:spcPts val="0"/>
              </a:spcAft>
              <a:buClr>
                <a:schemeClr val="dk1"/>
              </a:buClr>
              <a:buSzPct val="47826"/>
              <a:buFont typeface="Arial"/>
              <a:buNone/>
            </a:pPr>
            <a:r>
              <a:rPr b="1" lang="en" sz="2300">
                <a:solidFill>
                  <a:srgbClr val="24292F"/>
                </a:solidFill>
                <a:highlight>
                  <a:srgbClr val="FFFFFF"/>
                </a:highlight>
                <a:latin typeface="Arial"/>
                <a:ea typeface="Arial"/>
                <a:cs typeface="Arial"/>
                <a:sym typeface="Arial"/>
              </a:rPr>
              <a:t>What are the phases of DevOps ?</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127" name="Google Shape;127;p2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28" name="Google Shape;128;p20"/>
          <p:cNvPicPr preferRelativeResize="0"/>
          <p:nvPr/>
        </p:nvPicPr>
        <p:blipFill>
          <a:blip r:embed="rId3">
            <a:alphaModFix/>
          </a:blip>
          <a:stretch>
            <a:fillRect/>
          </a:stretch>
        </p:blipFill>
        <p:spPr>
          <a:xfrm>
            <a:off x="0" y="395004"/>
            <a:ext cx="9144002" cy="47057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Benefits of DevOps ?</a:t>
            </a:r>
            <a:endParaRPr/>
          </a:p>
          <a:p>
            <a:pPr indent="0" lvl="0" marL="0" rtl="0" algn="l">
              <a:spcBef>
                <a:spcPts val="0"/>
              </a:spcBef>
              <a:spcAft>
                <a:spcPts val="0"/>
              </a:spcAft>
              <a:buNone/>
            </a:pPr>
            <a:r>
              <a:t/>
            </a:r>
            <a:endParaRPr/>
          </a:p>
        </p:txBody>
      </p:sp>
      <p:sp>
        <p:nvSpPr>
          <p:cNvPr id="134" name="Google Shape;134;p2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Clr>
                <a:schemeClr val="dk1"/>
              </a:buClr>
              <a:buSzPts val="1100"/>
              <a:buFont typeface="Arial"/>
              <a:buNone/>
            </a:pPr>
            <a:r>
              <a:rPr lang="en"/>
              <a:t>Continuous software delivery</a:t>
            </a:r>
            <a:endParaRPr/>
          </a:p>
          <a:p>
            <a:pPr indent="0" lvl="0" marL="0" rtl="0" algn="l">
              <a:spcBef>
                <a:spcPts val="800"/>
              </a:spcBef>
              <a:spcAft>
                <a:spcPts val="0"/>
              </a:spcAft>
              <a:buClr>
                <a:schemeClr val="dk1"/>
              </a:buClr>
              <a:buSzPts val="1100"/>
              <a:buFont typeface="Arial"/>
              <a:buNone/>
            </a:pPr>
            <a:r>
              <a:rPr lang="en"/>
              <a:t>Less complexity to manage</a:t>
            </a:r>
            <a:endParaRPr/>
          </a:p>
          <a:p>
            <a:pPr indent="0" lvl="0" marL="0" rtl="0" algn="l">
              <a:spcBef>
                <a:spcPts val="800"/>
              </a:spcBef>
              <a:spcAft>
                <a:spcPts val="0"/>
              </a:spcAft>
              <a:buClr>
                <a:schemeClr val="dk1"/>
              </a:buClr>
              <a:buSzPts val="1100"/>
              <a:buFont typeface="Arial"/>
              <a:buNone/>
            </a:pPr>
            <a:r>
              <a:rPr lang="en"/>
              <a:t>Happier, more productive teams</a:t>
            </a:r>
            <a:endParaRPr/>
          </a:p>
          <a:p>
            <a:pPr indent="0" lvl="0" marL="0" rtl="0" algn="l">
              <a:spcBef>
                <a:spcPts val="800"/>
              </a:spcBef>
              <a:spcAft>
                <a:spcPts val="0"/>
              </a:spcAft>
              <a:buClr>
                <a:schemeClr val="dk1"/>
              </a:buClr>
              <a:buSzPts val="1100"/>
              <a:buFont typeface="Arial"/>
              <a:buNone/>
            </a:pPr>
            <a:r>
              <a:rPr lang="en"/>
              <a:t>Faster delivery of features</a:t>
            </a:r>
            <a:endParaRPr/>
          </a:p>
          <a:p>
            <a:pPr indent="0" lvl="0" marL="0" rtl="0" algn="l">
              <a:spcBef>
                <a:spcPts val="800"/>
              </a:spcBef>
              <a:spcAft>
                <a:spcPts val="0"/>
              </a:spcAft>
              <a:buClr>
                <a:schemeClr val="dk1"/>
              </a:buClr>
              <a:buSzPts val="1100"/>
              <a:buFont typeface="Arial"/>
              <a:buNone/>
            </a:pPr>
            <a:r>
              <a:rPr lang="en"/>
              <a:t>Improved communication and collaboration</a:t>
            </a:r>
            <a:endParaRPr/>
          </a:p>
          <a:p>
            <a:pPr indent="0" lvl="0" marL="0" rtl="0" algn="l">
              <a:spcBef>
                <a:spcPts val="800"/>
              </a:spcBef>
              <a:spcAft>
                <a:spcPts val="0"/>
              </a:spcAft>
              <a:buClr>
                <a:schemeClr val="dk1"/>
              </a:buClr>
              <a:buSzPts val="1100"/>
              <a:buFont typeface="Arial"/>
              <a:buNone/>
            </a:pPr>
            <a:r>
              <a:rPr lang="en"/>
              <a:t>Early detection and faster correction of defects that helps provide the best services</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