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y="5143500" cx="9144000"/>
  <p:notesSz cx="6858000" cy="9144000"/>
  <p:embeddedFontLst>
    <p:embeddedFont>
      <p:font typeface="Roboto"/>
      <p:regular r:id="rId86"/>
      <p:bold r:id="rId87"/>
      <p:italic r:id="rId88"/>
      <p:boldItalic r:id="rId89"/>
    </p:embeddedFont>
    <p:embeddedFont>
      <p:font typeface="Montserrat"/>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oboto-regular.fntdata"/><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Roboto-italic.fntdata"/><Relationship Id="rId43" Type="http://schemas.openxmlformats.org/officeDocument/2006/relationships/slide" Target="slides/slide38.xml"/><Relationship Id="rId87" Type="http://schemas.openxmlformats.org/officeDocument/2006/relationships/font" Target="fonts/Roboto-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oboto-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Montserrat-bold.fntdata"/><Relationship Id="rId90" Type="http://schemas.openxmlformats.org/officeDocument/2006/relationships/font" Target="fonts/Montserrat-regular.fntdata"/><Relationship Id="rId93" Type="http://schemas.openxmlformats.org/officeDocument/2006/relationships/font" Target="fonts/Montserrat-boldItalic.fntdata"/><Relationship Id="rId92" Type="http://schemas.openxmlformats.org/officeDocument/2006/relationships/font" Target="fonts/Montserrat-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88438bea1_0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888438bea1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88438bea1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88438bea1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88438bea1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88438bea1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88438bea1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88438bea1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88438bea1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888438bea1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88438bea1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888438bea1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88438bea1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888438bea1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8ee4bcce78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8ee4bcce7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888438bea1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888438bea1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888438bea1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888438bea1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888438bea1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888438bea1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88438bea1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88438bea1_0_1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888438bea1_0_11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888438bea1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888438bea1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888438bea1_0_6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888438bea1_0_6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88438bea1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888438bea1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8850e209f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8850e209f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8b072331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8b072331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8b0723313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8b072331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8b072331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8b072331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8b072331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8b072331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8b072331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8b072331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8ee4bcce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8ee4bcce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88438bea1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1888438bea1_0_1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888438bea1_0_19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8b0723313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8b0723313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8b07233131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8b07233131_0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18b07233131_0_4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8b07233131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8b07233131_0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18b07233131_0_5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8b07233131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8b07233131_0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18b07233131_0_5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88d3d716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88d3d716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88d3d7163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88d3d7163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88d3d7163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88d3d7163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88d3d7163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88d3d71636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188d3d71636_0_1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88d3d71636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88d3d71636_0_1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188d3d71636_0_10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88d3d716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88d3d716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88438bea1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88438bea1_0_2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888438bea1_0_28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8ee4bcce7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8ee4bcce7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8ee4bcce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8ee4bcce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ee4bcce7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8ee4bcce7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8ee4bcce7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8ee4bcce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8ee4bcce7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8ee4bcce7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8efc1fca5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8efc1fca5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8efc1fca5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8efc1fca5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8efc1fca5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8efc1fca5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8efc1fca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8efc1fca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ee4bcce7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ee4bcce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88438bea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88438bea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8ee4bcce7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8ee4bcce7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8ee4bcce7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8ee4bcce7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8ee4bcce7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8ee4bcce7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8ee4bcce7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8ee4bcce7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8ee4bcce7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8ee4bcce7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8ee4bcce7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8ee4bcce7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8ee4bcce7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8ee4bcce7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8ee4bcce7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8ee4bcce7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8ee4bcce7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8ee4bcce7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8ee4bcce7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8ee4bcce7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88438bea1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888438bea1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8ee4bcce7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8ee4bcce7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8ee4bcce7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8ee4bcce7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8ee4bcce7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8ee4bcce7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8ee4bcce7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8ee4bcce7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8ee4bcce7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8ee4bcce7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8ee4bcce7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8ee4bcce7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8ee4bcce7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8ee4bcce7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8ee4bcce7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8ee4bcce7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8ee4bcce7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8ee4bcce7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8ee4bcce7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8ee4bcce7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88438bea1_0_3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888438bea1_0_3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8ee4bcce7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8ee4bcce7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8ee4bcce7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8ee4bcce7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8ee4bcce7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8ee4bcce7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8ee4bcce7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8ee4bcce7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8ee4bcce78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8ee4bcce7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8ee4bcce7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8ee4bcce7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8ee4bcce78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8ee4bcce7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8ee4bcce7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8ee4bcce7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8ee4bcce7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8ee4bcce7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8ee4bcce7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8ee4bcce7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88438bea1_0_4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88438bea1_0_4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888438bea1_0_45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8ee4bcce7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8ee4bcce7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88438bea1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88438bea1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0" name="Google Shape;20;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 name="Google Shape;22;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 name="Google Shape;25;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 name="Google Shape;31;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 name="Google Shape;34;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 name="Google Shape;38;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7" name="Google Shape;47;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0"/>
          <p:cNvSpPr/>
          <p:nvPr>
            <p:ph idx="2" type="pic"/>
          </p:nvPr>
        </p:nvSpPr>
        <p:spPr>
          <a:xfrm>
            <a:off x="3887391" y="740569"/>
            <a:ext cx="4629300" cy="3655200"/>
          </a:xfrm>
          <a:prstGeom prst="rect">
            <a:avLst/>
          </a:prstGeom>
          <a:noFill/>
          <a:ln>
            <a:noFill/>
          </a:ln>
        </p:spPr>
      </p:sp>
      <p:sp>
        <p:nvSpPr>
          <p:cNvPr id="64" name="Google Shape;64;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41000"/>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sz="900" u="none">
                <a:solidFill>
                  <a:srgbClr val="888888"/>
                </a:solidFill>
                <a:latin typeface="Calibri"/>
                <a:ea typeface="Calibri"/>
                <a:cs typeface="Calibri"/>
                <a:sym typeface="Calibri"/>
              </a:defRPr>
            </a:lvl1pPr>
            <a:lvl2pPr indent="0" lvl="1" marL="0" marR="0" rtl="0" algn="r">
              <a:spcBef>
                <a:spcPts val="0"/>
              </a:spcBef>
              <a:buNone/>
              <a:defRPr b="0" sz="900" u="none">
                <a:solidFill>
                  <a:srgbClr val="888888"/>
                </a:solidFill>
                <a:latin typeface="Calibri"/>
                <a:ea typeface="Calibri"/>
                <a:cs typeface="Calibri"/>
                <a:sym typeface="Calibri"/>
              </a:defRPr>
            </a:lvl2pPr>
            <a:lvl3pPr indent="0" lvl="2" marL="0" marR="0" rtl="0" algn="r">
              <a:spcBef>
                <a:spcPts val="0"/>
              </a:spcBef>
              <a:buNone/>
              <a:defRPr b="0" sz="900" u="none">
                <a:solidFill>
                  <a:srgbClr val="888888"/>
                </a:solidFill>
                <a:latin typeface="Calibri"/>
                <a:ea typeface="Calibri"/>
                <a:cs typeface="Calibri"/>
                <a:sym typeface="Calibri"/>
              </a:defRPr>
            </a:lvl3pPr>
            <a:lvl4pPr indent="0" lvl="3" marL="0" marR="0" rtl="0" algn="r">
              <a:spcBef>
                <a:spcPts val="0"/>
              </a:spcBef>
              <a:buNone/>
              <a:defRPr b="0" sz="900" u="none">
                <a:solidFill>
                  <a:srgbClr val="888888"/>
                </a:solidFill>
                <a:latin typeface="Calibri"/>
                <a:ea typeface="Calibri"/>
                <a:cs typeface="Calibri"/>
                <a:sym typeface="Calibri"/>
              </a:defRPr>
            </a:lvl4pPr>
            <a:lvl5pPr indent="0" lvl="4" marL="0" marR="0" rtl="0" algn="r">
              <a:spcBef>
                <a:spcPts val="0"/>
              </a:spcBef>
              <a:buNone/>
              <a:defRPr b="0" sz="900" u="none">
                <a:solidFill>
                  <a:srgbClr val="888888"/>
                </a:solidFill>
                <a:latin typeface="Calibri"/>
                <a:ea typeface="Calibri"/>
                <a:cs typeface="Calibri"/>
                <a:sym typeface="Calibri"/>
              </a:defRPr>
            </a:lvl5pPr>
            <a:lvl6pPr indent="0" lvl="5" marL="0" marR="0" rtl="0" algn="r">
              <a:spcBef>
                <a:spcPts val="0"/>
              </a:spcBef>
              <a:buNone/>
              <a:defRPr b="0" sz="900" u="none">
                <a:solidFill>
                  <a:srgbClr val="888888"/>
                </a:solidFill>
                <a:latin typeface="Calibri"/>
                <a:ea typeface="Calibri"/>
                <a:cs typeface="Calibri"/>
                <a:sym typeface="Calibri"/>
              </a:defRPr>
            </a:lvl6pPr>
            <a:lvl7pPr indent="0" lvl="6" marL="0" marR="0" rtl="0" algn="r">
              <a:spcBef>
                <a:spcPts val="0"/>
              </a:spcBef>
              <a:buNone/>
              <a:defRPr b="0" sz="900" u="none">
                <a:solidFill>
                  <a:srgbClr val="888888"/>
                </a:solidFill>
                <a:latin typeface="Calibri"/>
                <a:ea typeface="Calibri"/>
                <a:cs typeface="Calibri"/>
                <a:sym typeface="Calibri"/>
              </a:defRPr>
            </a:lvl7pPr>
            <a:lvl8pPr indent="0" lvl="7" marL="0" marR="0" rtl="0" algn="r">
              <a:spcBef>
                <a:spcPts val="0"/>
              </a:spcBef>
              <a:buNone/>
              <a:defRPr b="0" sz="900" u="none">
                <a:solidFill>
                  <a:srgbClr val="888888"/>
                </a:solidFill>
                <a:latin typeface="Calibri"/>
                <a:ea typeface="Calibri"/>
                <a:cs typeface="Calibri"/>
                <a:sym typeface="Calibri"/>
              </a:defRPr>
            </a:lvl8pPr>
            <a:lvl9pPr indent="0" lvl="8" marL="0" marR="0" rtl="0" algn="r">
              <a:spcBef>
                <a:spcPts val="0"/>
              </a:spcBef>
              <a:buNone/>
              <a:defRPr b="0" sz="9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webopedia.com/definitions/languag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w3schools.com/c/exercise.php?filename=exercise_syntax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3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3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3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 Id="rId3" Type="http://schemas.openxmlformats.org/officeDocument/2006/relationships/image" Target="../media/image3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3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4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4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41.png"/><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012" scaled="0"/>
        </a:gradFill>
      </p:bgPr>
    </p:bg>
    <p:spTree>
      <p:nvGrpSpPr>
        <p:cNvPr id="83" name="Shape 83"/>
        <p:cNvGrpSpPr/>
        <p:nvPr/>
      </p:nvGrpSpPr>
      <p:grpSpPr>
        <a:xfrm>
          <a:off x="0" y="0"/>
          <a:ext cx="0" cy="0"/>
          <a:chOff x="0" y="0"/>
          <a:chExt cx="0" cy="0"/>
        </a:xfrm>
      </p:grpSpPr>
      <p:sp>
        <p:nvSpPr>
          <p:cNvPr id="84" name="Google Shape;84;p13"/>
          <p:cNvSpPr/>
          <p:nvPr/>
        </p:nvSpPr>
        <p:spPr>
          <a:xfrm rot="10800000">
            <a:off x="1" y="0"/>
            <a:ext cx="5391038" cy="5143500"/>
          </a:xfrm>
          <a:custGeom>
            <a:rect b="b" l="l" r="r" t="t"/>
            <a:pathLst>
              <a:path extrusionOk="0" h="6858000" w="7188051">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85" name="Google Shape;85;p13"/>
          <p:cNvPicPr preferRelativeResize="0"/>
          <p:nvPr/>
        </p:nvPicPr>
        <p:blipFill rotWithShape="1">
          <a:blip r:embed="rId3">
            <a:alphaModFix/>
          </a:blip>
          <a:srcRect b="13117" l="28502" r="22168" t="7188"/>
          <a:stretch/>
        </p:blipFill>
        <p:spPr>
          <a:xfrm>
            <a:off x="950073" y="1546860"/>
            <a:ext cx="2255700" cy="2049900"/>
          </a:xfrm>
          <a:prstGeom prst="flowChartConnector">
            <a:avLst/>
          </a:prstGeom>
          <a:noFill/>
          <a:ln>
            <a:noFill/>
          </a:ln>
        </p:spPr>
      </p:pic>
      <p:sp>
        <p:nvSpPr>
          <p:cNvPr id="86" name="Google Shape;86;p13"/>
          <p:cNvSpPr/>
          <p:nvPr/>
        </p:nvSpPr>
        <p:spPr>
          <a:xfrm>
            <a:off x="5384684" y="4371492"/>
            <a:ext cx="3311700" cy="576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300" u="none" cap="none" strike="noStrike">
                <a:solidFill>
                  <a:schemeClr val="dk2"/>
                </a:solidFill>
                <a:latin typeface="Calibri"/>
                <a:ea typeface="Calibri"/>
                <a:cs typeface="Calibri"/>
                <a:sym typeface="Calibri"/>
              </a:rPr>
              <a:t>Trainer: </a:t>
            </a:r>
            <a:r>
              <a:rPr b="1" lang="en" sz="3300">
                <a:solidFill>
                  <a:schemeClr val="dk2"/>
                </a:solidFill>
                <a:latin typeface="Calibri"/>
                <a:ea typeface="Calibri"/>
                <a:cs typeface="Calibri"/>
                <a:sym typeface="Calibri"/>
              </a:rPr>
              <a:t>Priya</a:t>
            </a:r>
            <a:endParaRPr b="1" i="0" sz="3300" u="none" cap="none" strike="noStrike">
              <a:solidFill>
                <a:schemeClr val="dk2"/>
              </a:solidFill>
              <a:latin typeface="Calibri"/>
              <a:ea typeface="Calibri"/>
              <a:cs typeface="Calibri"/>
              <a:sym typeface="Calibri"/>
            </a:endParaRPr>
          </a:p>
        </p:txBody>
      </p:sp>
      <p:sp>
        <p:nvSpPr>
          <p:cNvPr id="87" name="Google Shape;87;p13"/>
          <p:cNvSpPr txBox="1"/>
          <p:nvPr/>
        </p:nvSpPr>
        <p:spPr>
          <a:xfrm>
            <a:off x="4902459" y="2191223"/>
            <a:ext cx="45321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4500">
                <a:solidFill>
                  <a:srgbClr val="002060"/>
                </a:solidFill>
                <a:latin typeface="Calibri"/>
                <a:ea typeface="Calibri"/>
                <a:cs typeface="Calibri"/>
                <a:sym typeface="Calibri"/>
              </a:rPr>
              <a:t>Basic C</a:t>
            </a:r>
            <a:r>
              <a:rPr b="0" i="0" lang="en" sz="4500" u="none" cap="none" strike="noStrike">
                <a:solidFill>
                  <a:srgbClr val="002060"/>
                </a:solidFill>
                <a:latin typeface="Calibri"/>
                <a:ea typeface="Calibri"/>
                <a:cs typeface="Calibri"/>
                <a:sym typeface="Calibri"/>
              </a:rPr>
              <a:t> Training</a:t>
            </a:r>
            <a:endParaRPr sz="4500">
              <a:solidFill>
                <a:srgbClr val="00206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SYMBOLS - USED </a:t>
            </a:r>
            <a:endParaRPr/>
          </a:p>
        </p:txBody>
      </p:sp>
      <p:sp>
        <p:nvSpPr>
          <p:cNvPr id="158" name="Google Shape;158;p2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https://github.com/ragaPriya224/references/blob/master/bck/basics/symbols_programming.jpg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Basic intro </a:t>
            </a:r>
            <a:endParaRPr/>
          </a:p>
        </p:txBody>
      </p:sp>
      <p:sp>
        <p:nvSpPr>
          <p:cNvPr id="164" name="Google Shape;164;p2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D:\AHCL\basic-c</a:t>
            </a:r>
            <a:endParaRPr/>
          </a:p>
          <a:p>
            <a:pPr indent="0" lvl="0" marL="0" rtl="0" algn="l">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High level language?</a:t>
            </a:r>
            <a:endParaRPr/>
          </a:p>
        </p:txBody>
      </p:sp>
      <p:sp>
        <p:nvSpPr>
          <p:cNvPr id="170" name="Google Shape;170;p2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050">
                <a:solidFill>
                  <a:srgbClr val="EC4B43"/>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languages</a:t>
            </a:r>
            <a:r>
              <a:rPr lang="en" sz="1050">
                <a:solidFill>
                  <a:srgbClr val="444444"/>
                </a:solidFill>
                <a:highlight>
                  <a:srgbClr val="FFFFFF"/>
                </a:highlight>
                <a:latin typeface="Montserrat"/>
                <a:ea typeface="Montserrat"/>
                <a:cs typeface="Montserrat"/>
                <a:sym typeface="Montserrat"/>
              </a:rPr>
              <a:t> are considered high-level because they are closer to human languages</a:t>
            </a:r>
            <a:br>
              <a:rPr lang="en" sz="1050">
                <a:solidFill>
                  <a:srgbClr val="444444"/>
                </a:solidFill>
                <a:highlight>
                  <a:srgbClr val="FFFFFF"/>
                </a:highlight>
                <a:latin typeface="Montserrat"/>
                <a:ea typeface="Montserrat"/>
                <a:cs typeface="Montserrat"/>
                <a:sym typeface="Montserrat"/>
              </a:rPr>
            </a:br>
            <a:br>
              <a:rPr lang="en" sz="1050">
                <a:solidFill>
                  <a:srgbClr val="444444"/>
                </a:solidFill>
                <a:highlight>
                  <a:srgbClr val="FFFFFF"/>
                </a:highlight>
                <a:latin typeface="Montserrat"/>
                <a:ea typeface="Montserrat"/>
                <a:cs typeface="Montserrat"/>
                <a:sym typeface="Montserrat"/>
              </a:rPr>
            </a:br>
            <a:r>
              <a:rPr lang="en" sz="1050">
                <a:solidFill>
                  <a:srgbClr val="444444"/>
                </a:solidFill>
                <a:highlight>
                  <a:srgbClr val="FFFFFF"/>
                </a:highlight>
                <a:latin typeface="Montserrat"/>
                <a:ea typeface="Montserrat"/>
                <a:cs typeface="Montserrat"/>
                <a:sym typeface="Montserrat"/>
              </a:rPr>
              <a:t>high-level languages are easier to grasp. It allows a programmer to write code more efficiently.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629854" y="342900"/>
            <a:ext cx="2743200" cy="1200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STRUCTURE OF C</a:t>
            </a:r>
            <a:endParaRPr/>
          </a:p>
        </p:txBody>
      </p:sp>
      <p:sp>
        <p:nvSpPr>
          <p:cNvPr id="176" name="Google Shape;176;p25"/>
          <p:cNvSpPr txBox="1"/>
          <p:nvPr>
            <p:ph idx="1" type="body"/>
          </p:nvPr>
        </p:nvSpPr>
        <p:spPr>
          <a:xfrm>
            <a:off x="629841" y="1543050"/>
            <a:ext cx="2949300" cy="2858700"/>
          </a:xfrm>
          <a:prstGeom prst="rect">
            <a:avLst/>
          </a:prstGeom>
        </p:spPr>
        <p:txBody>
          <a:bodyPr anchorCtr="0" anchor="t" bIns="34275" lIns="68575" spcFirstLastPara="1" rIns="68575" wrap="square" tIns="34275">
            <a:normAutofit lnSpcReduction="20000"/>
          </a:bodyPr>
          <a:lstStyle/>
          <a:p>
            <a:pPr indent="0" lvl="0" marL="0" rtl="0" algn="l">
              <a:spcBef>
                <a:spcPts val="800"/>
              </a:spcBef>
              <a:spcAft>
                <a:spcPts val="0"/>
              </a:spcAft>
              <a:buClr>
                <a:schemeClr val="dk1"/>
              </a:buClr>
              <a:buSzPts val="1100"/>
              <a:buFont typeface="Arial"/>
              <a:buNone/>
            </a:pPr>
            <a:r>
              <a:rPr lang="en"/>
              <a:t>Structure of a C program👇</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1)Header Files Inclusion,</a:t>
            </a:r>
            <a:endParaRPr/>
          </a:p>
          <a:p>
            <a:pPr indent="0" lvl="0" marL="0" rtl="0" algn="l">
              <a:spcBef>
                <a:spcPts val="800"/>
              </a:spcBef>
              <a:spcAft>
                <a:spcPts val="0"/>
              </a:spcAft>
              <a:buClr>
                <a:schemeClr val="dk1"/>
              </a:buClr>
              <a:buSzPts val="1100"/>
              <a:buFont typeface="Arial"/>
              <a:buNone/>
            </a:pPr>
            <a:r>
              <a:rPr lang="en"/>
              <a:t>2)Main Method Declaration,</a:t>
            </a:r>
            <a:endParaRPr/>
          </a:p>
          <a:p>
            <a:pPr indent="0" lvl="0" marL="0" rtl="0" algn="l">
              <a:spcBef>
                <a:spcPts val="800"/>
              </a:spcBef>
              <a:spcAft>
                <a:spcPts val="0"/>
              </a:spcAft>
              <a:buClr>
                <a:schemeClr val="dk1"/>
              </a:buClr>
              <a:buSzPts val="1100"/>
              <a:buFont typeface="Arial"/>
              <a:buNone/>
            </a:pPr>
            <a:r>
              <a:rPr lang="en"/>
              <a:t>3)Variable Declaration,</a:t>
            </a:r>
            <a:endParaRPr/>
          </a:p>
          <a:p>
            <a:pPr indent="0" lvl="0" marL="0" rtl="0" algn="l">
              <a:spcBef>
                <a:spcPts val="800"/>
              </a:spcBef>
              <a:spcAft>
                <a:spcPts val="0"/>
              </a:spcAft>
              <a:buClr>
                <a:schemeClr val="dk1"/>
              </a:buClr>
              <a:buSzPts val="1100"/>
              <a:buFont typeface="Arial"/>
              <a:buNone/>
            </a:pPr>
            <a:r>
              <a:rPr lang="en"/>
              <a:t>4)Body,</a:t>
            </a:r>
            <a:endParaRPr/>
          </a:p>
          <a:p>
            <a:pPr indent="0" lvl="0" marL="0" rtl="0" algn="l">
              <a:spcBef>
                <a:spcPts val="800"/>
              </a:spcBef>
              <a:spcAft>
                <a:spcPts val="0"/>
              </a:spcAft>
              <a:buClr>
                <a:schemeClr val="dk1"/>
              </a:buClr>
              <a:buSzPts val="1100"/>
              <a:buFont typeface="Arial"/>
              <a:buNone/>
            </a:pPr>
            <a:r>
              <a:rPr lang="en"/>
              <a:t>5)Return Statemen.</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By structure, it is meant that any program can be written in this structure only. Writing a C program in any other structure will hence lead to compilation error.</a:t>
            </a:r>
            <a:endParaRPr/>
          </a:p>
          <a:p>
            <a:pPr indent="0" lvl="0" marL="0" rtl="0" algn="l">
              <a:spcBef>
                <a:spcPts val="800"/>
              </a:spcBef>
              <a:spcAft>
                <a:spcPts val="0"/>
              </a:spcAft>
              <a:buNone/>
            </a:pPr>
            <a:r>
              <a:t/>
            </a:r>
            <a:endParaRPr/>
          </a:p>
        </p:txBody>
      </p:sp>
      <p:pic>
        <p:nvPicPr>
          <p:cNvPr id="177" name="Google Shape;177;p25"/>
          <p:cNvPicPr preferRelativeResize="0"/>
          <p:nvPr/>
        </p:nvPicPr>
        <p:blipFill>
          <a:blip r:embed="rId3">
            <a:alphaModFix/>
          </a:blip>
          <a:stretch>
            <a:fillRect/>
          </a:stretch>
        </p:blipFill>
        <p:spPr>
          <a:xfrm>
            <a:off x="3825825" y="333225"/>
            <a:ext cx="5524825"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629841" y="342900"/>
            <a:ext cx="2949300" cy="1200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t/>
            </a:r>
            <a:endParaRPr sz="2000"/>
          </a:p>
        </p:txBody>
      </p:sp>
      <p:sp>
        <p:nvSpPr>
          <p:cNvPr id="183" name="Google Shape;183;p26"/>
          <p:cNvSpPr txBox="1"/>
          <p:nvPr>
            <p:ph idx="1" type="body"/>
          </p:nvPr>
        </p:nvSpPr>
        <p:spPr>
          <a:xfrm>
            <a:off x="3887391" y="740569"/>
            <a:ext cx="4629300" cy="3655200"/>
          </a:xfrm>
          <a:prstGeom prst="rect">
            <a:avLst/>
          </a:prstGeom>
        </p:spPr>
        <p:txBody>
          <a:bodyPr anchorCtr="0" anchor="t" bIns="34275" lIns="68575" spcFirstLastPara="1" rIns="68575" wrap="square" tIns="34275">
            <a:normAutofit fontScale="47500" lnSpcReduction="20000"/>
          </a:bodyPr>
          <a:lstStyle/>
          <a:p>
            <a:pPr indent="0" lvl="0" marL="0" rtl="0" algn="l">
              <a:spcBef>
                <a:spcPts val="800"/>
              </a:spcBef>
              <a:spcAft>
                <a:spcPts val="0"/>
              </a:spcAft>
              <a:buClr>
                <a:schemeClr val="dk1"/>
              </a:buClr>
              <a:buSzPct val="45833"/>
              <a:buFont typeface="Arial"/>
              <a:buNone/>
            </a:pPr>
            <a:r>
              <a:rPr lang="en"/>
              <a:t>Example explained</a:t>
            </a:r>
            <a:endParaRPr/>
          </a:p>
          <a:p>
            <a:pPr indent="0" lvl="0" marL="0" rtl="0" algn="l">
              <a:spcBef>
                <a:spcPts val="800"/>
              </a:spcBef>
              <a:spcAft>
                <a:spcPts val="0"/>
              </a:spcAft>
              <a:buClr>
                <a:schemeClr val="dk1"/>
              </a:buClr>
              <a:buSzPct val="45833"/>
              <a:buFont typeface="Arial"/>
              <a:buNone/>
            </a:pPr>
            <a:r>
              <a:rPr lang="en"/>
              <a:t>Line 1: #include &lt;stdio.h&gt; is a header file library that lets us work with input and output functions, such as printf() (used in line 4). Header files add functionality to C programs.</a:t>
            </a:r>
            <a:endParaRPr/>
          </a:p>
          <a:p>
            <a:pPr indent="0" lvl="0" marL="0" rtl="0" algn="l">
              <a:spcBef>
                <a:spcPts val="800"/>
              </a:spcBef>
              <a:spcAft>
                <a:spcPts val="0"/>
              </a:spcAft>
              <a:buClr>
                <a:schemeClr val="dk1"/>
              </a:buClr>
              <a:buSzPct val="45833"/>
              <a:buFont typeface="Arial"/>
              <a:buNone/>
            </a:pPr>
            <a:r>
              <a:t/>
            </a:r>
            <a:endParaRPr/>
          </a:p>
          <a:p>
            <a:pPr indent="0" lvl="0" marL="0" rtl="0" algn="l">
              <a:spcBef>
                <a:spcPts val="800"/>
              </a:spcBef>
              <a:spcAft>
                <a:spcPts val="0"/>
              </a:spcAft>
              <a:buClr>
                <a:schemeClr val="dk1"/>
              </a:buClr>
              <a:buSzPct val="45833"/>
              <a:buFont typeface="Arial"/>
              <a:buNone/>
            </a:pPr>
            <a:r>
              <a:rPr lang="en"/>
              <a:t>Don't worry if you don't understand how  #include &lt;stdio.h&gt; works. Just think of it as something that (almost) always appears in your program.</a:t>
            </a:r>
            <a:endParaRPr/>
          </a:p>
          <a:p>
            <a:pPr indent="0" lvl="0" marL="0" rtl="0" algn="l">
              <a:spcBef>
                <a:spcPts val="800"/>
              </a:spcBef>
              <a:spcAft>
                <a:spcPts val="0"/>
              </a:spcAft>
              <a:buClr>
                <a:schemeClr val="dk1"/>
              </a:buClr>
              <a:buSzPct val="45833"/>
              <a:buFont typeface="Arial"/>
              <a:buNone/>
            </a:pPr>
            <a:r>
              <a:t/>
            </a:r>
            <a:endParaRPr/>
          </a:p>
          <a:p>
            <a:pPr indent="0" lvl="0" marL="0" rtl="0" algn="l">
              <a:spcBef>
                <a:spcPts val="800"/>
              </a:spcBef>
              <a:spcAft>
                <a:spcPts val="0"/>
              </a:spcAft>
              <a:buClr>
                <a:schemeClr val="dk1"/>
              </a:buClr>
              <a:buSzPct val="45833"/>
              <a:buFont typeface="Arial"/>
              <a:buNone/>
            </a:pPr>
            <a:r>
              <a:rPr lang="en"/>
              <a:t>Line 2: A blank line. C ignores white space. But we use it to make the code more readable.</a:t>
            </a:r>
            <a:endParaRPr/>
          </a:p>
          <a:p>
            <a:pPr indent="0" lvl="0" marL="0" rtl="0" algn="l">
              <a:spcBef>
                <a:spcPts val="800"/>
              </a:spcBef>
              <a:spcAft>
                <a:spcPts val="0"/>
              </a:spcAft>
              <a:buClr>
                <a:schemeClr val="dk1"/>
              </a:buClr>
              <a:buSzPct val="45833"/>
              <a:buFont typeface="Arial"/>
              <a:buNone/>
            </a:pPr>
            <a:r>
              <a:t/>
            </a:r>
            <a:endParaRPr/>
          </a:p>
          <a:p>
            <a:pPr indent="0" lvl="0" marL="0" rtl="0" algn="l">
              <a:spcBef>
                <a:spcPts val="800"/>
              </a:spcBef>
              <a:spcAft>
                <a:spcPts val="0"/>
              </a:spcAft>
              <a:buClr>
                <a:schemeClr val="dk1"/>
              </a:buClr>
              <a:buSzPct val="45833"/>
              <a:buFont typeface="Arial"/>
              <a:buNone/>
            </a:pPr>
            <a:r>
              <a:rPr lang="en"/>
              <a:t>Line 3: Another thing that always appear in a C program, is main(). This is called a function. Any code inside its curly brackets {} will be executed.</a:t>
            </a:r>
            <a:endParaRPr/>
          </a:p>
          <a:p>
            <a:pPr indent="0" lvl="0" marL="0" rtl="0" algn="l">
              <a:spcBef>
                <a:spcPts val="800"/>
              </a:spcBef>
              <a:spcAft>
                <a:spcPts val="0"/>
              </a:spcAft>
              <a:buClr>
                <a:schemeClr val="dk1"/>
              </a:buClr>
              <a:buSzPct val="45833"/>
              <a:buFont typeface="Arial"/>
              <a:buNone/>
            </a:pPr>
            <a:r>
              <a:t/>
            </a:r>
            <a:endParaRPr/>
          </a:p>
          <a:p>
            <a:pPr indent="0" lvl="0" marL="0" rtl="0" algn="l">
              <a:spcBef>
                <a:spcPts val="800"/>
              </a:spcBef>
              <a:spcAft>
                <a:spcPts val="0"/>
              </a:spcAft>
              <a:buClr>
                <a:schemeClr val="dk1"/>
              </a:buClr>
              <a:buSzPct val="45833"/>
              <a:buFont typeface="Arial"/>
              <a:buNone/>
            </a:pPr>
            <a:r>
              <a:rPr lang="en"/>
              <a:t>Line 4: printf() is a function used to output/print text to the screen. In our example it will output "Hello World".</a:t>
            </a:r>
            <a:endParaRPr/>
          </a:p>
          <a:p>
            <a:pPr indent="0" lvl="0" marL="0" rtl="0" algn="l">
              <a:spcBef>
                <a:spcPts val="800"/>
              </a:spcBef>
              <a:spcAft>
                <a:spcPts val="0"/>
              </a:spcAft>
              <a:buClr>
                <a:schemeClr val="dk1"/>
              </a:buClr>
              <a:buSzPct val="45833"/>
              <a:buFont typeface="Arial"/>
              <a:buNone/>
            </a:pPr>
            <a:r>
              <a:t/>
            </a:r>
            <a:endParaRPr/>
          </a:p>
          <a:p>
            <a:pPr indent="0" lvl="0" marL="0" rtl="0" algn="l">
              <a:spcBef>
                <a:spcPts val="800"/>
              </a:spcBef>
              <a:spcAft>
                <a:spcPts val="0"/>
              </a:spcAft>
              <a:buClr>
                <a:schemeClr val="dk1"/>
              </a:buClr>
              <a:buSzPct val="45833"/>
              <a:buFont typeface="Arial"/>
              <a:buNone/>
            </a:pPr>
            <a:r>
              <a:rPr lang="en"/>
              <a:t>Note that: Every C statement ends with a semicolon ;</a:t>
            </a:r>
            <a:endParaRPr/>
          </a:p>
          <a:p>
            <a:pPr indent="0" lvl="0" marL="0" rtl="0" algn="l">
              <a:spcBef>
                <a:spcPts val="800"/>
              </a:spcBef>
              <a:spcAft>
                <a:spcPts val="0"/>
              </a:spcAft>
              <a:buNone/>
            </a:pPr>
            <a:r>
              <a:t/>
            </a:r>
            <a:endParaRPr/>
          </a:p>
        </p:txBody>
      </p:sp>
      <p:sp>
        <p:nvSpPr>
          <p:cNvPr id="184" name="Google Shape;184;p26"/>
          <p:cNvSpPr txBox="1"/>
          <p:nvPr>
            <p:ph idx="2" type="body"/>
          </p:nvPr>
        </p:nvSpPr>
        <p:spPr>
          <a:xfrm>
            <a:off x="629850" y="2927000"/>
            <a:ext cx="2949300" cy="1474800"/>
          </a:xfrm>
          <a:prstGeom prst="rect">
            <a:avLst/>
          </a:prstGeom>
        </p:spPr>
        <p:txBody>
          <a:bodyPr anchorCtr="0" anchor="t" bIns="34275" lIns="68575" spcFirstLastPara="1" rIns="68575" wrap="square" tIns="34275">
            <a:normAutofit fontScale="85000" lnSpcReduction="20000"/>
          </a:bodyPr>
          <a:lstStyle/>
          <a:p>
            <a:pPr indent="0" lvl="0" marL="0" rtl="0" algn="l">
              <a:spcBef>
                <a:spcPts val="800"/>
              </a:spcBef>
              <a:spcAft>
                <a:spcPts val="0"/>
              </a:spcAft>
              <a:buClr>
                <a:schemeClr val="dk1"/>
              </a:buClr>
              <a:buSzPct val="91666"/>
              <a:buFont typeface="Arial"/>
              <a:buNone/>
            </a:pPr>
            <a:r>
              <a:rPr lang="en"/>
              <a:t>#include &lt;stdio.h&gt;</a:t>
            </a:r>
            <a:endParaRPr/>
          </a:p>
          <a:p>
            <a:pPr indent="0" lvl="0" marL="0" rtl="0" algn="l">
              <a:spcBef>
                <a:spcPts val="800"/>
              </a:spcBef>
              <a:spcAft>
                <a:spcPts val="0"/>
              </a:spcAft>
              <a:buClr>
                <a:schemeClr val="dk1"/>
              </a:buClr>
              <a:buSzPct val="91666"/>
              <a:buFont typeface="Arial"/>
              <a:buNone/>
            </a:pPr>
            <a:r>
              <a:t/>
            </a:r>
            <a:endParaRPr/>
          </a:p>
          <a:p>
            <a:pPr indent="0" lvl="0" marL="0" rtl="0" algn="l">
              <a:spcBef>
                <a:spcPts val="800"/>
              </a:spcBef>
              <a:spcAft>
                <a:spcPts val="0"/>
              </a:spcAft>
              <a:buClr>
                <a:schemeClr val="dk1"/>
              </a:buClr>
              <a:buSzPct val="91666"/>
              <a:buFont typeface="Arial"/>
              <a:buNone/>
            </a:pPr>
            <a:r>
              <a:rPr lang="en"/>
              <a:t>int main() {</a:t>
            </a:r>
            <a:endParaRPr/>
          </a:p>
          <a:p>
            <a:pPr indent="0" lvl="0" marL="0" rtl="0" algn="l">
              <a:spcBef>
                <a:spcPts val="800"/>
              </a:spcBef>
              <a:spcAft>
                <a:spcPts val="0"/>
              </a:spcAft>
              <a:buClr>
                <a:schemeClr val="dk1"/>
              </a:buClr>
              <a:buSzPct val="91666"/>
              <a:buFont typeface="Arial"/>
              <a:buNone/>
            </a:pPr>
            <a:r>
              <a:rPr lang="en"/>
              <a:t>  printf("Hello World!");</a:t>
            </a:r>
            <a:endParaRPr/>
          </a:p>
          <a:p>
            <a:pPr indent="0" lvl="0" marL="0" rtl="0" algn="l">
              <a:spcBef>
                <a:spcPts val="800"/>
              </a:spcBef>
              <a:spcAft>
                <a:spcPts val="0"/>
              </a:spcAft>
              <a:buClr>
                <a:schemeClr val="dk1"/>
              </a:buClr>
              <a:buSzPct val="91666"/>
              <a:buFont typeface="Arial"/>
              <a:buNone/>
            </a:pPr>
            <a:r>
              <a:rPr lang="en"/>
              <a:t>  return 0;</a:t>
            </a:r>
            <a:endParaRPr/>
          </a:p>
          <a:p>
            <a:pPr indent="0" lvl="0" marL="0" rtl="0" algn="l">
              <a:spcBef>
                <a:spcPts val="800"/>
              </a:spcBef>
              <a:spcAft>
                <a:spcPts val="0"/>
              </a:spcAft>
              <a:buClr>
                <a:schemeClr val="dk1"/>
              </a:buClr>
              <a:buSzPct val="91666"/>
              <a:buFont typeface="Arial"/>
              <a:buNone/>
            </a:pPr>
            <a:r>
              <a:rPr lang="en"/>
              <a:t>}</a:t>
            </a:r>
            <a:endParaRPr/>
          </a:p>
          <a:p>
            <a:pPr indent="0" lvl="0" marL="0" rtl="0" algn="l">
              <a:spcBef>
                <a:spcPts val="800"/>
              </a:spcBef>
              <a:spcAft>
                <a:spcPts val="0"/>
              </a:spcAft>
              <a:buNone/>
            </a:pPr>
            <a:r>
              <a:t/>
            </a:r>
            <a:endParaRPr/>
          </a:p>
        </p:txBody>
      </p:sp>
      <p:pic>
        <p:nvPicPr>
          <p:cNvPr id="185" name="Google Shape;185;p26"/>
          <p:cNvPicPr preferRelativeResize="0"/>
          <p:nvPr/>
        </p:nvPicPr>
        <p:blipFill>
          <a:blip r:embed="rId3">
            <a:alphaModFix/>
          </a:blip>
          <a:stretch>
            <a:fillRect/>
          </a:stretch>
        </p:blipFill>
        <p:spPr>
          <a:xfrm>
            <a:off x="576125" y="342888"/>
            <a:ext cx="2971800" cy="1762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191" name="Google Shape;191;p2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t>Line 5: return 0 ends the main() function.</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Line 6: Do not forget to add the closing curly bracket } to actually end the main function.</a:t>
            </a:r>
            <a:endParaRPr/>
          </a:p>
          <a:p>
            <a:pPr indent="0" lvl="0" marL="0" rtl="0" algn="l">
              <a:spcBef>
                <a:spcPts val="8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197" name="Google Shape;197;p2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98" name="Google Shape;198;p28"/>
          <p:cNvPicPr preferRelativeResize="0"/>
          <p:nvPr/>
        </p:nvPicPr>
        <p:blipFill>
          <a:blip r:embed="rId3">
            <a:alphaModFix/>
          </a:blip>
          <a:stretch>
            <a:fillRect/>
          </a:stretch>
        </p:blipFill>
        <p:spPr>
          <a:xfrm>
            <a:off x="628650" y="273850"/>
            <a:ext cx="6304150" cy="4358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Exercise: -main function </a:t>
            </a:r>
            <a:endParaRPr/>
          </a:p>
        </p:txBody>
      </p:sp>
      <p:sp>
        <p:nvSpPr>
          <p:cNvPr id="204" name="Google Shape;204;p2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AutoNum type="arabicPeriod"/>
            </a:pPr>
            <a:r>
              <a:rPr lang="en" u="sng">
                <a:solidFill>
                  <a:schemeClr val="hlink"/>
                </a:solidFill>
                <a:hlinkClick r:id="rId3"/>
              </a:rPr>
              <a:t>https://www.w3schools.com/c/exercise.php?filename=exercise_syntax1</a:t>
            </a:r>
            <a:br>
              <a:rPr lang="en"/>
            </a:br>
            <a:br>
              <a:rPr lang="en"/>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comments</a:t>
            </a:r>
            <a:endParaRPr/>
          </a:p>
        </p:txBody>
      </p:sp>
      <p:sp>
        <p:nvSpPr>
          <p:cNvPr id="210" name="Google Shape;210;p3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l">
              <a:lnSpc>
                <a:spcPct val="115000"/>
              </a:lnSpc>
              <a:spcBef>
                <a:spcPts val="800"/>
              </a:spcBef>
              <a:spcAft>
                <a:spcPts val="0"/>
              </a:spcAft>
              <a:buClr>
                <a:schemeClr val="dk1"/>
              </a:buClr>
              <a:buSzPct val="34920"/>
              <a:buFont typeface="Arial"/>
              <a:buNone/>
            </a:pPr>
            <a:r>
              <a:rPr lang="en" sz="3150">
                <a:highlight>
                  <a:srgbClr val="FFFFFF"/>
                </a:highlight>
                <a:latin typeface="Arial"/>
                <a:ea typeface="Arial"/>
                <a:cs typeface="Arial"/>
                <a:sym typeface="Arial"/>
              </a:rPr>
              <a:t>C Variables</a:t>
            </a:r>
            <a:endParaRPr sz="3150">
              <a:highlight>
                <a:srgbClr val="FFFFFF"/>
              </a:highlight>
              <a:latin typeface="Arial"/>
              <a:ea typeface="Arial"/>
              <a:cs typeface="Arial"/>
              <a:sym typeface="Arial"/>
            </a:endParaRPr>
          </a:p>
          <a:p>
            <a:pPr indent="0" lvl="0" marL="177800" marR="177800" rtl="0" algn="ctr">
              <a:lnSpc>
                <a:spcPct val="115000"/>
              </a:lnSpc>
              <a:spcBef>
                <a:spcPts val="800"/>
              </a:spcBef>
              <a:spcAft>
                <a:spcPts val="0"/>
              </a:spcAft>
              <a:buClr>
                <a:schemeClr val="dk1"/>
              </a:buClr>
              <a:buSzPct val="81481"/>
              <a:buFont typeface="Arial"/>
              <a:buNone/>
            </a:pPr>
            <a:r>
              <a:t/>
            </a:r>
            <a:endParaRPr sz="1350">
              <a:solidFill>
                <a:srgbClr val="FFFFFF"/>
              </a:solidFill>
              <a:highlight>
                <a:srgbClr val="04AA6D"/>
              </a:highlight>
              <a:latin typeface="Arial"/>
              <a:ea typeface="Arial"/>
              <a:cs typeface="Arial"/>
              <a:sym typeface="Arial"/>
            </a:endParaRPr>
          </a:p>
          <a:p>
            <a:pPr indent="0" lvl="0" marL="177800" marR="177800" rtl="0" algn="ctr">
              <a:lnSpc>
                <a:spcPct val="115000"/>
              </a:lnSpc>
              <a:spcBef>
                <a:spcPts val="0"/>
              </a:spcBef>
              <a:spcAft>
                <a:spcPts val="0"/>
              </a:spcAft>
              <a:buClr>
                <a:schemeClr val="dk1"/>
              </a:buClr>
              <a:buSzPct val="95652"/>
              <a:buFont typeface="Arial"/>
              <a:buNone/>
            </a:pPr>
            <a:r>
              <a:t/>
            </a:r>
            <a:endParaRPr sz="1150">
              <a:highlight>
                <a:srgbClr val="FFFFFF"/>
              </a:highlight>
              <a:latin typeface="Verdana"/>
              <a:ea typeface="Verdana"/>
              <a:cs typeface="Verdana"/>
              <a:sym typeface="Verdana"/>
            </a:endParaRPr>
          </a:p>
          <a:p>
            <a:pPr indent="0" lvl="0" marL="0" rtl="0" algn="l">
              <a:spcBef>
                <a:spcPts val="0"/>
              </a:spcBef>
              <a:spcAft>
                <a:spcPts val="0"/>
              </a:spcAft>
              <a:buNone/>
            </a:pPr>
            <a:r>
              <a:t/>
            </a:r>
            <a:endParaRPr/>
          </a:p>
        </p:txBody>
      </p:sp>
      <p:sp>
        <p:nvSpPr>
          <p:cNvPr id="216" name="Google Shape;216;p3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fontScale="92500" lnSpcReduction="10000"/>
          </a:bodyPr>
          <a:lstStyle/>
          <a:p>
            <a:pPr indent="0" lvl="0" marL="0" rtl="0" algn="l">
              <a:spcBef>
                <a:spcPts val="800"/>
              </a:spcBef>
              <a:spcAft>
                <a:spcPts val="0"/>
              </a:spcAft>
              <a:buNone/>
            </a:pPr>
            <a:r>
              <a:rPr lang="en"/>
              <a:t>variables are containers for storing data values.</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In C, there are different types of variables (defined with different keywords), for example:</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int - stores integers (whole numbers), without decimals, such as 123 or -123</a:t>
            </a:r>
            <a:endParaRPr/>
          </a:p>
          <a:p>
            <a:pPr indent="0" lvl="0" marL="0" rtl="0" algn="l">
              <a:spcBef>
                <a:spcPts val="800"/>
              </a:spcBef>
              <a:spcAft>
                <a:spcPts val="0"/>
              </a:spcAft>
              <a:buClr>
                <a:schemeClr val="dk1"/>
              </a:buClr>
              <a:buSzPct val="52380"/>
              <a:buFont typeface="Arial"/>
              <a:buNone/>
            </a:pPr>
            <a:r>
              <a:rPr lang="en"/>
              <a:t>float - stores floating point numbers, with decimals, such as 19.99 or -19.99</a:t>
            </a:r>
            <a:endParaRPr/>
          </a:p>
          <a:p>
            <a:pPr indent="0" lvl="0" marL="0" rtl="0" algn="l">
              <a:spcBef>
                <a:spcPts val="800"/>
              </a:spcBef>
              <a:spcAft>
                <a:spcPts val="0"/>
              </a:spcAft>
              <a:buClr>
                <a:schemeClr val="dk1"/>
              </a:buClr>
              <a:buSzPct val="52380"/>
              <a:buFont typeface="Arial"/>
              <a:buNone/>
            </a:pPr>
            <a:r>
              <a:rPr lang="en"/>
              <a:t>char - stores single characters, such as 'a' or 'B'. Char values are surrounded by single quotes</a:t>
            </a:r>
            <a:endParaRPr/>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571125" y="240300"/>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PRE - REQUIREMENT?</a:t>
            </a:r>
            <a:endParaRPr/>
          </a:p>
        </p:txBody>
      </p:sp>
      <p:sp>
        <p:nvSpPr>
          <p:cNvPr id="94" name="Google Shape;94;p14"/>
          <p:cNvSpPr txBox="1"/>
          <p:nvPr>
            <p:ph idx="1" type="body"/>
          </p:nvPr>
        </p:nvSpPr>
        <p:spPr>
          <a:xfrm>
            <a:off x="471488" y="1026914"/>
            <a:ext cx="5915100" cy="2447700"/>
          </a:xfrm>
          <a:prstGeom prst="rect">
            <a:avLst/>
          </a:prstGeom>
        </p:spPr>
        <p:txBody>
          <a:bodyPr anchorCtr="0" anchor="t" bIns="34275" lIns="68575" spcFirstLastPara="1" rIns="68575" wrap="square" tIns="34275">
            <a:normAutofit/>
          </a:bodyPr>
          <a:lstStyle/>
          <a:p>
            <a:pPr indent="-254000" lvl="0" marL="342900" rtl="0" algn="l">
              <a:spcBef>
                <a:spcPts val="800"/>
              </a:spcBef>
              <a:spcAft>
                <a:spcPts val="0"/>
              </a:spcAft>
              <a:buSzPts val="1400"/>
              <a:buAutoNum type="arabicPeriod"/>
            </a:pPr>
            <a:r>
              <a:rPr lang="en"/>
              <a:t>System</a:t>
            </a:r>
            <a:endParaRPr/>
          </a:p>
          <a:p>
            <a:pPr indent="-254000" lvl="0" marL="342900" rtl="0" algn="l">
              <a:spcBef>
                <a:spcPts val="0"/>
              </a:spcBef>
              <a:spcAft>
                <a:spcPts val="0"/>
              </a:spcAft>
              <a:buSzPts val="1400"/>
              <a:buAutoNum type="arabicPeriod"/>
            </a:pPr>
            <a:r>
              <a:rPr lang="en"/>
              <a:t>Interest</a:t>
            </a:r>
            <a:endParaRPr/>
          </a:p>
          <a:p>
            <a:pPr indent="-254000" lvl="0" marL="342900" rtl="0" algn="l">
              <a:spcBef>
                <a:spcPts val="0"/>
              </a:spcBef>
              <a:spcAft>
                <a:spcPts val="0"/>
              </a:spcAft>
              <a:buSzPts val="1400"/>
              <a:buAutoNum type="arabicPeriod"/>
            </a:pPr>
            <a:r>
              <a:rPr lang="en"/>
              <a:t>INTEREST</a:t>
            </a:r>
            <a:endParaRPr/>
          </a:p>
          <a:p>
            <a:pPr indent="-254000" lvl="0" marL="342900" rtl="0" algn="l">
              <a:spcBef>
                <a:spcPts val="0"/>
              </a:spcBef>
              <a:spcAft>
                <a:spcPts val="0"/>
              </a:spcAft>
              <a:buSzPts val="1400"/>
              <a:buAutoNum type="arabicPeriod"/>
            </a:pPr>
            <a:r>
              <a:rPr lang="en"/>
              <a:t>TIME</a:t>
            </a:r>
            <a:endParaRPr/>
          </a:p>
        </p:txBody>
      </p:sp>
      <p:sp>
        <p:nvSpPr>
          <p:cNvPr id="95" name="Google Shape;95;p14"/>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222" name="Google Shape;222;p3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223" name="Google Shape;223;p32"/>
          <p:cNvPicPr preferRelativeResize="0"/>
          <p:nvPr/>
        </p:nvPicPr>
        <p:blipFill>
          <a:blip r:embed="rId3">
            <a:alphaModFix/>
          </a:blip>
          <a:stretch>
            <a:fillRect/>
          </a:stretch>
        </p:blipFill>
        <p:spPr>
          <a:xfrm>
            <a:off x="586950" y="1405575"/>
            <a:ext cx="4884350" cy="3227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			  Data Types </a:t>
            </a:r>
            <a:endParaRPr/>
          </a:p>
        </p:txBody>
      </p:sp>
      <p:sp>
        <p:nvSpPr>
          <p:cNvPr id="229" name="Google Shape;229;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30" name="Google Shape;230;p33"/>
          <p:cNvPicPr preferRelativeResize="0"/>
          <p:nvPr/>
        </p:nvPicPr>
        <p:blipFill>
          <a:blip r:embed="rId3">
            <a:alphaModFix/>
          </a:blip>
          <a:stretch>
            <a:fillRect/>
          </a:stretch>
        </p:blipFill>
        <p:spPr>
          <a:xfrm>
            <a:off x="7337316" y="3628397"/>
            <a:ext cx="1964531" cy="1307306"/>
          </a:xfrm>
          <a:prstGeom prst="rect">
            <a:avLst/>
          </a:prstGeom>
          <a:noFill/>
          <a:ln>
            <a:noFill/>
          </a:ln>
        </p:spPr>
      </p:pic>
      <p:pic>
        <p:nvPicPr>
          <p:cNvPr id="231" name="Google Shape;231;p33"/>
          <p:cNvPicPr preferRelativeResize="0"/>
          <p:nvPr/>
        </p:nvPicPr>
        <p:blipFill>
          <a:blip r:embed="rId4">
            <a:alphaModFix/>
          </a:blip>
          <a:stretch>
            <a:fillRect/>
          </a:stretch>
        </p:blipFill>
        <p:spPr>
          <a:xfrm>
            <a:off x="7809713" y="2021063"/>
            <a:ext cx="1106663" cy="1199156"/>
          </a:xfrm>
          <a:prstGeom prst="rect">
            <a:avLst/>
          </a:prstGeom>
          <a:noFill/>
          <a:ln>
            <a:noFill/>
          </a:ln>
        </p:spPr>
      </p:pic>
      <p:pic>
        <p:nvPicPr>
          <p:cNvPr id="232" name="Google Shape;232;p33"/>
          <p:cNvPicPr preferRelativeResize="0"/>
          <p:nvPr/>
        </p:nvPicPr>
        <p:blipFill>
          <a:blip r:embed="rId5">
            <a:alphaModFix/>
          </a:blip>
          <a:stretch>
            <a:fillRect/>
          </a:stretch>
        </p:blipFill>
        <p:spPr>
          <a:xfrm>
            <a:off x="7512206" y="696769"/>
            <a:ext cx="1614769" cy="1002856"/>
          </a:xfrm>
          <a:prstGeom prst="rect">
            <a:avLst/>
          </a:prstGeom>
          <a:noFill/>
          <a:ln>
            <a:noFill/>
          </a:ln>
        </p:spPr>
      </p:pic>
      <p:sp>
        <p:nvSpPr>
          <p:cNvPr id="233" name="Google Shape;233;p3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Int, float , char, String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int pen = 10;</a:t>
            </a:r>
            <a:endParaRPr/>
          </a:p>
        </p:txBody>
      </p:sp>
      <p:sp>
        <p:nvSpPr>
          <p:cNvPr id="239" name="Google Shape;239;p3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fontScale="70000" lnSpcReduction="20000"/>
          </a:bodyPr>
          <a:lstStyle/>
          <a:p>
            <a:pPr indent="0" lvl="0" marL="0" rtl="0" algn="l">
              <a:spcBef>
                <a:spcPts val="800"/>
              </a:spcBef>
              <a:spcAft>
                <a:spcPts val="0"/>
              </a:spcAft>
              <a:buNone/>
            </a:pPr>
            <a:r>
              <a:rPr lang="en"/>
              <a:t>Syntax: type variableName = value;</a:t>
            </a:r>
            <a:endParaRPr/>
          </a:p>
          <a:p>
            <a:pPr indent="0" lvl="0" marL="0" rtl="0" algn="l">
              <a:spcBef>
                <a:spcPts val="800"/>
              </a:spcBef>
              <a:spcAft>
                <a:spcPts val="0"/>
              </a:spcAft>
              <a:buNone/>
            </a:pPr>
            <a:r>
              <a:rPr lang="en"/>
              <a:t>Int -&gt; data type</a:t>
            </a:r>
            <a:endParaRPr/>
          </a:p>
          <a:p>
            <a:pPr indent="0" lvl="0" marL="0" rtl="0" algn="l">
              <a:spcBef>
                <a:spcPts val="800"/>
              </a:spcBef>
              <a:spcAft>
                <a:spcPts val="0"/>
              </a:spcAft>
              <a:buNone/>
            </a:pPr>
            <a:r>
              <a:rPr lang="en"/>
              <a:t>Pen -&gt; variable</a:t>
            </a:r>
            <a:endParaRPr/>
          </a:p>
          <a:p>
            <a:pPr indent="0" lvl="0" marL="0" rtl="0" algn="l">
              <a:spcBef>
                <a:spcPts val="800"/>
              </a:spcBef>
              <a:spcAft>
                <a:spcPts val="0"/>
              </a:spcAft>
              <a:buNone/>
            </a:pPr>
            <a:r>
              <a:rPr lang="en"/>
              <a:t>= -&gt; assigning</a:t>
            </a:r>
            <a:endParaRPr/>
          </a:p>
          <a:p>
            <a:pPr indent="0" lvl="0" marL="0" rtl="0" algn="l">
              <a:spcBef>
                <a:spcPts val="800"/>
              </a:spcBef>
              <a:spcAft>
                <a:spcPts val="0"/>
              </a:spcAft>
              <a:buNone/>
            </a:pPr>
            <a:r>
              <a:rPr lang="en"/>
              <a:t>10 -&gt;value</a:t>
            </a:r>
            <a:endParaRPr/>
          </a:p>
          <a:p>
            <a:pPr indent="0" lvl="0" marL="0" rtl="0" algn="l">
              <a:spcBef>
                <a:spcPts val="800"/>
              </a:spcBef>
              <a:spcAft>
                <a:spcPts val="0"/>
              </a:spcAft>
              <a:buNone/>
            </a:pPr>
            <a:r>
              <a:rPr lang="en"/>
              <a:t>; -&gt; end of statement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sz="1150">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1150">
              <a:highlight>
                <a:srgbClr val="FFFFFF"/>
              </a:highlight>
              <a:latin typeface="Courier New"/>
              <a:ea typeface="Courier New"/>
              <a:cs typeface="Courier New"/>
              <a:sym typeface="Courier New"/>
            </a:endParaRPr>
          </a:p>
          <a:p>
            <a:pPr indent="0" lvl="0" marL="0" rtl="0" algn="l">
              <a:lnSpc>
                <a:spcPct val="115000"/>
              </a:lnSpc>
              <a:spcBef>
                <a:spcPts val="1800"/>
              </a:spcBef>
              <a:spcAft>
                <a:spcPts val="0"/>
              </a:spcAft>
              <a:buClr>
                <a:schemeClr val="dk1"/>
              </a:buClr>
              <a:buSzPct val="95652"/>
              <a:buFont typeface="Arial"/>
              <a:buNone/>
            </a:pPr>
            <a:r>
              <a:t/>
            </a:r>
            <a:endParaRPr sz="1150">
              <a:highlight>
                <a:srgbClr val="E7E9EB"/>
              </a:highlight>
              <a:latin typeface="Verdana"/>
              <a:ea typeface="Verdana"/>
              <a:cs typeface="Verdana"/>
              <a:sym typeface="Verdana"/>
            </a:endParaRPr>
          </a:p>
          <a:p>
            <a:pPr indent="0" lvl="0" marL="0" rtl="0" algn="l">
              <a:spcBef>
                <a:spcPts val="18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Coding standards:</a:t>
            </a:r>
            <a:endParaRPr/>
          </a:p>
        </p:txBody>
      </p:sp>
      <p:sp>
        <p:nvSpPr>
          <p:cNvPr id="245" name="Google Shape;245;p3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AutoNum type="arabicPeriod"/>
            </a:pPr>
            <a:r>
              <a:rPr lang="en"/>
              <a:t>{</a:t>
            </a:r>
            <a:endParaRPr/>
          </a:p>
          <a:p>
            <a:pPr indent="-317500" lvl="0" marL="457200" rtl="0" algn="l">
              <a:spcBef>
                <a:spcPts val="0"/>
              </a:spcBef>
              <a:spcAft>
                <a:spcPts val="0"/>
              </a:spcAft>
              <a:buSzPts val="1400"/>
              <a:buAutoNum type="arabicPeriod"/>
            </a:pPr>
            <a:r>
              <a:rPr lang="en"/>
              <a:t>Names</a:t>
            </a:r>
            <a:endParaRPr/>
          </a:p>
          <a:p>
            <a:pPr indent="-317500" lvl="0" marL="457200" rtl="0" algn="l">
              <a:spcBef>
                <a:spcPts val="1000"/>
              </a:spcBef>
              <a:spcAft>
                <a:spcPts val="0"/>
              </a:spcAft>
              <a:buSzPts val="1400"/>
              <a:buAutoNum type="arabicPeriod"/>
            </a:pPr>
            <a:r>
              <a:rPr lang="en" sz="2800"/>
              <a:t> int a,b,c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251" name="Google Shape;251;p36"/>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252" name="Google Shape;252;p36"/>
          <p:cNvPicPr preferRelativeResize="0"/>
          <p:nvPr/>
        </p:nvPicPr>
        <p:blipFill>
          <a:blip r:embed="rId3">
            <a:alphaModFix/>
          </a:blip>
          <a:stretch>
            <a:fillRect/>
          </a:stretch>
        </p:blipFill>
        <p:spPr>
          <a:xfrm>
            <a:off x="283175" y="33325"/>
            <a:ext cx="7620000" cy="5076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RELATIONAL:</a:t>
            </a:r>
            <a:endParaRPr/>
          </a:p>
        </p:txBody>
      </p:sp>
      <p:sp>
        <p:nvSpPr>
          <p:cNvPr id="258" name="Google Shape;258;p3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Exercise:</a:t>
            </a:r>
            <a:endParaRPr/>
          </a:p>
          <a:p>
            <a:pPr indent="0" lvl="0" marL="0" rtl="0" algn="l">
              <a:spcBef>
                <a:spcPts val="800"/>
              </a:spcBef>
              <a:spcAft>
                <a:spcPts val="0"/>
              </a:spcAft>
              <a:buClr>
                <a:schemeClr val="dk1"/>
              </a:buClr>
              <a:buSzPts val="1100"/>
              <a:buFont typeface="Arial"/>
              <a:buNone/>
            </a:pPr>
            <a:r>
              <a:rPr lang="en" sz="1050">
                <a:latin typeface="Arial"/>
                <a:ea typeface="Arial"/>
                <a:cs typeface="Arial"/>
                <a:sym typeface="Arial"/>
              </a:rPr>
              <a:t>exercise: check according to age, someone is eligble to vote or not </a:t>
            </a:r>
            <a:endParaRPr sz="1050">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ARITHMETIC OPERATORS</a:t>
            </a:r>
            <a:endParaRPr/>
          </a:p>
        </p:txBody>
      </p:sp>
      <p:sp>
        <p:nvSpPr>
          <p:cNvPr id="264" name="Google Shape;264;p3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Assignment </a:t>
            </a:r>
            <a:endParaRPr/>
          </a:p>
        </p:txBody>
      </p:sp>
      <p:sp>
        <p:nvSpPr>
          <p:cNvPr id="270" name="Google Shape;270;p3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fontScale="55000" lnSpcReduction="20000"/>
          </a:bodyPr>
          <a:lstStyle/>
          <a:p>
            <a:pPr indent="0" lvl="0" marL="0" rtl="0" algn="l">
              <a:spcBef>
                <a:spcPts val="800"/>
              </a:spcBef>
              <a:spcAft>
                <a:spcPts val="0"/>
              </a:spcAft>
              <a:buClr>
                <a:schemeClr val="dk1"/>
              </a:buClr>
              <a:buSzPct val="52380"/>
              <a:buFont typeface="Arial"/>
              <a:buNone/>
            </a:pPr>
            <a:r>
              <a:rPr lang="en"/>
              <a:t>// Online C compiler to run C program online</a:t>
            </a:r>
            <a:endParaRPr/>
          </a:p>
          <a:p>
            <a:pPr indent="0" lvl="0" marL="0" rtl="0" algn="l">
              <a:spcBef>
                <a:spcPts val="800"/>
              </a:spcBef>
              <a:spcAft>
                <a:spcPts val="0"/>
              </a:spcAft>
              <a:buClr>
                <a:schemeClr val="dk1"/>
              </a:buClr>
              <a:buSzPct val="52380"/>
              <a:buFont typeface="Arial"/>
              <a:buNone/>
            </a:pPr>
            <a:r>
              <a:rPr lang="en"/>
              <a:t>#include &lt;stdio.h&gt;</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int main() {</a:t>
            </a:r>
            <a:endParaRPr/>
          </a:p>
          <a:p>
            <a:pPr indent="0" lvl="0" marL="0" rtl="0" algn="l">
              <a:spcBef>
                <a:spcPts val="800"/>
              </a:spcBef>
              <a:spcAft>
                <a:spcPts val="0"/>
              </a:spcAft>
              <a:buClr>
                <a:schemeClr val="dk1"/>
              </a:buClr>
              <a:buSzPct val="52380"/>
              <a:buFont typeface="Arial"/>
              <a:buNone/>
            </a:pPr>
            <a:r>
              <a:rPr lang="en"/>
              <a:t>    // Write C code here</a:t>
            </a:r>
            <a:endParaRPr/>
          </a:p>
          <a:p>
            <a:pPr indent="0" lvl="0" marL="0" rtl="0" algn="l">
              <a:spcBef>
                <a:spcPts val="800"/>
              </a:spcBef>
              <a:spcAft>
                <a:spcPts val="0"/>
              </a:spcAft>
              <a:buClr>
                <a:schemeClr val="dk1"/>
              </a:buClr>
              <a:buSzPct val="52380"/>
              <a:buFont typeface="Arial"/>
              <a:buNone/>
            </a:pPr>
            <a:r>
              <a:rPr lang="en"/>
              <a:t>    printf("Hello world");</a:t>
            </a:r>
            <a:endParaRPr/>
          </a:p>
          <a:p>
            <a:pPr indent="0" lvl="0" marL="0" rtl="0" algn="l">
              <a:spcBef>
                <a:spcPts val="800"/>
              </a:spcBef>
              <a:spcAft>
                <a:spcPts val="0"/>
              </a:spcAft>
              <a:buClr>
                <a:schemeClr val="dk1"/>
              </a:buClr>
              <a:buSzPct val="52380"/>
              <a:buFont typeface="Arial"/>
              <a:buNone/>
            </a:pPr>
            <a:r>
              <a:rPr lang="en"/>
              <a:t>int a = 10;</a:t>
            </a:r>
            <a:endParaRPr/>
          </a:p>
          <a:p>
            <a:pPr indent="0" lvl="0" marL="0" rtl="0" algn="l">
              <a:spcBef>
                <a:spcPts val="800"/>
              </a:spcBef>
              <a:spcAft>
                <a:spcPts val="0"/>
              </a:spcAft>
              <a:buClr>
                <a:schemeClr val="dk1"/>
              </a:buClr>
              <a:buSzPct val="52380"/>
              <a:buFont typeface="Arial"/>
              <a:buNone/>
            </a:pPr>
            <a:r>
              <a:rPr lang="en"/>
              <a:t>//int b = a+5; // 15 </a:t>
            </a:r>
            <a:endParaRPr/>
          </a:p>
          <a:p>
            <a:pPr indent="0" lvl="0" marL="0" rtl="0" algn="l">
              <a:spcBef>
                <a:spcPts val="800"/>
              </a:spcBef>
              <a:spcAft>
                <a:spcPts val="0"/>
              </a:spcAft>
              <a:buClr>
                <a:schemeClr val="dk1"/>
              </a:buClr>
              <a:buSzPct val="52380"/>
              <a:buFont typeface="Arial"/>
              <a:buNone/>
            </a:pPr>
            <a:r>
              <a:rPr lang="en"/>
              <a:t>//a = a+5; //15</a:t>
            </a:r>
            <a:endParaRPr/>
          </a:p>
          <a:p>
            <a:pPr indent="0" lvl="0" marL="0" rtl="0" algn="l">
              <a:spcBef>
                <a:spcPts val="800"/>
              </a:spcBef>
              <a:spcAft>
                <a:spcPts val="0"/>
              </a:spcAft>
              <a:buClr>
                <a:schemeClr val="dk1"/>
              </a:buClr>
              <a:buSzPct val="52380"/>
              <a:buFont typeface="Arial"/>
              <a:buNone/>
            </a:pPr>
            <a:r>
              <a:rPr lang="en"/>
              <a:t>a+=5; //15</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    return 0;</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Decision making</a:t>
            </a:r>
            <a:endParaRPr/>
          </a:p>
        </p:txBody>
      </p:sp>
      <p:sp>
        <p:nvSpPr>
          <p:cNvPr id="276" name="Google Shape;276;p4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277" name="Google Shape;277;p40"/>
          <p:cNvPicPr preferRelativeResize="0"/>
          <p:nvPr/>
        </p:nvPicPr>
        <p:blipFill>
          <a:blip r:embed="rId3">
            <a:alphaModFix/>
          </a:blip>
          <a:stretch>
            <a:fillRect/>
          </a:stretch>
        </p:blipFill>
        <p:spPr>
          <a:xfrm>
            <a:off x="628638" y="1386425"/>
            <a:ext cx="2524125" cy="3228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FLOW CONTROL</a:t>
            </a:r>
            <a:endParaRPr/>
          </a:p>
        </p:txBody>
      </p:sp>
      <p:sp>
        <p:nvSpPr>
          <p:cNvPr id="283" name="Google Shape;283;p41"/>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PROGRAMMING ?</a:t>
            </a:r>
            <a:endParaRPr/>
          </a:p>
        </p:txBody>
      </p:sp>
      <p:sp>
        <p:nvSpPr>
          <p:cNvPr id="102" name="Google Shape;102;p15"/>
          <p:cNvSpPr txBox="1"/>
          <p:nvPr>
            <p:ph idx="1" type="body"/>
          </p:nvPr>
        </p:nvSpPr>
        <p:spPr>
          <a:xfrm>
            <a:off x="471488" y="1026914"/>
            <a:ext cx="5915100" cy="2447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103" name="Google Shape;103;p15"/>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04" name="Google Shape;104;p15"/>
          <p:cNvPicPr preferRelativeResize="0"/>
          <p:nvPr/>
        </p:nvPicPr>
        <p:blipFill>
          <a:blip r:embed="rId3">
            <a:alphaModFix/>
          </a:blip>
          <a:stretch>
            <a:fillRect/>
          </a:stretch>
        </p:blipFill>
        <p:spPr>
          <a:xfrm>
            <a:off x="471491" y="1026925"/>
            <a:ext cx="7736681" cy="364331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ts val="990"/>
              <a:buFont typeface="Arial"/>
              <a:buNone/>
            </a:pPr>
            <a:r>
              <a:rPr lang="en" sz="4400"/>
              <a:t>FLOW CONTROL</a:t>
            </a:r>
            <a:endParaRPr sz="4400"/>
          </a:p>
          <a:p>
            <a:pPr indent="0" lvl="0" marL="0" rtl="0" algn="l">
              <a:spcBef>
                <a:spcPts val="0"/>
              </a:spcBef>
              <a:spcAft>
                <a:spcPts val="0"/>
              </a:spcAft>
              <a:buNone/>
            </a:pPr>
            <a:r>
              <a:t/>
            </a:r>
            <a:endParaRPr/>
          </a:p>
        </p:txBody>
      </p:sp>
      <p:sp>
        <p:nvSpPr>
          <p:cNvPr id="289" name="Google Shape;289;p4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1000"/>
              </a:spcBef>
              <a:spcAft>
                <a:spcPts val="0"/>
              </a:spcAft>
              <a:buClr>
                <a:schemeClr val="dk1"/>
              </a:buClr>
              <a:buSzPts val="1100"/>
              <a:buFont typeface="Arial"/>
              <a:buNone/>
            </a:pPr>
            <a:r>
              <a:rPr b="1" lang="en">
                <a:solidFill>
                  <a:srgbClr val="FF0000"/>
                </a:solidFill>
              </a:rPr>
              <a:t>Selection	</a:t>
            </a:r>
            <a:r>
              <a:rPr lang="en"/>
              <a:t>						</a:t>
            </a:r>
            <a:r>
              <a:rPr lang="en">
                <a:solidFill>
                  <a:srgbClr val="FF0000"/>
                </a:solidFill>
              </a:rPr>
              <a:t>Iterative</a:t>
            </a:r>
            <a:r>
              <a:rPr lang="en"/>
              <a:t>              </a:t>
            </a:r>
            <a:r>
              <a:rPr lang="en">
                <a:solidFill>
                  <a:srgbClr val="FF0000"/>
                </a:solidFill>
              </a:rPr>
              <a:t>Transfer</a:t>
            </a:r>
            <a:endParaRPr>
              <a:solidFill>
                <a:srgbClr val="FF0000"/>
              </a:solidFill>
            </a:endParaRPr>
          </a:p>
          <a:p>
            <a:pPr indent="0" lvl="0" marL="0" rtl="0" algn="l">
              <a:spcBef>
                <a:spcPts val="1000"/>
              </a:spcBef>
              <a:spcAft>
                <a:spcPts val="0"/>
              </a:spcAft>
              <a:buClr>
                <a:schemeClr val="dk1"/>
              </a:buClr>
              <a:buSzPts val="1100"/>
              <a:buFont typeface="Arial"/>
              <a:buNone/>
            </a:pPr>
            <a:r>
              <a:rPr lang="en"/>
              <a:t>if else else if                                               while()				break</a:t>
            </a:r>
            <a:endParaRPr/>
          </a:p>
          <a:p>
            <a:pPr indent="0" lvl="0" marL="0" rtl="0" algn="l">
              <a:spcBef>
                <a:spcPts val="1000"/>
              </a:spcBef>
              <a:spcAft>
                <a:spcPts val="0"/>
              </a:spcAft>
              <a:buClr>
                <a:schemeClr val="dk1"/>
              </a:buClr>
              <a:buSzPts val="1100"/>
              <a:buFont typeface="Arial"/>
              <a:buNone/>
            </a:pPr>
            <a:r>
              <a:rPr lang="en"/>
              <a:t>switch()						      do while()			continue</a:t>
            </a:r>
            <a:endParaRPr/>
          </a:p>
          <a:p>
            <a:pPr indent="0" lvl="0" marL="0" rtl="0" algn="l">
              <a:spcBef>
                <a:spcPts val="1000"/>
              </a:spcBef>
              <a:spcAft>
                <a:spcPts val="0"/>
              </a:spcAft>
              <a:buClr>
                <a:schemeClr val="dk1"/>
              </a:buClr>
              <a:buSzPts val="1100"/>
              <a:buFont typeface="Arial"/>
              <a:buNone/>
            </a:pPr>
            <a:r>
              <a:rPr lang="en"/>
              <a:t> 								    for					return</a:t>
            </a:r>
            <a:endParaRPr/>
          </a:p>
          <a:p>
            <a:pPr indent="0" lvl="0" marL="0" rtl="0" algn="l">
              <a:spcBef>
                <a:spcPts val="1000"/>
              </a:spcBef>
              <a:spcAft>
                <a:spcPts val="0"/>
              </a:spcAft>
              <a:buClr>
                <a:schemeClr val="dk1"/>
              </a:buClr>
              <a:buSzPts val="1100"/>
              <a:buFont typeface="Arial"/>
              <a:buNone/>
            </a:pPr>
            <a:r>
              <a:rPr lang="en"/>
              <a:t>								    </a:t>
            </a:r>
            <a:r>
              <a:rPr lang="en" sz="2800"/>
              <a:t>               </a:t>
            </a:r>
            <a:endParaRPr/>
          </a:p>
        </p:txBody>
      </p:sp>
      <p:pic>
        <p:nvPicPr>
          <p:cNvPr id="290" name="Google Shape;290;p42"/>
          <p:cNvPicPr preferRelativeResize="0"/>
          <p:nvPr/>
        </p:nvPicPr>
        <p:blipFill>
          <a:blip r:embed="rId3">
            <a:alphaModFix/>
          </a:blip>
          <a:stretch>
            <a:fillRect/>
          </a:stretch>
        </p:blipFill>
        <p:spPr>
          <a:xfrm>
            <a:off x="4324850" y="59649"/>
            <a:ext cx="1847850" cy="1422600"/>
          </a:xfrm>
          <a:prstGeom prst="rect">
            <a:avLst/>
          </a:prstGeom>
          <a:noFill/>
          <a:ln>
            <a:noFill/>
          </a:ln>
        </p:spPr>
      </p:pic>
      <p:pic>
        <p:nvPicPr>
          <p:cNvPr id="291" name="Google Shape;291;p42"/>
          <p:cNvPicPr preferRelativeResize="0"/>
          <p:nvPr/>
        </p:nvPicPr>
        <p:blipFill>
          <a:blip r:embed="rId4">
            <a:alphaModFix/>
          </a:blip>
          <a:stretch>
            <a:fillRect/>
          </a:stretch>
        </p:blipFill>
        <p:spPr>
          <a:xfrm>
            <a:off x="2316900" y="3687325"/>
            <a:ext cx="4888900" cy="2128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if statement </a:t>
            </a:r>
            <a:endParaRPr/>
          </a:p>
        </p:txBody>
      </p:sp>
      <p:sp>
        <p:nvSpPr>
          <p:cNvPr id="298" name="Google Shape;298;p43"/>
          <p:cNvSpPr txBox="1"/>
          <p:nvPr>
            <p:ph idx="1" type="body"/>
          </p:nvPr>
        </p:nvSpPr>
        <p:spPr>
          <a:xfrm>
            <a:off x="628650" y="1404450"/>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900">
                <a:solidFill>
                  <a:srgbClr val="0077AA"/>
                </a:solidFill>
                <a:highlight>
                  <a:srgbClr val="FFFFFF"/>
                </a:highlight>
                <a:latin typeface="Courier New"/>
                <a:ea typeface="Courier New"/>
                <a:cs typeface="Courier New"/>
                <a:sym typeface="Courier New"/>
              </a:rPr>
              <a:t>if</a:t>
            </a:r>
            <a:r>
              <a:rPr lang="en" sz="900">
                <a:highlight>
                  <a:srgbClr val="FFFFFF"/>
                </a:highlight>
                <a:latin typeface="Courier New"/>
                <a:ea typeface="Courier New"/>
                <a:cs typeface="Courier New"/>
                <a:sym typeface="Courier New"/>
              </a:rPr>
              <a:t> </a:t>
            </a:r>
            <a:r>
              <a:rPr lang="en" sz="900">
                <a:solidFill>
                  <a:srgbClr val="999999"/>
                </a:solidFill>
                <a:highlight>
                  <a:srgbClr val="FFFFFF"/>
                </a:highlight>
                <a:latin typeface="Courier New"/>
                <a:ea typeface="Courier New"/>
                <a:cs typeface="Courier New"/>
                <a:sym typeface="Courier New"/>
              </a:rPr>
              <a:t>(</a:t>
            </a:r>
            <a:r>
              <a:rPr i="1" lang="en" sz="900">
                <a:highlight>
                  <a:srgbClr val="FFFFFF"/>
                </a:highlight>
                <a:latin typeface="Courier New"/>
                <a:ea typeface="Courier New"/>
                <a:cs typeface="Courier New"/>
                <a:sym typeface="Courier New"/>
              </a:rPr>
              <a:t>condition</a:t>
            </a:r>
            <a:r>
              <a:rPr lang="en" sz="900">
                <a:solidFill>
                  <a:srgbClr val="999999"/>
                </a:solidFill>
                <a:highlight>
                  <a:srgbClr val="FFFFFF"/>
                </a:highlight>
                <a:latin typeface="Courier New"/>
                <a:ea typeface="Courier New"/>
                <a:cs typeface="Courier New"/>
                <a:sym typeface="Courier New"/>
              </a:rPr>
              <a:t>)</a:t>
            </a:r>
            <a:r>
              <a:rPr lang="en" sz="900">
                <a:highlight>
                  <a:srgbClr val="FFFFFF"/>
                </a:highlight>
                <a:latin typeface="Courier New"/>
                <a:ea typeface="Courier New"/>
                <a:cs typeface="Courier New"/>
                <a:sym typeface="Courier New"/>
              </a:rPr>
              <a:t> </a:t>
            </a:r>
            <a:r>
              <a:rPr lang="en" sz="900">
                <a:solidFill>
                  <a:srgbClr val="999999"/>
                </a:solidFill>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spcBef>
                <a:spcPts val="800"/>
              </a:spcBef>
              <a:spcAft>
                <a:spcPts val="0"/>
              </a:spcAft>
              <a:buNone/>
            </a:pPr>
            <a:r>
              <a:rPr lang="en" sz="900">
                <a:highlight>
                  <a:srgbClr val="FFFFFF"/>
                </a:highlight>
                <a:latin typeface="Courier New"/>
                <a:ea typeface="Courier New"/>
                <a:cs typeface="Courier New"/>
                <a:sym typeface="Courier New"/>
              </a:rPr>
              <a:t>  </a:t>
            </a:r>
            <a:r>
              <a:rPr i="1" lang="en" sz="900">
                <a:solidFill>
                  <a:srgbClr val="708090"/>
                </a:solidFill>
                <a:highlight>
                  <a:srgbClr val="FFFFFF"/>
                </a:highlight>
                <a:latin typeface="Courier New"/>
                <a:ea typeface="Courier New"/>
                <a:cs typeface="Courier New"/>
                <a:sym typeface="Courier New"/>
              </a:rPr>
              <a:t>// block of code to be executed if the condition is true</a:t>
            </a:r>
            <a:endParaRPr sz="900">
              <a:highlight>
                <a:srgbClr val="FFFFFF"/>
              </a:highlight>
              <a:latin typeface="Courier New"/>
              <a:ea typeface="Courier New"/>
              <a:cs typeface="Courier New"/>
              <a:sym typeface="Courier New"/>
            </a:endParaRPr>
          </a:p>
          <a:p>
            <a:pPr indent="0" lvl="0" marL="114300" marR="114300" rtl="0" algn="l">
              <a:lnSpc>
                <a:spcPct val="150000"/>
              </a:lnSpc>
              <a:spcBef>
                <a:spcPts val="900"/>
              </a:spcBef>
              <a:spcAft>
                <a:spcPts val="0"/>
              </a:spcAft>
              <a:buClr>
                <a:schemeClr val="dk1"/>
              </a:buClr>
              <a:buSzPts val="800"/>
              <a:buFont typeface="Arial"/>
              <a:buNone/>
            </a:pPr>
            <a:r>
              <a:rPr lang="en" sz="900">
                <a:solidFill>
                  <a:srgbClr val="999999"/>
                </a:solidFill>
                <a:highlight>
                  <a:srgbClr val="FFFFFF"/>
                </a:highlight>
                <a:latin typeface="Courier New"/>
                <a:ea typeface="Courier New"/>
                <a:cs typeface="Courier New"/>
                <a:sym typeface="Courier New"/>
              </a:rPr>
              <a:t>}</a:t>
            </a:r>
            <a:endParaRPr sz="900">
              <a:solidFill>
                <a:srgbClr val="999999"/>
              </a:solidFill>
              <a:highlight>
                <a:srgbClr val="FFFFFF"/>
              </a:highlight>
              <a:latin typeface="Courier New"/>
              <a:ea typeface="Courier New"/>
              <a:cs typeface="Courier New"/>
              <a:sym typeface="Courier New"/>
            </a:endParaRPr>
          </a:p>
          <a:p>
            <a:pPr indent="0" lvl="0" marL="0" rtl="0" algn="l">
              <a:spcBef>
                <a:spcPts val="900"/>
              </a:spcBef>
              <a:spcAft>
                <a:spcPts val="0"/>
              </a:spcAft>
              <a:buNone/>
            </a:pPr>
            <a:r>
              <a:t/>
            </a:r>
            <a:endParaRPr/>
          </a:p>
        </p:txBody>
      </p:sp>
      <p:sp>
        <p:nvSpPr>
          <p:cNvPr id="299" name="Google Shape;299;p43"/>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00" name="Google Shape;300;p43"/>
          <p:cNvSpPr txBox="1"/>
          <p:nvPr>
            <p:ph idx="2" type="body"/>
          </p:nvPr>
        </p:nvSpPr>
        <p:spPr>
          <a:xfrm>
            <a:off x="3471863" y="1026914"/>
            <a:ext cx="2914800" cy="2447700"/>
          </a:xfrm>
          <a:prstGeom prst="rect">
            <a:avLst/>
          </a:prstGeom>
        </p:spPr>
        <p:txBody>
          <a:bodyPr anchorCtr="0" anchor="t" bIns="34275" lIns="68575" spcFirstLastPara="1" rIns="68575" wrap="square" tIns="34275">
            <a:normAutofit/>
          </a:bodyPr>
          <a:lstStyle/>
          <a:p>
            <a:pPr indent="0" lvl="0" marL="0" rtl="0" algn="l">
              <a:lnSpc>
                <a:spcPct val="135714"/>
              </a:lnSpc>
              <a:spcBef>
                <a:spcPts val="0"/>
              </a:spcBef>
              <a:spcAft>
                <a:spcPts val="0"/>
              </a:spcAft>
              <a:buClr>
                <a:schemeClr val="dk1"/>
              </a:buClr>
              <a:buSzPts val="800"/>
              <a:buFont typeface="Arial"/>
              <a:buNone/>
            </a:pPr>
            <a:r>
              <a:rPr lang="en" sz="800">
                <a:solidFill>
                  <a:srgbClr val="515151"/>
                </a:solidFill>
                <a:highlight>
                  <a:srgbClr val="FFFFFF"/>
                </a:highlight>
                <a:latin typeface="Courier New"/>
                <a:ea typeface="Courier New"/>
                <a:cs typeface="Courier New"/>
                <a:sym typeface="Courier New"/>
              </a:rPr>
              <a:t>// if it's saturday or sunday, i have to print it's weekend ;)</a:t>
            </a:r>
            <a:endParaRPr sz="800">
              <a:solidFill>
                <a:srgbClr val="51515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800"/>
              <a:buFont typeface="Arial"/>
              <a:buNone/>
            </a:pPr>
            <a:r>
              <a:rPr lang="en" sz="800">
                <a:solidFill>
                  <a:srgbClr val="292929"/>
                </a:solidFill>
                <a:highlight>
                  <a:srgbClr val="FFFFFF"/>
                </a:highlight>
                <a:latin typeface="Courier New"/>
                <a:ea typeface="Courier New"/>
                <a:cs typeface="Courier New"/>
                <a:sym typeface="Courier New"/>
              </a:rPr>
              <a:t>        </a:t>
            </a:r>
            <a:r>
              <a:rPr lang="en" sz="800">
                <a:solidFill>
                  <a:srgbClr val="515151"/>
                </a:solidFill>
                <a:highlight>
                  <a:srgbClr val="FFFFFF"/>
                </a:highlight>
                <a:latin typeface="Courier New"/>
                <a:ea typeface="Courier New"/>
                <a:cs typeface="Courier New"/>
                <a:sym typeface="Courier New"/>
              </a:rPr>
              <a:t>// if it's other days, i have to print, it's weekday :(</a:t>
            </a:r>
            <a:endParaRPr sz="800">
              <a:solidFill>
                <a:srgbClr val="51515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task</a:t>
            </a:r>
            <a:endParaRPr/>
          </a:p>
        </p:txBody>
      </p:sp>
      <p:sp>
        <p:nvSpPr>
          <p:cNvPr id="307" name="Google Shape;307;p44"/>
          <p:cNvSpPr txBox="1"/>
          <p:nvPr>
            <p:ph idx="1" type="body"/>
          </p:nvPr>
        </p:nvSpPr>
        <p:spPr>
          <a:xfrm>
            <a:off x="471488" y="1026914"/>
            <a:ext cx="2914800" cy="24477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None/>
            </a:pPr>
            <a:r>
              <a:rPr lang="en"/>
              <a:t>you have 100 rupee, and your favourite icecream is 50 rupee. Write a logic to find whether you’ll be able to buy a icecream or not. If yes, print , “yummy”, </a:t>
            </a:r>
            <a:br>
              <a:rPr lang="en"/>
            </a:br>
            <a:r>
              <a:rPr lang="en"/>
              <a:t>if no, print, “let me buy next time” </a:t>
            </a:r>
            <a:endParaRPr/>
          </a:p>
        </p:txBody>
      </p:sp>
      <p:sp>
        <p:nvSpPr>
          <p:cNvPr id="308" name="Google Shape;308;p44"/>
          <p:cNvSpPr txBox="1"/>
          <p:nvPr>
            <p:ph idx="2" type="body"/>
          </p:nvPr>
        </p:nvSpPr>
        <p:spPr>
          <a:xfrm>
            <a:off x="3471863" y="1026914"/>
            <a:ext cx="2914800" cy="2447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if it’s sunday, print weekend</a:t>
            </a:r>
            <a:endParaRPr/>
          </a:p>
          <a:p>
            <a:pPr indent="0" lvl="0" marL="0" rtl="0" algn="l">
              <a:spcBef>
                <a:spcPts val="800"/>
              </a:spcBef>
              <a:spcAft>
                <a:spcPts val="0"/>
              </a:spcAft>
              <a:buNone/>
            </a:pPr>
            <a:r>
              <a:rPr lang="en"/>
              <a:t>if that is not the case, print  BORING </a:t>
            </a:r>
            <a:endParaRPr/>
          </a:p>
          <a:p>
            <a:pPr indent="0" lvl="0" marL="0" rtl="0" algn="l">
              <a:spcBef>
                <a:spcPts val="800"/>
              </a:spcBef>
              <a:spcAft>
                <a:spcPts val="0"/>
              </a:spcAft>
              <a:buNone/>
            </a:pPr>
            <a:r>
              <a:t/>
            </a:r>
            <a:endParaRPr/>
          </a:p>
        </p:txBody>
      </p:sp>
      <p:sp>
        <p:nvSpPr>
          <p:cNvPr id="309" name="Google Shape;309;p44"/>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nested if problem </a:t>
            </a:r>
            <a:endParaRPr/>
          </a:p>
        </p:txBody>
      </p:sp>
      <p:sp>
        <p:nvSpPr>
          <p:cNvPr id="316" name="Google Shape;316;p45"/>
          <p:cNvSpPr txBox="1"/>
          <p:nvPr>
            <p:ph idx="1" type="body"/>
          </p:nvPr>
        </p:nvSpPr>
        <p:spPr>
          <a:xfrm>
            <a:off x="471488" y="1026914"/>
            <a:ext cx="2914800" cy="2447700"/>
          </a:xfrm>
          <a:prstGeom prst="rect">
            <a:avLst/>
          </a:prstGeom>
        </p:spPr>
        <p:txBody>
          <a:bodyPr anchorCtr="0" anchor="t" bIns="34275" lIns="68575" spcFirstLastPara="1" rIns="68575" wrap="square" tIns="34275">
            <a:normAutofit lnSpcReduction="20000"/>
          </a:bodyPr>
          <a:lstStyle/>
          <a:p>
            <a:pPr indent="0" lvl="0" marL="0" rtl="0" algn="l">
              <a:lnSpc>
                <a:spcPct val="115000"/>
              </a:lnSpc>
              <a:spcBef>
                <a:spcPts val="800"/>
              </a:spcBef>
              <a:spcAft>
                <a:spcPts val="0"/>
              </a:spcAft>
              <a:buNone/>
            </a:pPr>
            <a:r>
              <a:rPr b="1" lang="en" sz="1600">
                <a:latin typeface="Arial"/>
                <a:ea typeface="Arial"/>
                <a:cs typeface="Arial"/>
                <a:sym typeface="Arial"/>
              </a:rPr>
              <a:t>Try affording an iphone of 50k.</a:t>
            </a:r>
            <a:endParaRPr b="1" sz="1600">
              <a:latin typeface="Arial"/>
              <a:ea typeface="Arial"/>
              <a:cs typeface="Arial"/>
              <a:sym typeface="Arial"/>
            </a:endParaRPr>
          </a:p>
          <a:p>
            <a:pPr indent="0" lvl="0" marL="0" rtl="0" algn="l">
              <a:lnSpc>
                <a:spcPct val="115000"/>
              </a:lnSpc>
              <a:spcBef>
                <a:spcPts val="800"/>
              </a:spcBef>
              <a:spcAft>
                <a:spcPts val="0"/>
              </a:spcAft>
              <a:buNone/>
            </a:pPr>
            <a:r>
              <a:rPr b="1" lang="en" sz="1600">
                <a:latin typeface="Arial"/>
                <a:ea typeface="Arial"/>
                <a:cs typeface="Arial"/>
                <a:sym typeface="Arial"/>
              </a:rPr>
              <a:t>If not, try afford a redmi of 25k</a:t>
            </a:r>
            <a:endParaRPr b="1" sz="1600">
              <a:latin typeface="Arial"/>
              <a:ea typeface="Arial"/>
              <a:cs typeface="Arial"/>
              <a:sym typeface="Arial"/>
            </a:endParaRPr>
          </a:p>
          <a:p>
            <a:pPr indent="0" lvl="0" marL="0" rtl="0" algn="l">
              <a:lnSpc>
                <a:spcPct val="115000"/>
              </a:lnSpc>
              <a:spcBef>
                <a:spcPts val="800"/>
              </a:spcBef>
              <a:spcAft>
                <a:spcPts val="0"/>
              </a:spcAft>
              <a:buNone/>
            </a:pPr>
            <a:r>
              <a:rPr b="1" lang="en" sz="1600">
                <a:latin typeface="Arial"/>
                <a:ea typeface="Arial"/>
                <a:cs typeface="Arial"/>
                <a:sym typeface="Arial"/>
              </a:rPr>
              <a:t>If not, try buying normal nokia set of 2k</a:t>
            </a:r>
            <a:endParaRPr b="1" sz="1600">
              <a:latin typeface="Arial"/>
              <a:ea typeface="Arial"/>
              <a:cs typeface="Arial"/>
              <a:sym typeface="Arial"/>
            </a:endParaRPr>
          </a:p>
          <a:p>
            <a:pPr indent="0" lvl="0" marL="0" rtl="0" algn="l">
              <a:lnSpc>
                <a:spcPct val="115000"/>
              </a:lnSpc>
              <a:spcBef>
                <a:spcPts val="800"/>
              </a:spcBef>
              <a:spcAft>
                <a:spcPts val="0"/>
              </a:spcAft>
              <a:buNone/>
            </a:pPr>
            <a:r>
              <a:rPr b="1" lang="en" sz="1600">
                <a:latin typeface="Arial"/>
                <a:ea typeface="Arial"/>
                <a:cs typeface="Arial"/>
                <a:sym typeface="Arial"/>
              </a:rPr>
              <a:t>If not, return home</a:t>
            </a:r>
            <a:endParaRPr b="1" sz="1600">
              <a:latin typeface="Arial"/>
              <a:ea typeface="Arial"/>
              <a:cs typeface="Arial"/>
              <a:sym typeface="Arial"/>
            </a:endParaRPr>
          </a:p>
          <a:p>
            <a:pPr indent="0" lvl="0" marL="0" rtl="0" algn="l">
              <a:spcBef>
                <a:spcPts val="800"/>
              </a:spcBef>
              <a:spcAft>
                <a:spcPts val="0"/>
              </a:spcAft>
              <a:buNone/>
            </a:pPr>
            <a:r>
              <a:t/>
            </a:r>
            <a:endParaRPr/>
          </a:p>
        </p:txBody>
      </p:sp>
      <p:sp>
        <p:nvSpPr>
          <p:cNvPr id="317" name="Google Shape;317;p45"/>
          <p:cNvSpPr txBox="1"/>
          <p:nvPr>
            <p:ph idx="2" type="body"/>
          </p:nvPr>
        </p:nvSpPr>
        <p:spPr>
          <a:xfrm>
            <a:off x="3471863" y="1026914"/>
            <a:ext cx="2914800" cy="2447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318" name="Google Shape;318;p45"/>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Conditional </a:t>
            </a:r>
            <a:endParaRPr/>
          </a:p>
        </p:txBody>
      </p:sp>
      <p:sp>
        <p:nvSpPr>
          <p:cNvPr id="324" name="Google Shape;324;p46"/>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if(mark &gt; 50){</a:t>
            </a:r>
            <a:endParaRPr/>
          </a:p>
          <a:p>
            <a:pPr indent="0" lvl="0" marL="0" rtl="0" algn="l">
              <a:spcBef>
                <a:spcPts val="800"/>
              </a:spcBef>
              <a:spcAft>
                <a:spcPts val="0"/>
              </a:spcAft>
              <a:buClr>
                <a:schemeClr val="dk1"/>
              </a:buClr>
              <a:buSzPts val="1100"/>
              <a:buFont typeface="Arial"/>
              <a:buNone/>
            </a:pPr>
            <a:r>
              <a:rPr lang="en"/>
              <a:t>    printf("pass");</a:t>
            </a:r>
            <a:endParaRPr/>
          </a:p>
          <a:p>
            <a:pPr indent="0" lvl="0" marL="0" rtl="0" algn="l">
              <a:spcBef>
                <a:spcPts val="800"/>
              </a:spcBef>
              <a:spcAft>
                <a:spcPts val="0"/>
              </a:spcAft>
              <a:buClr>
                <a:schemeClr val="dk1"/>
              </a:buClr>
              <a:buSzPts val="1100"/>
              <a:buFont typeface="Arial"/>
              <a:buNone/>
            </a:pPr>
            <a:r>
              <a:rPr lang="en"/>
              <a:t>}else{</a:t>
            </a:r>
            <a:endParaRPr/>
          </a:p>
          <a:p>
            <a:pPr indent="0" lvl="0" marL="0" rtl="0" algn="l">
              <a:spcBef>
                <a:spcPts val="800"/>
              </a:spcBef>
              <a:spcAft>
                <a:spcPts val="0"/>
              </a:spcAft>
              <a:buClr>
                <a:schemeClr val="dk1"/>
              </a:buClr>
              <a:buSzPts val="1100"/>
              <a:buFont typeface="Arial"/>
              <a:buNone/>
            </a:pPr>
            <a:r>
              <a:rPr lang="en"/>
              <a:t>    printf("fail");</a:t>
            </a:r>
            <a:endParaRPr/>
          </a:p>
          <a:p>
            <a:pPr indent="0" lvl="0" marL="0" rtl="0" algn="l">
              <a:spcBef>
                <a:spcPts val="800"/>
              </a:spcBef>
              <a:spcAft>
                <a:spcPts val="0"/>
              </a:spcAft>
              <a:buClr>
                <a:schemeClr val="dk1"/>
              </a:buClr>
              <a:buSzPts val="1100"/>
              <a:buFont typeface="Arial"/>
              <a:buNone/>
            </a:pPr>
            <a:r>
              <a:rPr lang="en"/>
              <a:t>}</a:t>
            </a:r>
            <a:endParaRPr/>
          </a:p>
          <a:p>
            <a:pPr indent="0" lvl="0" marL="0" rtl="0" algn="l">
              <a:spcBef>
                <a:spcPts val="800"/>
              </a:spcBef>
              <a:spcAft>
                <a:spcPts val="0"/>
              </a:spcAft>
              <a:buNone/>
            </a:pPr>
            <a:r>
              <a:t/>
            </a:r>
            <a:endParaRPr/>
          </a:p>
        </p:txBody>
      </p:sp>
      <p:sp>
        <p:nvSpPr>
          <p:cNvPr id="325" name="Google Shape;325;p46"/>
          <p:cNvSpPr txBox="1"/>
          <p:nvPr>
            <p:ph idx="2" type="body"/>
          </p:nvPr>
        </p:nvSpPr>
        <p:spPr>
          <a:xfrm>
            <a:off x="4629150" y="1369219"/>
            <a:ext cx="3886200" cy="3263400"/>
          </a:xfrm>
          <a:prstGeom prst="rect">
            <a:avLst/>
          </a:prstGeom>
        </p:spPr>
        <p:txBody>
          <a:bodyPr anchorCtr="0" anchor="t" bIns="34275" lIns="68575" spcFirstLastPara="1" rIns="68575" wrap="square" tIns="34275">
            <a:normAutofit fontScale="92500" lnSpcReduction="20000"/>
          </a:bodyPr>
          <a:lstStyle/>
          <a:p>
            <a:pPr indent="0" lvl="0" marL="152400" marR="152400" rtl="0" algn="l">
              <a:lnSpc>
                <a:spcPct val="150000"/>
              </a:lnSpc>
              <a:spcBef>
                <a:spcPts val="1200"/>
              </a:spcBef>
              <a:spcAft>
                <a:spcPts val="0"/>
              </a:spcAft>
              <a:buNone/>
            </a:pPr>
            <a:r>
              <a:rPr lang="en"/>
              <a:t>(mark &gt; 50) ? printf("pass") : printf("fail");</a:t>
            </a:r>
            <a:endParaRPr/>
          </a:p>
          <a:p>
            <a:pPr indent="0" lvl="0" marL="152400" marR="152400" rtl="0" algn="l">
              <a:lnSpc>
                <a:spcPct val="150000"/>
              </a:lnSpc>
              <a:spcBef>
                <a:spcPts val="1200"/>
              </a:spcBef>
              <a:spcAft>
                <a:spcPts val="0"/>
              </a:spcAft>
              <a:buNone/>
            </a:pPr>
            <a:r>
              <a:t/>
            </a:r>
            <a:endParaRPr/>
          </a:p>
          <a:p>
            <a:pPr indent="0" lvl="0" marL="152400" marR="152400" rtl="0" algn="l">
              <a:lnSpc>
                <a:spcPct val="150000"/>
              </a:lnSpc>
              <a:spcBef>
                <a:spcPts val="1200"/>
              </a:spcBef>
              <a:spcAft>
                <a:spcPts val="0"/>
              </a:spcAft>
              <a:buNone/>
            </a:pPr>
            <a:r>
              <a:t/>
            </a:r>
            <a:endParaRPr/>
          </a:p>
          <a:p>
            <a:pPr indent="0" lvl="0" marL="152400" marR="152400" rtl="0" algn="l">
              <a:lnSpc>
                <a:spcPct val="142857"/>
              </a:lnSpc>
              <a:spcBef>
                <a:spcPts val="1200"/>
              </a:spcBef>
              <a:spcAft>
                <a:spcPts val="0"/>
              </a:spcAft>
              <a:buNone/>
            </a:pPr>
            <a:r>
              <a:rPr lang="en" sz="1050">
                <a:solidFill>
                  <a:srgbClr val="D3D3D3"/>
                </a:solidFill>
                <a:highlight>
                  <a:srgbClr val="383B40"/>
                </a:highlight>
                <a:latin typeface="Courier New"/>
                <a:ea typeface="Courier New"/>
                <a:cs typeface="Courier New"/>
                <a:sym typeface="Courier New"/>
              </a:rPr>
              <a:t>condition ? expression1 : expression2;</a:t>
            </a:r>
            <a:endParaRPr sz="1050">
              <a:solidFill>
                <a:srgbClr val="D3D3D3"/>
              </a:solidFill>
              <a:highlight>
                <a:srgbClr val="383B40"/>
              </a:highlight>
              <a:latin typeface="Courier New"/>
              <a:ea typeface="Courier New"/>
              <a:cs typeface="Courier New"/>
              <a:sym typeface="Courier New"/>
            </a:endParaRPr>
          </a:p>
          <a:p>
            <a:pPr indent="0" lvl="0" marL="152400" marR="152400" rtl="0" algn="l">
              <a:lnSpc>
                <a:spcPct val="150000"/>
              </a:lnSpc>
              <a:spcBef>
                <a:spcPts val="1200"/>
              </a:spcBef>
              <a:spcAft>
                <a:spcPts val="0"/>
              </a:spcAft>
              <a:buNone/>
            </a:pPr>
            <a:r>
              <a:t/>
            </a:r>
            <a:endParaRPr/>
          </a:p>
          <a:p>
            <a:pPr indent="0" lvl="0" marL="152400" marR="152400" rtl="0" algn="l">
              <a:lnSpc>
                <a:spcPct val="150000"/>
              </a:lnSpc>
              <a:spcBef>
                <a:spcPts val="1200"/>
              </a:spcBef>
              <a:spcAft>
                <a:spcPts val="1200"/>
              </a:spcAft>
              <a:buClr>
                <a:schemeClr val="dk1"/>
              </a:buClr>
              <a:buSzPct val="52380"/>
              <a:buFont typeface="Arial"/>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331" name="Google Shape;331;p47"/>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1000"/>
              </a:spcBef>
              <a:spcAft>
                <a:spcPts val="0"/>
              </a:spcAft>
              <a:buClr>
                <a:schemeClr val="dk1"/>
              </a:buClr>
              <a:buSzPts val="1100"/>
              <a:buFont typeface="Arial"/>
              <a:buNone/>
            </a:pPr>
            <a:r>
              <a:rPr lang="en" sz="1150">
                <a:solidFill>
                  <a:srgbClr val="0077AA"/>
                </a:solidFill>
                <a:highlight>
                  <a:schemeClr val="lt1"/>
                </a:highlight>
                <a:latin typeface="Courier New"/>
                <a:ea typeface="Courier New"/>
                <a:cs typeface="Courier New"/>
                <a:sym typeface="Courier New"/>
              </a:rPr>
              <a:t>switch</a:t>
            </a:r>
            <a:r>
              <a:rPr lang="en" sz="1150">
                <a:solidFill>
                  <a:srgbClr val="999999"/>
                </a:solidFill>
                <a:highlight>
                  <a:schemeClr val="lt1"/>
                </a:highlight>
                <a:latin typeface="Courier New"/>
                <a:ea typeface="Courier New"/>
                <a:cs typeface="Courier New"/>
                <a:sym typeface="Courier New"/>
              </a:rPr>
              <a:t>(</a:t>
            </a:r>
            <a:r>
              <a:rPr i="1" lang="en" sz="1150">
                <a:highlight>
                  <a:schemeClr val="lt1"/>
                </a:highlight>
                <a:latin typeface="Courier New"/>
                <a:ea typeface="Courier New"/>
                <a:cs typeface="Courier New"/>
                <a:sym typeface="Courier New"/>
              </a:rPr>
              <a:t>expression</a:t>
            </a:r>
            <a:r>
              <a:rPr lang="en" sz="1150">
                <a:solidFill>
                  <a:srgbClr val="999999"/>
                </a:solidFill>
                <a:highlight>
                  <a:schemeClr val="lt1"/>
                </a:highlight>
                <a:latin typeface="Courier New"/>
                <a:ea typeface="Courier New"/>
                <a:cs typeface="Courier New"/>
                <a:sym typeface="Courier New"/>
              </a:rPr>
              <a:t>)</a:t>
            </a:r>
            <a:r>
              <a:rPr lang="en" sz="1150">
                <a:highlight>
                  <a:schemeClr val="lt1"/>
                </a:highlight>
                <a:latin typeface="Courier New"/>
                <a:ea typeface="Courier New"/>
                <a:cs typeface="Courier New"/>
                <a:sym typeface="Courier New"/>
              </a:rPr>
              <a:t> </a:t>
            </a:r>
            <a:r>
              <a:rPr lang="en" sz="1150">
                <a:solidFill>
                  <a:srgbClr val="999999"/>
                </a:solidFill>
                <a:highlight>
                  <a:schemeClr val="lt1"/>
                </a:highlight>
                <a:latin typeface="Courier New"/>
                <a:ea typeface="Courier New"/>
                <a:cs typeface="Courier New"/>
                <a:sym typeface="Courier New"/>
              </a:rPr>
              <a:t>{</a:t>
            </a:r>
            <a:endParaRPr sz="1150">
              <a:highlight>
                <a:schemeClr val="lt1"/>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50">
                <a:highlight>
                  <a:schemeClr val="lt1"/>
                </a:highlight>
                <a:latin typeface="Courier New"/>
                <a:ea typeface="Courier New"/>
                <a:cs typeface="Courier New"/>
                <a:sym typeface="Courier New"/>
              </a:rPr>
              <a:t>  </a:t>
            </a:r>
            <a:r>
              <a:rPr lang="en" sz="1150">
                <a:solidFill>
                  <a:srgbClr val="0077AA"/>
                </a:solidFill>
                <a:highlight>
                  <a:schemeClr val="lt1"/>
                </a:highlight>
                <a:latin typeface="Courier New"/>
                <a:ea typeface="Courier New"/>
                <a:cs typeface="Courier New"/>
                <a:sym typeface="Courier New"/>
              </a:rPr>
              <a:t>case</a:t>
            </a:r>
            <a:r>
              <a:rPr lang="en" sz="1150">
                <a:highlight>
                  <a:schemeClr val="lt1"/>
                </a:highlight>
                <a:latin typeface="Courier New"/>
                <a:ea typeface="Courier New"/>
                <a:cs typeface="Courier New"/>
                <a:sym typeface="Courier New"/>
              </a:rPr>
              <a:t> x</a:t>
            </a:r>
            <a:r>
              <a:rPr lang="en" sz="1150">
                <a:solidFill>
                  <a:srgbClr val="9A6E3A"/>
                </a:solidFill>
                <a:highlight>
                  <a:schemeClr val="lt1"/>
                </a:highlight>
                <a:latin typeface="Courier New"/>
                <a:ea typeface="Courier New"/>
                <a:cs typeface="Courier New"/>
                <a:sym typeface="Courier New"/>
              </a:rPr>
              <a:t>:</a:t>
            </a:r>
            <a:endParaRPr sz="1150">
              <a:highlight>
                <a:schemeClr val="lt1"/>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50">
                <a:highlight>
                  <a:schemeClr val="lt1"/>
                </a:highlight>
                <a:latin typeface="Courier New"/>
                <a:ea typeface="Courier New"/>
                <a:cs typeface="Courier New"/>
                <a:sym typeface="Courier New"/>
              </a:rPr>
              <a:t>    </a:t>
            </a:r>
            <a:r>
              <a:rPr i="1" lang="en" sz="1150">
                <a:solidFill>
                  <a:srgbClr val="708090"/>
                </a:solidFill>
                <a:highlight>
                  <a:schemeClr val="lt1"/>
                </a:highlight>
                <a:latin typeface="Courier New"/>
                <a:ea typeface="Courier New"/>
                <a:cs typeface="Courier New"/>
                <a:sym typeface="Courier New"/>
              </a:rPr>
              <a:t>// code block</a:t>
            </a:r>
            <a:endParaRPr sz="1150">
              <a:highlight>
                <a:schemeClr val="lt1"/>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50">
                <a:highlight>
                  <a:schemeClr val="lt1"/>
                </a:highlight>
                <a:latin typeface="Courier New"/>
                <a:ea typeface="Courier New"/>
                <a:cs typeface="Courier New"/>
                <a:sym typeface="Courier New"/>
              </a:rPr>
              <a:t>    </a:t>
            </a:r>
            <a:r>
              <a:rPr lang="en" sz="1150">
                <a:solidFill>
                  <a:srgbClr val="0077AA"/>
                </a:solidFill>
                <a:highlight>
                  <a:schemeClr val="lt1"/>
                </a:highlight>
                <a:latin typeface="Courier New"/>
                <a:ea typeface="Courier New"/>
                <a:cs typeface="Courier New"/>
                <a:sym typeface="Courier New"/>
              </a:rPr>
              <a:t>break</a:t>
            </a:r>
            <a:r>
              <a:rPr lang="en" sz="1150">
                <a:solidFill>
                  <a:srgbClr val="999999"/>
                </a:solidFill>
                <a:highlight>
                  <a:schemeClr val="lt1"/>
                </a:highlight>
                <a:latin typeface="Courier New"/>
                <a:ea typeface="Courier New"/>
                <a:cs typeface="Courier New"/>
                <a:sym typeface="Courier New"/>
              </a:rPr>
              <a:t>;</a:t>
            </a:r>
            <a:endParaRPr sz="1150">
              <a:highlight>
                <a:schemeClr val="lt1"/>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50">
                <a:highlight>
                  <a:schemeClr val="lt1"/>
                </a:highlight>
                <a:latin typeface="Courier New"/>
                <a:ea typeface="Courier New"/>
                <a:cs typeface="Courier New"/>
                <a:sym typeface="Courier New"/>
              </a:rPr>
              <a:t>  </a:t>
            </a:r>
            <a:r>
              <a:rPr lang="en" sz="1150">
                <a:solidFill>
                  <a:srgbClr val="0077AA"/>
                </a:solidFill>
                <a:highlight>
                  <a:schemeClr val="lt1"/>
                </a:highlight>
                <a:latin typeface="Courier New"/>
                <a:ea typeface="Courier New"/>
                <a:cs typeface="Courier New"/>
                <a:sym typeface="Courier New"/>
              </a:rPr>
              <a:t>case</a:t>
            </a:r>
            <a:r>
              <a:rPr lang="en" sz="1150">
                <a:highlight>
                  <a:schemeClr val="lt1"/>
                </a:highlight>
                <a:latin typeface="Courier New"/>
                <a:ea typeface="Courier New"/>
                <a:cs typeface="Courier New"/>
                <a:sym typeface="Courier New"/>
              </a:rPr>
              <a:t> y</a:t>
            </a:r>
            <a:r>
              <a:rPr lang="en" sz="1150">
                <a:solidFill>
                  <a:srgbClr val="9A6E3A"/>
                </a:solidFill>
                <a:highlight>
                  <a:schemeClr val="lt1"/>
                </a:highlight>
                <a:latin typeface="Courier New"/>
                <a:ea typeface="Courier New"/>
                <a:cs typeface="Courier New"/>
                <a:sym typeface="Courier New"/>
              </a:rPr>
              <a:t>:</a:t>
            </a:r>
            <a:endParaRPr sz="1150">
              <a:highlight>
                <a:schemeClr val="lt1"/>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50">
                <a:highlight>
                  <a:schemeClr val="lt1"/>
                </a:highlight>
                <a:latin typeface="Courier New"/>
                <a:ea typeface="Courier New"/>
                <a:cs typeface="Courier New"/>
                <a:sym typeface="Courier New"/>
              </a:rPr>
              <a:t>    </a:t>
            </a:r>
            <a:r>
              <a:rPr i="1" lang="en" sz="1150">
                <a:solidFill>
                  <a:srgbClr val="708090"/>
                </a:solidFill>
                <a:highlight>
                  <a:schemeClr val="lt1"/>
                </a:highlight>
                <a:latin typeface="Courier New"/>
                <a:ea typeface="Courier New"/>
                <a:cs typeface="Courier New"/>
                <a:sym typeface="Courier New"/>
              </a:rPr>
              <a:t>// code block</a:t>
            </a:r>
            <a:endParaRPr sz="1150">
              <a:highlight>
                <a:schemeClr val="lt1"/>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50">
                <a:highlight>
                  <a:schemeClr val="lt1"/>
                </a:highlight>
                <a:latin typeface="Courier New"/>
                <a:ea typeface="Courier New"/>
                <a:cs typeface="Courier New"/>
                <a:sym typeface="Courier New"/>
              </a:rPr>
              <a:t>    </a:t>
            </a:r>
            <a:r>
              <a:rPr lang="en" sz="1150">
                <a:solidFill>
                  <a:srgbClr val="0077AA"/>
                </a:solidFill>
                <a:highlight>
                  <a:schemeClr val="lt1"/>
                </a:highlight>
                <a:latin typeface="Courier New"/>
                <a:ea typeface="Courier New"/>
                <a:cs typeface="Courier New"/>
                <a:sym typeface="Courier New"/>
              </a:rPr>
              <a:t>break</a:t>
            </a:r>
            <a:r>
              <a:rPr lang="en" sz="1150">
                <a:solidFill>
                  <a:srgbClr val="999999"/>
                </a:solidFill>
                <a:highlight>
                  <a:schemeClr val="lt1"/>
                </a:highlight>
                <a:latin typeface="Courier New"/>
                <a:ea typeface="Courier New"/>
                <a:cs typeface="Courier New"/>
                <a:sym typeface="Courier New"/>
              </a:rPr>
              <a:t>;</a:t>
            </a:r>
            <a:endParaRPr sz="1150">
              <a:highlight>
                <a:schemeClr val="lt1"/>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50">
                <a:highlight>
                  <a:schemeClr val="lt1"/>
                </a:highlight>
                <a:latin typeface="Courier New"/>
                <a:ea typeface="Courier New"/>
                <a:cs typeface="Courier New"/>
                <a:sym typeface="Courier New"/>
              </a:rPr>
              <a:t>  </a:t>
            </a:r>
            <a:r>
              <a:rPr lang="en" sz="1150">
                <a:solidFill>
                  <a:srgbClr val="0077AA"/>
                </a:solidFill>
                <a:highlight>
                  <a:schemeClr val="lt1"/>
                </a:highlight>
                <a:latin typeface="Courier New"/>
                <a:ea typeface="Courier New"/>
                <a:cs typeface="Courier New"/>
                <a:sym typeface="Courier New"/>
              </a:rPr>
              <a:t>default</a:t>
            </a:r>
            <a:r>
              <a:rPr lang="en" sz="1150">
                <a:solidFill>
                  <a:srgbClr val="9A6E3A"/>
                </a:solidFill>
                <a:highlight>
                  <a:schemeClr val="lt1"/>
                </a:highlight>
                <a:latin typeface="Courier New"/>
                <a:ea typeface="Courier New"/>
                <a:cs typeface="Courier New"/>
                <a:sym typeface="Courier New"/>
              </a:rPr>
              <a:t>:</a:t>
            </a:r>
            <a:endParaRPr sz="1150">
              <a:highlight>
                <a:schemeClr val="lt1"/>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50">
                <a:highlight>
                  <a:schemeClr val="lt1"/>
                </a:highlight>
                <a:latin typeface="Courier New"/>
                <a:ea typeface="Courier New"/>
                <a:cs typeface="Courier New"/>
                <a:sym typeface="Courier New"/>
              </a:rPr>
              <a:t>    </a:t>
            </a:r>
            <a:r>
              <a:rPr i="1" lang="en" sz="1150">
                <a:solidFill>
                  <a:srgbClr val="708090"/>
                </a:solidFill>
                <a:highlight>
                  <a:schemeClr val="lt1"/>
                </a:highlight>
                <a:latin typeface="Courier New"/>
                <a:ea typeface="Courier New"/>
                <a:cs typeface="Courier New"/>
                <a:sym typeface="Courier New"/>
              </a:rPr>
              <a:t>// code block</a:t>
            </a:r>
            <a:endParaRPr sz="1150">
              <a:highlight>
                <a:schemeClr val="lt1"/>
              </a:highlight>
              <a:latin typeface="Courier New"/>
              <a:ea typeface="Courier New"/>
              <a:cs typeface="Courier New"/>
              <a:sym typeface="Courier New"/>
            </a:endParaRPr>
          </a:p>
          <a:p>
            <a:pPr indent="0" lvl="0" marL="152400" marR="152400" rtl="0" algn="l">
              <a:lnSpc>
                <a:spcPct val="150000"/>
              </a:lnSpc>
              <a:spcBef>
                <a:spcPts val="1200"/>
              </a:spcBef>
              <a:spcAft>
                <a:spcPts val="1200"/>
              </a:spcAft>
              <a:buClr>
                <a:schemeClr val="dk1"/>
              </a:buClr>
              <a:buSzPts val="1100"/>
              <a:buFont typeface="Arial"/>
              <a:buNone/>
            </a:pPr>
            <a:r>
              <a:rPr lang="en" sz="1150">
                <a:solidFill>
                  <a:srgbClr val="999999"/>
                </a:solidFill>
                <a:highlight>
                  <a:schemeClr val="lt1"/>
                </a:highlight>
                <a:latin typeface="Courier New"/>
                <a:ea typeface="Courier New"/>
                <a:cs typeface="Courier New"/>
                <a:sym typeface="Courier New"/>
              </a:rPr>
              <a:t>}</a:t>
            </a:r>
            <a:endParaRPr/>
          </a:p>
        </p:txBody>
      </p:sp>
      <p:sp>
        <p:nvSpPr>
          <p:cNvPr id="332" name="Google Shape;332;p47"/>
          <p:cNvSpPr txBox="1"/>
          <p:nvPr>
            <p:ph idx="2" type="body"/>
          </p:nvPr>
        </p:nvSpPr>
        <p:spPr>
          <a:xfrm>
            <a:off x="4629150" y="1369219"/>
            <a:ext cx="3886200" cy="3263400"/>
          </a:xfrm>
          <a:prstGeom prst="rect">
            <a:avLst/>
          </a:prstGeom>
        </p:spPr>
        <p:txBody>
          <a:bodyPr anchorCtr="0" anchor="t" bIns="34275" lIns="68575" spcFirstLastPara="1" rIns="68575" wrap="square" tIns="34275">
            <a:normAutofit fontScale="25000" lnSpcReduction="20000"/>
          </a:bodyPr>
          <a:lstStyle/>
          <a:p>
            <a:pPr indent="0" lvl="0" marL="0" rtl="0" algn="l">
              <a:spcBef>
                <a:spcPts val="800"/>
              </a:spcBef>
              <a:spcAft>
                <a:spcPts val="0"/>
              </a:spcAft>
              <a:buClr>
                <a:schemeClr val="dk1"/>
              </a:buClr>
              <a:buSzPct val="52380"/>
              <a:buFont typeface="Arial"/>
              <a:buNone/>
            </a:pPr>
            <a:r>
              <a:rPr lang="en"/>
              <a:t>int main() {</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  int mark = 90;</a:t>
            </a:r>
            <a:endParaRPr/>
          </a:p>
          <a:p>
            <a:pPr indent="0" lvl="0" marL="0" rtl="0" algn="l">
              <a:spcBef>
                <a:spcPts val="800"/>
              </a:spcBef>
              <a:spcAft>
                <a:spcPts val="0"/>
              </a:spcAft>
              <a:buClr>
                <a:schemeClr val="dk1"/>
              </a:buClr>
              <a:buSzPct val="52380"/>
              <a:buFont typeface="Arial"/>
              <a:buNone/>
            </a:pPr>
            <a:r>
              <a:rPr lang="en"/>
              <a:t>switch(mark) {</a:t>
            </a:r>
            <a:endParaRPr/>
          </a:p>
          <a:p>
            <a:pPr indent="0" lvl="0" marL="0" rtl="0" algn="l">
              <a:spcBef>
                <a:spcPts val="800"/>
              </a:spcBef>
              <a:spcAft>
                <a:spcPts val="0"/>
              </a:spcAft>
              <a:buClr>
                <a:schemeClr val="dk1"/>
              </a:buClr>
              <a:buSzPct val="52380"/>
              <a:buFont typeface="Arial"/>
              <a:buNone/>
            </a:pPr>
            <a:r>
              <a:rPr lang="en"/>
              <a:t>  case 90:</a:t>
            </a:r>
            <a:endParaRPr/>
          </a:p>
          <a:p>
            <a:pPr indent="0" lvl="0" marL="0" rtl="0" algn="l">
              <a:spcBef>
                <a:spcPts val="800"/>
              </a:spcBef>
              <a:spcAft>
                <a:spcPts val="0"/>
              </a:spcAft>
              <a:buClr>
                <a:schemeClr val="dk1"/>
              </a:buClr>
              <a:buSzPct val="52380"/>
              <a:buFont typeface="Arial"/>
              <a:buNone/>
            </a:pPr>
            <a:r>
              <a:rPr lang="en"/>
              <a:t>  case 80:</a:t>
            </a:r>
            <a:endParaRPr/>
          </a:p>
          <a:p>
            <a:pPr indent="0" lvl="0" marL="0" rtl="0" algn="l">
              <a:spcBef>
                <a:spcPts val="800"/>
              </a:spcBef>
              <a:spcAft>
                <a:spcPts val="0"/>
              </a:spcAft>
              <a:buClr>
                <a:schemeClr val="dk1"/>
              </a:buClr>
              <a:buSzPct val="52380"/>
              <a:buFont typeface="Arial"/>
              <a:buNone/>
            </a:pPr>
            <a:r>
              <a:rPr lang="en"/>
              <a:t>   printf("excellent");</a:t>
            </a:r>
            <a:endParaRPr/>
          </a:p>
          <a:p>
            <a:pPr indent="0" lvl="0" marL="0" rtl="0" algn="l">
              <a:spcBef>
                <a:spcPts val="800"/>
              </a:spcBef>
              <a:spcAft>
                <a:spcPts val="0"/>
              </a:spcAft>
              <a:buClr>
                <a:schemeClr val="dk1"/>
              </a:buClr>
              <a:buSzPct val="52380"/>
              <a:buFont typeface="Arial"/>
              <a:buNone/>
            </a:pPr>
            <a:r>
              <a:rPr lang="en"/>
              <a:t>     break;</a:t>
            </a:r>
            <a:endParaRPr/>
          </a:p>
          <a:p>
            <a:pPr indent="0" lvl="0" marL="0" rtl="0" algn="l">
              <a:spcBef>
                <a:spcPts val="800"/>
              </a:spcBef>
              <a:spcAft>
                <a:spcPts val="0"/>
              </a:spcAft>
              <a:buClr>
                <a:schemeClr val="dk1"/>
              </a:buClr>
              <a:buSzPct val="52380"/>
              <a:buFont typeface="Arial"/>
              <a:buNone/>
            </a:pPr>
            <a:r>
              <a:rPr lang="en"/>
              <a:t>  case 70:</a:t>
            </a:r>
            <a:endParaRPr/>
          </a:p>
          <a:p>
            <a:pPr indent="0" lvl="0" marL="0" rtl="0" algn="l">
              <a:spcBef>
                <a:spcPts val="800"/>
              </a:spcBef>
              <a:spcAft>
                <a:spcPts val="0"/>
              </a:spcAft>
              <a:buClr>
                <a:schemeClr val="dk1"/>
              </a:buClr>
              <a:buSzPct val="52380"/>
              <a:buFont typeface="Arial"/>
              <a:buNone/>
            </a:pPr>
            <a:r>
              <a:rPr lang="en"/>
              <a:t>   printf("grade c ");</a:t>
            </a:r>
            <a:endParaRPr/>
          </a:p>
          <a:p>
            <a:pPr indent="0" lvl="0" marL="0" rtl="0" algn="l">
              <a:spcBef>
                <a:spcPts val="800"/>
              </a:spcBef>
              <a:spcAft>
                <a:spcPts val="0"/>
              </a:spcAft>
              <a:buClr>
                <a:schemeClr val="dk1"/>
              </a:buClr>
              <a:buSzPct val="52380"/>
              <a:buFont typeface="Arial"/>
              <a:buNone/>
            </a:pPr>
            <a:r>
              <a:rPr lang="en"/>
              <a:t>    break;</a:t>
            </a:r>
            <a:endParaRPr/>
          </a:p>
          <a:p>
            <a:pPr indent="0" lvl="0" marL="0" rtl="0" algn="l">
              <a:spcBef>
                <a:spcPts val="800"/>
              </a:spcBef>
              <a:spcAft>
                <a:spcPts val="0"/>
              </a:spcAft>
              <a:buClr>
                <a:schemeClr val="dk1"/>
              </a:buClr>
              <a:buSzPct val="52380"/>
              <a:buFont typeface="Arial"/>
              <a:buNone/>
            </a:pPr>
            <a:r>
              <a:rPr lang="en"/>
              <a:t>  case 60:</a:t>
            </a:r>
            <a:endParaRPr/>
          </a:p>
          <a:p>
            <a:pPr indent="0" lvl="0" marL="0" rtl="0" algn="l">
              <a:spcBef>
                <a:spcPts val="800"/>
              </a:spcBef>
              <a:spcAft>
                <a:spcPts val="0"/>
              </a:spcAft>
              <a:buClr>
                <a:schemeClr val="dk1"/>
              </a:buClr>
              <a:buSzPct val="52380"/>
              <a:buFont typeface="Arial"/>
              <a:buNone/>
            </a:pPr>
            <a:r>
              <a:rPr lang="en"/>
              <a:t>   printf("grade d ");</a:t>
            </a:r>
            <a:endParaRPr/>
          </a:p>
          <a:p>
            <a:pPr indent="0" lvl="0" marL="0" rtl="0" algn="l">
              <a:spcBef>
                <a:spcPts val="800"/>
              </a:spcBef>
              <a:spcAft>
                <a:spcPts val="0"/>
              </a:spcAft>
              <a:buClr>
                <a:schemeClr val="dk1"/>
              </a:buClr>
              <a:buSzPct val="52380"/>
              <a:buFont typeface="Arial"/>
              <a:buNone/>
            </a:pPr>
            <a:r>
              <a:rPr lang="en"/>
              <a:t>    break;</a:t>
            </a:r>
            <a:endParaRPr/>
          </a:p>
          <a:p>
            <a:pPr indent="0" lvl="0" marL="0" rtl="0" algn="l">
              <a:spcBef>
                <a:spcPts val="800"/>
              </a:spcBef>
              <a:spcAft>
                <a:spcPts val="0"/>
              </a:spcAft>
              <a:buClr>
                <a:schemeClr val="dk1"/>
              </a:buClr>
              <a:buSzPct val="52380"/>
              <a:buFont typeface="Arial"/>
              <a:buNone/>
            </a:pPr>
            <a:r>
              <a:rPr lang="en"/>
              <a:t>  default:</a:t>
            </a:r>
            <a:endParaRPr/>
          </a:p>
          <a:p>
            <a:pPr indent="0" lvl="0" marL="0" rtl="0" algn="l">
              <a:spcBef>
                <a:spcPts val="800"/>
              </a:spcBef>
              <a:spcAft>
                <a:spcPts val="0"/>
              </a:spcAft>
              <a:buClr>
                <a:schemeClr val="dk1"/>
              </a:buClr>
              <a:buSzPct val="52380"/>
              <a:buFont typeface="Arial"/>
              <a:buNone/>
            </a:pPr>
            <a:r>
              <a:rPr lang="en"/>
              <a:t>   printf("none matched");</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Clr>
                <a:schemeClr val="dk1"/>
              </a:buClr>
              <a:buSzPct val="52380"/>
              <a:buFont typeface="Arial"/>
              <a:buNone/>
            </a:pPr>
            <a:r>
              <a:rPr lang="en"/>
              <a:t>  return 0;</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task:</a:t>
            </a:r>
            <a:endParaRPr/>
          </a:p>
        </p:txBody>
      </p:sp>
      <p:sp>
        <p:nvSpPr>
          <p:cNvPr id="338" name="Google Shape;338;p48"/>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Have a variable day of datatype int. </a:t>
            </a:r>
            <a:endParaRPr/>
          </a:p>
          <a:p>
            <a:pPr indent="0" lvl="0" marL="0" rtl="0" algn="l">
              <a:spcBef>
                <a:spcPts val="800"/>
              </a:spcBef>
              <a:spcAft>
                <a:spcPts val="0"/>
              </a:spcAft>
              <a:buNone/>
            </a:pPr>
            <a:r>
              <a:rPr lang="en"/>
              <a:t>Write a switch case,such that if it’s day 1, then output should be monday, day 2 -&gt; tuesday like that till day 7.. Suppose if you any number other than these, print “give a valid input”</a:t>
            </a:r>
            <a:endParaRPr/>
          </a:p>
        </p:txBody>
      </p:sp>
      <p:sp>
        <p:nvSpPr>
          <p:cNvPr id="339" name="Google Shape;339;p48"/>
          <p:cNvSpPr txBox="1"/>
          <p:nvPr>
            <p:ph idx="2" type="body"/>
          </p:nvPr>
        </p:nvSpPr>
        <p:spPr>
          <a:xfrm>
            <a:off x="46291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472381"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346" name="Google Shape;346;p49"/>
          <p:cNvSpPr txBox="1"/>
          <p:nvPr>
            <p:ph idx="1" type="body"/>
          </p:nvPr>
        </p:nvSpPr>
        <p:spPr>
          <a:xfrm>
            <a:off x="472381" y="945654"/>
            <a:ext cx="2901300" cy="4635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en"/>
              <a:t>while loop syntax</a:t>
            </a:r>
            <a:endParaRPr/>
          </a:p>
        </p:txBody>
      </p:sp>
      <p:sp>
        <p:nvSpPr>
          <p:cNvPr id="347" name="Google Shape;347;p49"/>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48" name="Google Shape;348;p49"/>
          <p:cNvSpPr txBox="1"/>
          <p:nvPr>
            <p:ph idx="2" type="body"/>
          </p:nvPr>
        </p:nvSpPr>
        <p:spPr>
          <a:xfrm>
            <a:off x="472381" y="1409105"/>
            <a:ext cx="2901300" cy="2072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1400">
                <a:highlight>
                  <a:srgbClr val="FFFFFF"/>
                </a:highlight>
                <a:latin typeface="Courier New"/>
                <a:ea typeface="Courier New"/>
                <a:cs typeface="Courier New"/>
                <a:sym typeface="Courier New"/>
              </a:rPr>
              <a:t>while (</a:t>
            </a:r>
            <a:r>
              <a:rPr b="1" i="1" lang="en" sz="1400">
                <a:highlight>
                  <a:srgbClr val="FFFFFF"/>
                </a:highlight>
                <a:latin typeface="Courier New"/>
                <a:ea typeface="Courier New"/>
                <a:cs typeface="Courier New"/>
                <a:sym typeface="Courier New"/>
              </a:rPr>
              <a:t>condition</a:t>
            </a:r>
            <a:r>
              <a:rPr b="1" lang="en" sz="1400">
                <a:highlight>
                  <a:srgbClr val="FFFFFF"/>
                </a:highlight>
                <a:latin typeface="Courier New"/>
                <a:ea typeface="Courier New"/>
                <a:cs typeface="Courier New"/>
                <a:sym typeface="Courier New"/>
              </a:rPr>
              <a:t>) {</a:t>
            </a:r>
            <a:endParaRPr b="1" sz="1400">
              <a:highlight>
                <a:srgbClr val="FFFFFF"/>
              </a:highlight>
              <a:latin typeface="Courier New"/>
              <a:ea typeface="Courier New"/>
              <a:cs typeface="Courier New"/>
              <a:sym typeface="Courier New"/>
            </a:endParaRPr>
          </a:p>
          <a:p>
            <a:pPr indent="0" lvl="0" marL="0" rtl="0" algn="l">
              <a:spcBef>
                <a:spcPts val="800"/>
              </a:spcBef>
              <a:spcAft>
                <a:spcPts val="0"/>
              </a:spcAft>
              <a:buNone/>
            </a:pPr>
            <a:r>
              <a:rPr b="1" i="1" lang="en" sz="1400">
                <a:highlight>
                  <a:srgbClr val="FFFFFF"/>
                </a:highlight>
                <a:latin typeface="Courier New"/>
                <a:ea typeface="Courier New"/>
                <a:cs typeface="Courier New"/>
                <a:sym typeface="Courier New"/>
              </a:rPr>
              <a:t>  // code block to be executed</a:t>
            </a:r>
            <a:endParaRPr b="1" sz="1400">
              <a:highlight>
                <a:srgbClr val="FFFFFF"/>
              </a:highlight>
              <a:latin typeface="Courier New"/>
              <a:ea typeface="Courier New"/>
              <a:cs typeface="Courier New"/>
              <a:sym typeface="Courier New"/>
            </a:endParaRPr>
          </a:p>
          <a:p>
            <a:pPr indent="0" lvl="0" marL="114300" marR="114300" rtl="0" algn="l">
              <a:lnSpc>
                <a:spcPct val="150000"/>
              </a:lnSpc>
              <a:spcBef>
                <a:spcPts val="900"/>
              </a:spcBef>
              <a:spcAft>
                <a:spcPts val="0"/>
              </a:spcAft>
              <a:buClr>
                <a:schemeClr val="dk1"/>
              </a:buClr>
              <a:buSzPts val="800"/>
              <a:buFont typeface="Arial"/>
              <a:buNone/>
            </a:pPr>
            <a:r>
              <a:rPr b="1" lang="en" sz="1400">
                <a:highlight>
                  <a:srgbClr val="FFFFFF"/>
                </a:highlight>
                <a:latin typeface="Courier New"/>
                <a:ea typeface="Courier New"/>
                <a:cs typeface="Courier New"/>
                <a:sym typeface="Courier New"/>
              </a:rPr>
              <a:t>}</a:t>
            </a:r>
            <a:endParaRPr b="1" sz="1400">
              <a:highlight>
                <a:srgbClr val="FFFFFF"/>
              </a:highlight>
              <a:latin typeface="Courier New"/>
              <a:ea typeface="Courier New"/>
              <a:cs typeface="Courier New"/>
              <a:sym typeface="Courier New"/>
            </a:endParaRPr>
          </a:p>
          <a:p>
            <a:pPr indent="0" lvl="0" marL="0" rtl="0" algn="l">
              <a:spcBef>
                <a:spcPts val="900"/>
              </a:spcBef>
              <a:spcAft>
                <a:spcPts val="0"/>
              </a:spcAft>
              <a:buNone/>
            </a:pPr>
            <a:r>
              <a:t/>
            </a:r>
            <a:endParaRPr/>
          </a:p>
        </p:txBody>
      </p:sp>
      <p:sp>
        <p:nvSpPr>
          <p:cNvPr id="349" name="Google Shape;349;p49"/>
          <p:cNvSpPr txBox="1"/>
          <p:nvPr>
            <p:ph idx="3" type="body"/>
          </p:nvPr>
        </p:nvSpPr>
        <p:spPr>
          <a:xfrm>
            <a:off x="3471863" y="945654"/>
            <a:ext cx="2915700" cy="4635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t/>
            </a:r>
            <a:endParaRPr/>
          </a:p>
        </p:txBody>
      </p:sp>
      <p:sp>
        <p:nvSpPr>
          <p:cNvPr id="350" name="Google Shape;350;p49"/>
          <p:cNvSpPr txBox="1"/>
          <p:nvPr>
            <p:ph idx="4" type="body"/>
          </p:nvPr>
        </p:nvSpPr>
        <p:spPr>
          <a:xfrm>
            <a:off x="3471863" y="1409105"/>
            <a:ext cx="2915700" cy="2072400"/>
          </a:xfrm>
          <a:prstGeom prst="rect">
            <a:avLst/>
          </a:prstGeom>
        </p:spPr>
        <p:txBody>
          <a:bodyPr anchorCtr="0" anchor="t" bIns="34275" lIns="68575" spcFirstLastPara="1" rIns="68575" wrap="square" tIns="34275">
            <a:normAutofit fontScale="47500" lnSpcReduction="20000"/>
          </a:bodyPr>
          <a:lstStyle/>
          <a:p>
            <a:pPr indent="0" lvl="0" marL="0" rtl="0" algn="l">
              <a:spcBef>
                <a:spcPts val="800"/>
              </a:spcBef>
              <a:spcAft>
                <a:spcPts val="0"/>
              </a:spcAft>
              <a:buClr>
                <a:schemeClr val="dk1"/>
              </a:buClr>
              <a:buSzPct val="52380"/>
              <a:buFont typeface="Arial"/>
              <a:buNone/>
            </a:pPr>
            <a:r>
              <a:rPr lang="en"/>
              <a:t>int main() {</a:t>
            </a:r>
            <a:endParaRPr/>
          </a:p>
          <a:p>
            <a:pPr indent="0" lvl="0" marL="0" rtl="0" algn="l">
              <a:spcBef>
                <a:spcPts val="800"/>
              </a:spcBef>
              <a:spcAft>
                <a:spcPts val="0"/>
              </a:spcAft>
              <a:buClr>
                <a:schemeClr val="dk1"/>
              </a:buClr>
              <a:buSzPct val="52380"/>
              <a:buFont typeface="Arial"/>
              <a:buNone/>
            </a:pPr>
            <a:r>
              <a:rPr lang="en"/>
              <a:t> </a:t>
            </a:r>
            <a:endParaRPr/>
          </a:p>
          <a:p>
            <a:pPr indent="0" lvl="0" marL="0" rtl="0" algn="l">
              <a:spcBef>
                <a:spcPts val="800"/>
              </a:spcBef>
              <a:spcAft>
                <a:spcPts val="0"/>
              </a:spcAft>
              <a:buClr>
                <a:schemeClr val="dk1"/>
              </a:buClr>
              <a:buSzPct val="52380"/>
              <a:buFont typeface="Arial"/>
              <a:buNone/>
            </a:pPr>
            <a:r>
              <a:rPr lang="en"/>
              <a:t>  int number = 10;</a:t>
            </a:r>
            <a:endParaRPr/>
          </a:p>
          <a:p>
            <a:pPr indent="0" lvl="0" marL="0" rtl="0" algn="l">
              <a:spcBef>
                <a:spcPts val="800"/>
              </a:spcBef>
              <a:spcAft>
                <a:spcPts val="0"/>
              </a:spcAft>
              <a:buClr>
                <a:schemeClr val="dk1"/>
              </a:buClr>
              <a:buSzPct val="52380"/>
              <a:buFont typeface="Arial"/>
              <a:buNone/>
            </a:pPr>
            <a:r>
              <a:rPr lang="en"/>
              <a:t>  while (number &lt; 5) {</a:t>
            </a:r>
            <a:endParaRPr/>
          </a:p>
          <a:p>
            <a:pPr indent="0" lvl="0" marL="0" rtl="0" algn="l">
              <a:spcBef>
                <a:spcPts val="800"/>
              </a:spcBef>
              <a:spcAft>
                <a:spcPts val="0"/>
              </a:spcAft>
              <a:buClr>
                <a:schemeClr val="dk1"/>
              </a:buClr>
              <a:buSzPct val="52380"/>
              <a:buFont typeface="Arial"/>
              <a:buNone/>
            </a:pPr>
            <a:r>
              <a:rPr lang="en"/>
              <a:t>    printf("hello buddy");</a:t>
            </a:r>
            <a:endParaRPr/>
          </a:p>
          <a:p>
            <a:pPr indent="0" lvl="0" marL="0" rtl="0" algn="l">
              <a:spcBef>
                <a:spcPts val="800"/>
              </a:spcBef>
              <a:spcAft>
                <a:spcPts val="0"/>
              </a:spcAft>
              <a:buClr>
                <a:schemeClr val="dk1"/>
              </a:buClr>
              <a:buSzPct val="52380"/>
              <a:buFont typeface="Arial"/>
              <a:buNone/>
            </a:pPr>
            <a:r>
              <a:rPr lang="en"/>
              <a:t>   number++;</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Clr>
                <a:schemeClr val="dk1"/>
              </a:buClr>
              <a:buSzPct val="52380"/>
              <a:buFont typeface="Arial"/>
              <a:buNone/>
            </a:pPr>
            <a:r>
              <a:rPr lang="en"/>
              <a:t> printf("bye!");</a:t>
            </a:r>
            <a:endParaRPr/>
          </a:p>
          <a:p>
            <a:pPr indent="0" lvl="0" marL="0" rtl="0" algn="l">
              <a:spcBef>
                <a:spcPts val="800"/>
              </a:spcBef>
              <a:spcAft>
                <a:spcPts val="0"/>
              </a:spcAft>
              <a:buClr>
                <a:schemeClr val="dk1"/>
              </a:buClr>
              <a:buSzPct val="52380"/>
              <a:buFont typeface="Arial"/>
              <a:buNone/>
            </a:pPr>
            <a:r>
              <a:rPr lang="en"/>
              <a:t>  return 0;</a:t>
            </a:r>
            <a:endParaRPr/>
          </a:p>
          <a:p>
            <a:pPr indent="0" lvl="0" marL="0" rtl="0" algn="l">
              <a:spcBef>
                <a:spcPts val="800"/>
              </a:spcBef>
              <a:spcAft>
                <a:spcPts val="0"/>
              </a:spcAft>
              <a:buClr>
                <a:schemeClr val="dk1"/>
              </a:buClr>
              <a:buSzPct val="52380"/>
              <a:buFont typeface="Arial"/>
              <a:buNone/>
            </a:pPr>
            <a:r>
              <a:rPr lang="en"/>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472381"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357" name="Google Shape;357;p50"/>
          <p:cNvSpPr txBox="1"/>
          <p:nvPr>
            <p:ph idx="1" type="body"/>
          </p:nvPr>
        </p:nvSpPr>
        <p:spPr>
          <a:xfrm>
            <a:off x="472381" y="945654"/>
            <a:ext cx="2901300" cy="4635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t/>
            </a:r>
            <a:endParaRPr/>
          </a:p>
        </p:txBody>
      </p:sp>
      <p:sp>
        <p:nvSpPr>
          <p:cNvPr id="358" name="Google Shape;358;p50"/>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50"/>
          <p:cNvSpPr txBox="1"/>
          <p:nvPr>
            <p:ph idx="2" type="body"/>
          </p:nvPr>
        </p:nvSpPr>
        <p:spPr>
          <a:xfrm>
            <a:off x="472381" y="1409105"/>
            <a:ext cx="2901300" cy="2072400"/>
          </a:xfrm>
          <a:prstGeom prst="rect">
            <a:avLst/>
          </a:prstGeom>
        </p:spPr>
        <p:txBody>
          <a:bodyPr anchorCtr="0" anchor="t" bIns="34275" lIns="68575" spcFirstLastPara="1" rIns="68575" wrap="square" tIns="34275">
            <a:normAutofit fontScale="47500" lnSpcReduction="20000"/>
          </a:bodyPr>
          <a:lstStyle/>
          <a:p>
            <a:pPr indent="0" lvl="0" marL="0" rtl="0" algn="l">
              <a:spcBef>
                <a:spcPts val="800"/>
              </a:spcBef>
              <a:spcAft>
                <a:spcPts val="0"/>
              </a:spcAft>
              <a:buClr>
                <a:schemeClr val="dk1"/>
              </a:buClr>
              <a:buSzPct val="52380"/>
              <a:buFont typeface="Arial"/>
              <a:buNone/>
            </a:pPr>
            <a:r>
              <a:rPr lang="en"/>
              <a:t>int main() {</a:t>
            </a:r>
            <a:endParaRPr/>
          </a:p>
          <a:p>
            <a:pPr indent="0" lvl="0" marL="0" rtl="0" algn="l">
              <a:spcBef>
                <a:spcPts val="800"/>
              </a:spcBef>
              <a:spcAft>
                <a:spcPts val="0"/>
              </a:spcAft>
              <a:buClr>
                <a:schemeClr val="dk1"/>
              </a:buClr>
              <a:buSzPct val="52380"/>
              <a:buFont typeface="Arial"/>
              <a:buNone/>
            </a:pPr>
            <a:r>
              <a:rPr lang="en"/>
              <a:t> int number = 10;</a:t>
            </a:r>
            <a:endParaRPr/>
          </a:p>
          <a:p>
            <a:pPr indent="0" lvl="0" marL="0" rtl="0" algn="l">
              <a:spcBef>
                <a:spcPts val="800"/>
              </a:spcBef>
              <a:spcAft>
                <a:spcPts val="0"/>
              </a:spcAft>
              <a:buClr>
                <a:schemeClr val="dk1"/>
              </a:buClr>
              <a:buSzPct val="52380"/>
              <a:buFont typeface="Arial"/>
              <a:buNone/>
            </a:pPr>
            <a:r>
              <a:rPr lang="en"/>
              <a:t> do {</a:t>
            </a:r>
            <a:endParaRPr/>
          </a:p>
          <a:p>
            <a:pPr indent="0" lvl="0" marL="0" rtl="0" algn="l">
              <a:spcBef>
                <a:spcPts val="800"/>
              </a:spcBef>
              <a:spcAft>
                <a:spcPts val="0"/>
              </a:spcAft>
              <a:buClr>
                <a:schemeClr val="dk1"/>
              </a:buClr>
              <a:buSzPct val="52380"/>
              <a:buFont typeface="Arial"/>
              <a:buNone/>
            </a:pPr>
            <a:r>
              <a:rPr lang="en"/>
              <a:t>printf("hello aliens");</a:t>
            </a:r>
            <a:endParaRPr/>
          </a:p>
          <a:p>
            <a:pPr indent="0" lvl="0" marL="0" rtl="0" algn="l">
              <a:spcBef>
                <a:spcPts val="800"/>
              </a:spcBef>
              <a:spcAft>
                <a:spcPts val="0"/>
              </a:spcAft>
              <a:buClr>
                <a:schemeClr val="dk1"/>
              </a:buClr>
              <a:buSzPct val="52380"/>
              <a:buFont typeface="Arial"/>
              <a:buNone/>
            </a:pPr>
            <a:r>
              <a:rPr lang="en"/>
              <a:t>number++;</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Clr>
                <a:schemeClr val="dk1"/>
              </a:buClr>
              <a:buSzPct val="52380"/>
              <a:buFont typeface="Arial"/>
              <a:buNone/>
            </a:pPr>
            <a:r>
              <a:rPr lang="en"/>
              <a:t>while (number&lt;5);</a:t>
            </a:r>
            <a:endParaRPr/>
          </a:p>
          <a:p>
            <a:pPr indent="0" lvl="0" marL="0" rtl="0" algn="l">
              <a:spcBef>
                <a:spcPts val="800"/>
              </a:spcBef>
              <a:spcAft>
                <a:spcPts val="0"/>
              </a:spcAft>
              <a:buClr>
                <a:schemeClr val="dk1"/>
              </a:buClr>
              <a:buSzPct val="52380"/>
              <a:buFont typeface="Arial"/>
              <a:buNone/>
            </a:pPr>
            <a:r>
              <a:rPr lang="en"/>
              <a:t>  return 0;</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None/>
            </a:pPr>
            <a:r>
              <a:t/>
            </a:r>
            <a:endParaRPr/>
          </a:p>
        </p:txBody>
      </p:sp>
      <p:sp>
        <p:nvSpPr>
          <p:cNvPr id="360" name="Google Shape;360;p50"/>
          <p:cNvSpPr txBox="1"/>
          <p:nvPr>
            <p:ph idx="3" type="body"/>
          </p:nvPr>
        </p:nvSpPr>
        <p:spPr>
          <a:xfrm>
            <a:off x="3471863" y="945654"/>
            <a:ext cx="2915700" cy="4635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en"/>
              <a:t>do while loop syntax</a:t>
            </a:r>
            <a:endParaRPr/>
          </a:p>
        </p:txBody>
      </p:sp>
      <p:sp>
        <p:nvSpPr>
          <p:cNvPr id="361" name="Google Shape;361;p50"/>
          <p:cNvSpPr txBox="1"/>
          <p:nvPr>
            <p:ph idx="4" type="body"/>
          </p:nvPr>
        </p:nvSpPr>
        <p:spPr>
          <a:xfrm>
            <a:off x="3471863" y="1409105"/>
            <a:ext cx="2915700" cy="2072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1400">
                <a:solidFill>
                  <a:srgbClr val="FF0000"/>
                </a:solidFill>
                <a:highlight>
                  <a:srgbClr val="FFFFFF"/>
                </a:highlight>
                <a:latin typeface="Courier New"/>
                <a:ea typeface="Courier New"/>
                <a:cs typeface="Courier New"/>
                <a:sym typeface="Courier New"/>
              </a:rPr>
              <a:t>do {</a:t>
            </a:r>
            <a:endParaRPr b="1" sz="1400">
              <a:solidFill>
                <a:srgbClr val="FF0000"/>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rPr b="1" i="1" lang="en" sz="1400">
                <a:solidFill>
                  <a:srgbClr val="FF0000"/>
                </a:solidFill>
                <a:highlight>
                  <a:srgbClr val="FFFFFF"/>
                </a:highlight>
                <a:latin typeface="Courier New"/>
                <a:ea typeface="Courier New"/>
                <a:cs typeface="Courier New"/>
                <a:sym typeface="Courier New"/>
              </a:rPr>
              <a:t>  // code block to be executed</a:t>
            </a:r>
            <a:endParaRPr b="1" i="1" sz="1400">
              <a:solidFill>
                <a:srgbClr val="FF0000"/>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rPr b="1" lang="en" sz="1400">
                <a:solidFill>
                  <a:srgbClr val="FF0000"/>
                </a:solidFill>
                <a:highlight>
                  <a:srgbClr val="FFFFFF"/>
                </a:highlight>
                <a:latin typeface="Courier New"/>
                <a:ea typeface="Courier New"/>
                <a:cs typeface="Courier New"/>
                <a:sym typeface="Courier New"/>
              </a:rPr>
              <a:t>}</a:t>
            </a:r>
            <a:endParaRPr b="1" sz="1400">
              <a:solidFill>
                <a:srgbClr val="FF0000"/>
              </a:solidFill>
              <a:highlight>
                <a:srgbClr val="FFFFFF"/>
              </a:highlight>
              <a:latin typeface="Courier New"/>
              <a:ea typeface="Courier New"/>
              <a:cs typeface="Courier New"/>
              <a:sym typeface="Courier New"/>
            </a:endParaRPr>
          </a:p>
          <a:p>
            <a:pPr indent="0" lvl="0" marL="114300" marR="114300" rtl="0" algn="l">
              <a:lnSpc>
                <a:spcPct val="150000"/>
              </a:lnSpc>
              <a:spcBef>
                <a:spcPts val="900"/>
              </a:spcBef>
              <a:spcAft>
                <a:spcPts val="0"/>
              </a:spcAft>
              <a:buClr>
                <a:schemeClr val="dk1"/>
              </a:buClr>
              <a:buSzPts val="800"/>
              <a:buFont typeface="Arial"/>
              <a:buNone/>
            </a:pPr>
            <a:r>
              <a:rPr b="1" lang="en" sz="1400">
                <a:solidFill>
                  <a:srgbClr val="FF0000"/>
                </a:solidFill>
                <a:highlight>
                  <a:srgbClr val="FFFFFF"/>
                </a:highlight>
                <a:latin typeface="Courier New"/>
                <a:ea typeface="Courier New"/>
                <a:cs typeface="Courier New"/>
                <a:sym typeface="Courier New"/>
              </a:rPr>
              <a:t>while (</a:t>
            </a:r>
            <a:r>
              <a:rPr b="1" i="1" lang="en" sz="1400">
                <a:solidFill>
                  <a:srgbClr val="FF0000"/>
                </a:solidFill>
                <a:highlight>
                  <a:srgbClr val="FFFFFF"/>
                </a:highlight>
                <a:latin typeface="Courier New"/>
                <a:ea typeface="Courier New"/>
                <a:cs typeface="Courier New"/>
                <a:sym typeface="Courier New"/>
              </a:rPr>
              <a:t>condition</a:t>
            </a:r>
            <a:r>
              <a:rPr b="1" lang="en" sz="1400">
                <a:solidFill>
                  <a:srgbClr val="FF0000"/>
                </a:solidFill>
                <a:highlight>
                  <a:srgbClr val="FFFFFF"/>
                </a:highlight>
                <a:latin typeface="Courier New"/>
                <a:ea typeface="Courier New"/>
                <a:cs typeface="Courier New"/>
                <a:sym typeface="Courier New"/>
              </a:rPr>
              <a:t>);</a:t>
            </a:r>
            <a:endParaRPr b="1" sz="1400">
              <a:solidFill>
                <a:srgbClr val="FF0000"/>
              </a:solidFill>
              <a:highlight>
                <a:srgbClr val="FFFFFF"/>
              </a:highlight>
              <a:latin typeface="Courier New"/>
              <a:ea typeface="Courier New"/>
              <a:cs typeface="Courier New"/>
              <a:sym typeface="Courier New"/>
            </a:endParaRPr>
          </a:p>
          <a:p>
            <a:pPr indent="0" lvl="0" marL="0" rtl="0" algn="l">
              <a:spcBef>
                <a:spcPts val="9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ph type="title"/>
          </p:nvPr>
        </p:nvSpPr>
        <p:spPr>
          <a:xfrm>
            <a:off x="629841"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For loop</a:t>
            </a:r>
            <a:endParaRPr/>
          </a:p>
        </p:txBody>
      </p:sp>
      <p:sp>
        <p:nvSpPr>
          <p:cNvPr id="367" name="Google Shape;367;p51"/>
          <p:cNvSpPr txBox="1"/>
          <p:nvPr>
            <p:ph idx="1" type="body"/>
          </p:nvPr>
        </p:nvSpPr>
        <p:spPr>
          <a:xfrm>
            <a:off x="629841" y="1260872"/>
            <a:ext cx="38682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t/>
            </a:r>
            <a:endParaRPr/>
          </a:p>
        </p:txBody>
      </p:sp>
      <p:sp>
        <p:nvSpPr>
          <p:cNvPr id="368" name="Google Shape;368;p51"/>
          <p:cNvSpPr txBox="1"/>
          <p:nvPr>
            <p:ph idx="2" type="body"/>
          </p:nvPr>
        </p:nvSpPr>
        <p:spPr>
          <a:xfrm>
            <a:off x="629841" y="1878806"/>
            <a:ext cx="3868200" cy="2763300"/>
          </a:xfrm>
          <a:prstGeom prst="rect">
            <a:avLst/>
          </a:prstGeom>
        </p:spPr>
        <p:txBody>
          <a:bodyPr anchorCtr="0" anchor="t" bIns="34275" lIns="68575" spcFirstLastPara="1" rIns="68575" wrap="square" tIns="34275">
            <a:normAutofit/>
          </a:bodyPr>
          <a:lstStyle/>
          <a:p>
            <a:pPr indent="0" lvl="0" marL="0" rtl="0" algn="l">
              <a:lnSpc>
                <a:spcPct val="156250"/>
              </a:lnSpc>
              <a:spcBef>
                <a:spcPts val="300"/>
              </a:spcBef>
              <a:spcAft>
                <a:spcPts val="0"/>
              </a:spcAft>
              <a:buClr>
                <a:schemeClr val="dk1"/>
              </a:buClr>
              <a:buSzPts val="1100"/>
              <a:buFont typeface="Arial"/>
              <a:buNone/>
            </a:pPr>
            <a:r>
              <a:t/>
            </a:r>
            <a:endParaRPr b="1" sz="1200">
              <a:latin typeface="Roboto"/>
              <a:ea typeface="Roboto"/>
              <a:cs typeface="Roboto"/>
              <a:sym typeface="Roboto"/>
            </a:endParaRPr>
          </a:p>
          <a:p>
            <a:pPr indent="0" lvl="0" marL="0" rtl="0" algn="l">
              <a:lnSpc>
                <a:spcPct val="156250"/>
              </a:lnSpc>
              <a:spcBef>
                <a:spcPts val="300"/>
              </a:spcBef>
              <a:spcAft>
                <a:spcPts val="0"/>
              </a:spcAft>
              <a:buClr>
                <a:schemeClr val="dk1"/>
              </a:buClr>
              <a:buSzPts val="1100"/>
              <a:buFont typeface="Arial"/>
              <a:buNone/>
            </a:pPr>
            <a:r>
              <a:rPr b="1" lang="en" sz="1200">
                <a:solidFill>
                  <a:srgbClr val="006699"/>
                </a:solidFill>
                <a:latin typeface="Roboto"/>
                <a:ea typeface="Roboto"/>
                <a:cs typeface="Roboto"/>
                <a:sym typeface="Roboto"/>
              </a:rPr>
              <a:t>for</a:t>
            </a:r>
            <a:r>
              <a:rPr b="1" lang="en" sz="1200">
                <a:latin typeface="Roboto"/>
                <a:ea typeface="Roboto"/>
                <a:cs typeface="Roboto"/>
                <a:sym typeface="Roboto"/>
              </a:rPr>
              <a:t>(initialization; condition; increment/decrement){    </a:t>
            </a:r>
            <a:endParaRPr b="1" sz="1200">
              <a:latin typeface="Roboto"/>
              <a:ea typeface="Roboto"/>
              <a:cs typeface="Roboto"/>
              <a:sym typeface="Roboto"/>
            </a:endParaRPr>
          </a:p>
          <a:p>
            <a:pPr indent="0" lvl="0" marL="0" rtl="0" algn="l">
              <a:lnSpc>
                <a:spcPct val="156250"/>
              </a:lnSpc>
              <a:spcBef>
                <a:spcPts val="300"/>
              </a:spcBef>
              <a:spcAft>
                <a:spcPts val="0"/>
              </a:spcAft>
              <a:buClr>
                <a:schemeClr val="dk1"/>
              </a:buClr>
              <a:buSzPts val="1100"/>
              <a:buFont typeface="Arial"/>
              <a:buNone/>
            </a:pPr>
            <a:r>
              <a:rPr b="1" lang="en" sz="1200">
                <a:solidFill>
                  <a:srgbClr val="008200"/>
                </a:solidFill>
                <a:latin typeface="Roboto"/>
                <a:ea typeface="Roboto"/>
                <a:cs typeface="Roboto"/>
                <a:sym typeface="Roboto"/>
              </a:rPr>
              <a:t>//statement or code to be executed  </a:t>
            </a:r>
            <a:r>
              <a:rPr b="1" lang="en" sz="1200">
                <a:latin typeface="Roboto"/>
                <a:ea typeface="Roboto"/>
                <a:cs typeface="Roboto"/>
                <a:sym typeface="Roboto"/>
              </a:rPr>
              <a:t>  </a:t>
            </a:r>
            <a:endParaRPr b="1" sz="1200">
              <a:latin typeface="Roboto"/>
              <a:ea typeface="Roboto"/>
              <a:cs typeface="Roboto"/>
              <a:sym typeface="Roboto"/>
            </a:endParaRPr>
          </a:p>
          <a:p>
            <a:pPr indent="0" lvl="0" marL="0" rtl="0" algn="l">
              <a:lnSpc>
                <a:spcPct val="156250"/>
              </a:lnSpc>
              <a:spcBef>
                <a:spcPts val="300"/>
              </a:spcBef>
              <a:spcAft>
                <a:spcPts val="0"/>
              </a:spcAft>
              <a:buClr>
                <a:schemeClr val="dk1"/>
              </a:buClr>
              <a:buSzPts val="1100"/>
              <a:buFont typeface="Arial"/>
              <a:buNone/>
            </a:pPr>
            <a:r>
              <a:rPr b="1" lang="en" sz="1200">
                <a:latin typeface="Roboto"/>
                <a:ea typeface="Roboto"/>
                <a:cs typeface="Roboto"/>
                <a:sym typeface="Roboto"/>
              </a:rPr>
              <a:t>}    </a:t>
            </a:r>
            <a:endParaRPr/>
          </a:p>
        </p:txBody>
      </p:sp>
      <p:sp>
        <p:nvSpPr>
          <p:cNvPr id="369" name="Google Shape;369;p51"/>
          <p:cNvSpPr txBox="1"/>
          <p:nvPr>
            <p:ph idx="3" type="body"/>
          </p:nvPr>
        </p:nvSpPr>
        <p:spPr>
          <a:xfrm>
            <a:off x="4629150" y="1260872"/>
            <a:ext cx="38874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t/>
            </a:r>
            <a:endParaRPr/>
          </a:p>
        </p:txBody>
      </p:sp>
      <p:sp>
        <p:nvSpPr>
          <p:cNvPr id="370" name="Google Shape;370;p51"/>
          <p:cNvSpPr txBox="1"/>
          <p:nvPr>
            <p:ph idx="4" type="body"/>
          </p:nvPr>
        </p:nvSpPr>
        <p:spPr>
          <a:xfrm>
            <a:off x="4629150" y="1878806"/>
            <a:ext cx="3887400" cy="2763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Programming Language?</a:t>
            </a:r>
            <a:endParaRPr/>
          </a:p>
        </p:txBody>
      </p:sp>
      <p:sp>
        <p:nvSpPr>
          <p:cNvPr id="111" name="Google Shape;111;p16"/>
          <p:cNvSpPr txBox="1"/>
          <p:nvPr>
            <p:ph idx="1" type="body"/>
          </p:nvPr>
        </p:nvSpPr>
        <p:spPr>
          <a:xfrm>
            <a:off x="471488" y="1026914"/>
            <a:ext cx="5915100" cy="2447700"/>
          </a:xfrm>
          <a:prstGeom prst="rect">
            <a:avLst/>
          </a:prstGeom>
        </p:spPr>
        <p:txBody>
          <a:bodyPr anchorCtr="0" anchor="t" bIns="34275" lIns="68575" spcFirstLastPara="1" rIns="68575" wrap="square" tIns="34275">
            <a:normAutofit fontScale="32500" lnSpcReduction="10000"/>
          </a:bodyPr>
          <a:lstStyle/>
          <a:p>
            <a:pPr indent="0" lvl="0" marL="0" rtl="0" algn="l">
              <a:spcBef>
                <a:spcPts val="800"/>
              </a:spcBef>
              <a:spcAft>
                <a:spcPts val="0"/>
              </a:spcAft>
              <a:buNone/>
            </a:pPr>
            <a:r>
              <a:t/>
            </a:r>
            <a:endParaRPr/>
          </a:p>
          <a:p>
            <a:pPr indent="-231140" lvl="0" marL="342900" rtl="0" algn="l">
              <a:spcBef>
                <a:spcPts val="800"/>
              </a:spcBef>
              <a:spcAft>
                <a:spcPts val="0"/>
              </a:spcAft>
              <a:buSzPct val="82051"/>
              <a:buAutoNum type="arabicPeriod"/>
            </a:pPr>
            <a:r>
              <a:rPr lang="en" sz="3900"/>
              <a:t>to interact with computer</a:t>
            </a:r>
            <a:endParaRPr sz="3900"/>
          </a:p>
          <a:p>
            <a:pPr indent="-224948" lvl="0" marL="342900" rtl="0" algn="l">
              <a:spcBef>
                <a:spcPts val="0"/>
              </a:spcBef>
              <a:spcAft>
                <a:spcPts val="0"/>
              </a:spcAft>
              <a:buSzPct val="78378"/>
              <a:buAutoNum type="arabicPeriod"/>
            </a:pPr>
            <a:r>
              <a:rPr lang="en" sz="3700"/>
              <a:t>diff ways </a:t>
            </a:r>
            <a:endParaRPr sz="3700"/>
          </a:p>
          <a:p>
            <a:pPr indent="-224948" lvl="0" marL="342900" rtl="0" algn="l">
              <a:spcBef>
                <a:spcPts val="0"/>
              </a:spcBef>
              <a:spcAft>
                <a:spcPts val="0"/>
              </a:spcAft>
              <a:buSzPct val="78378"/>
              <a:buAutoNum type="arabicPeriod"/>
            </a:pPr>
            <a:r>
              <a:rPr lang="en" sz="3700"/>
              <a:t>universal </a:t>
            </a:r>
            <a:endParaRPr sz="3700"/>
          </a:p>
          <a:p>
            <a:pPr indent="-224948" lvl="0" marL="342900" rtl="0" algn="l">
              <a:spcBef>
                <a:spcPts val="0"/>
              </a:spcBef>
              <a:spcAft>
                <a:spcPts val="0"/>
              </a:spcAft>
              <a:buSzPct val="78378"/>
              <a:buAutoNum type="arabicPeriod"/>
            </a:pPr>
            <a:r>
              <a:rPr lang="en" sz="3700"/>
              <a:t>Eg: ATM, bank transaction,electricity, social media,</a:t>
            </a:r>
            <a:endParaRPr sz="3700"/>
          </a:p>
          <a:p>
            <a:pPr indent="-224948" lvl="0" marL="342900" rtl="0" algn="l">
              <a:spcBef>
                <a:spcPts val="0"/>
              </a:spcBef>
              <a:spcAft>
                <a:spcPts val="0"/>
              </a:spcAft>
              <a:buSzPct val="78378"/>
              <a:buAutoNum type="arabicPeriod"/>
            </a:pPr>
            <a:r>
              <a:rPr lang="en" sz="3700"/>
              <a:t>can safeguard our data</a:t>
            </a:r>
            <a:endParaRPr sz="3700"/>
          </a:p>
          <a:p>
            <a:pPr indent="0" lvl="0" marL="342900" rtl="0" algn="l">
              <a:spcBef>
                <a:spcPts val="800"/>
              </a:spcBef>
              <a:spcAft>
                <a:spcPts val="0"/>
              </a:spcAft>
              <a:buClr>
                <a:schemeClr val="dk1"/>
              </a:buClr>
              <a:buSzPts val="260"/>
              <a:buFont typeface="Arial"/>
              <a:buNone/>
            </a:pPr>
            <a:r>
              <a:rPr lang="en" sz="3700"/>
              <a:t>http://helloworldcollection.de/</a:t>
            </a:r>
            <a:endParaRPr sz="3700"/>
          </a:p>
          <a:p>
            <a:pPr indent="0" lvl="0" marL="342900" rtl="0" algn="l">
              <a:spcBef>
                <a:spcPts val="800"/>
              </a:spcBef>
              <a:spcAft>
                <a:spcPts val="0"/>
              </a:spcAft>
              <a:buNone/>
            </a:pPr>
            <a:r>
              <a:t/>
            </a:r>
            <a:endParaRPr/>
          </a:p>
          <a:p>
            <a:pPr indent="0" lvl="0" marL="342900" rtl="0" algn="l">
              <a:spcBef>
                <a:spcPts val="800"/>
              </a:spcBef>
              <a:spcAft>
                <a:spcPts val="0"/>
              </a:spcAft>
              <a:buNone/>
            </a:pPr>
            <a:r>
              <a:t/>
            </a:r>
            <a:endParaRPr/>
          </a:p>
          <a:p>
            <a:pPr indent="0" lvl="0" marL="342900" rtl="0" algn="l">
              <a:spcBef>
                <a:spcPts val="800"/>
              </a:spcBef>
              <a:spcAft>
                <a:spcPts val="0"/>
              </a:spcAft>
              <a:buNone/>
            </a:pPr>
            <a:r>
              <a:t/>
            </a:r>
            <a:endParaRPr/>
          </a:p>
          <a:p>
            <a:pPr indent="0" lvl="0" marL="342900" rtl="0" algn="l">
              <a:spcBef>
                <a:spcPts val="800"/>
              </a:spcBef>
              <a:spcAft>
                <a:spcPts val="0"/>
              </a:spcAft>
              <a:buNone/>
            </a:pPr>
            <a:r>
              <a:t/>
            </a:r>
            <a:endParaRPr/>
          </a:p>
          <a:p>
            <a:pPr indent="0" lvl="0" marL="342900" rtl="0" algn="l">
              <a:spcBef>
                <a:spcPts val="800"/>
              </a:spcBef>
              <a:spcAft>
                <a:spcPts val="0"/>
              </a:spcAft>
              <a:buNone/>
            </a:pPr>
            <a:r>
              <a:t/>
            </a:r>
            <a:endParaRPr/>
          </a:p>
          <a:p>
            <a:pPr indent="0" lvl="0" marL="342900" rtl="0" algn="l">
              <a:spcBef>
                <a:spcPts val="800"/>
              </a:spcBef>
              <a:spcAft>
                <a:spcPts val="0"/>
              </a:spcAft>
              <a:buNone/>
            </a:pPr>
            <a:r>
              <a:rPr lang="en" sz="2700"/>
              <a:t>Analogy-&gt; english</a:t>
            </a:r>
            <a:endParaRPr sz="2700"/>
          </a:p>
        </p:txBody>
      </p:sp>
      <p:sp>
        <p:nvSpPr>
          <p:cNvPr id="112" name="Google Shape;112;p16"/>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Continue </a:t>
            </a:r>
            <a:endParaRPr/>
          </a:p>
        </p:txBody>
      </p:sp>
      <p:sp>
        <p:nvSpPr>
          <p:cNvPr id="376" name="Google Shape;376;p52"/>
          <p:cNvSpPr txBox="1"/>
          <p:nvPr>
            <p:ph idx="1" type="body"/>
          </p:nvPr>
        </p:nvSpPr>
        <p:spPr>
          <a:xfrm>
            <a:off x="4680125" y="1369225"/>
            <a:ext cx="3835200" cy="3263400"/>
          </a:xfrm>
          <a:prstGeom prst="rect">
            <a:avLst/>
          </a:prstGeom>
        </p:spPr>
        <p:txBody>
          <a:bodyPr anchorCtr="0" anchor="t" bIns="34275" lIns="68575" spcFirstLastPara="1" rIns="68575" wrap="square" tIns="34275">
            <a:normAutofit fontScale="32500" lnSpcReduction="20000"/>
          </a:bodyPr>
          <a:lstStyle/>
          <a:p>
            <a:pPr indent="0" lvl="0" marL="0" rtl="0" algn="l">
              <a:spcBef>
                <a:spcPts val="800"/>
              </a:spcBef>
              <a:spcAft>
                <a:spcPts val="0"/>
              </a:spcAft>
              <a:buClr>
                <a:schemeClr val="dk1"/>
              </a:buClr>
              <a:buSzPct val="52380"/>
              <a:buFont typeface="Arial"/>
              <a:buNone/>
            </a:pPr>
            <a:r>
              <a:rPr lang="en"/>
              <a:t>int main() {</a:t>
            </a:r>
            <a:endParaRPr/>
          </a:p>
          <a:p>
            <a:pPr indent="0" lvl="0" marL="0" rtl="0" algn="l">
              <a:spcBef>
                <a:spcPts val="800"/>
              </a:spcBef>
              <a:spcAft>
                <a:spcPts val="0"/>
              </a:spcAft>
              <a:buClr>
                <a:schemeClr val="dk1"/>
              </a:buClr>
              <a:buSzPct val="52380"/>
              <a:buFont typeface="Arial"/>
              <a:buNone/>
            </a:pPr>
            <a:r>
              <a:rPr lang="en"/>
              <a:t>    int num = 1;</a:t>
            </a:r>
            <a:endParaRPr/>
          </a:p>
          <a:p>
            <a:pPr indent="0" lvl="0" marL="0" rtl="0" algn="l">
              <a:spcBef>
                <a:spcPts val="800"/>
              </a:spcBef>
              <a:spcAft>
                <a:spcPts val="0"/>
              </a:spcAft>
              <a:buClr>
                <a:schemeClr val="dk1"/>
              </a:buClr>
              <a:buSzPct val="52380"/>
              <a:buFont typeface="Arial"/>
              <a:buNone/>
            </a:pPr>
            <a:r>
              <a:rPr lang="en"/>
              <a:t>   while(num &lt; 5){</a:t>
            </a:r>
            <a:endParaRPr/>
          </a:p>
          <a:p>
            <a:pPr indent="0" lvl="0" marL="0" rtl="0" algn="l">
              <a:spcBef>
                <a:spcPts val="800"/>
              </a:spcBef>
              <a:spcAft>
                <a:spcPts val="0"/>
              </a:spcAft>
              <a:buClr>
                <a:schemeClr val="dk1"/>
              </a:buClr>
              <a:buSzPct val="52380"/>
              <a:buFont typeface="Arial"/>
              <a:buNone/>
            </a:pPr>
            <a:r>
              <a:rPr lang="en"/>
              <a:t>        </a:t>
            </a:r>
            <a:endParaRPr/>
          </a:p>
          <a:p>
            <a:pPr indent="0" lvl="0" marL="0" rtl="0" algn="l">
              <a:spcBef>
                <a:spcPts val="800"/>
              </a:spcBef>
              <a:spcAft>
                <a:spcPts val="0"/>
              </a:spcAft>
              <a:buClr>
                <a:schemeClr val="dk1"/>
              </a:buClr>
              <a:buSzPct val="52380"/>
              <a:buFont typeface="Arial"/>
              <a:buNone/>
            </a:pPr>
            <a:r>
              <a:rPr lang="en"/>
              <a:t>       if(num == 3){</a:t>
            </a:r>
            <a:endParaRPr/>
          </a:p>
          <a:p>
            <a:pPr indent="0" lvl="0" marL="0" rtl="0" algn="l">
              <a:spcBef>
                <a:spcPts val="800"/>
              </a:spcBef>
              <a:spcAft>
                <a:spcPts val="0"/>
              </a:spcAft>
              <a:buClr>
                <a:schemeClr val="dk1"/>
              </a:buClr>
              <a:buSzPct val="52380"/>
              <a:buFont typeface="Arial"/>
              <a:buNone/>
            </a:pPr>
            <a:r>
              <a:rPr lang="en"/>
              <a:t>           printf("weekend  ");</a:t>
            </a:r>
            <a:endParaRPr/>
          </a:p>
          <a:p>
            <a:pPr indent="0" lvl="0" marL="0" rtl="0" algn="l">
              <a:spcBef>
                <a:spcPts val="800"/>
              </a:spcBef>
              <a:spcAft>
                <a:spcPts val="0"/>
              </a:spcAft>
              <a:buClr>
                <a:schemeClr val="dk1"/>
              </a:buClr>
              <a:buSzPct val="52380"/>
              <a:buFont typeface="Arial"/>
              <a:buNone/>
            </a:pPr>
            <a:r>
              <a:rPr lang="en"/>
              <a:t>           num++;</a:t>
            </a:r>
            <a:endParaRPr/>
          </a:p>
          <a:p>
            <a:pPr indent="0" lvl="0" marL="0" rtl="0" algn="l">
              <a:spcBef>
                <a:spcPts val="800"/>
              </a:spcBef>
              <a:spcAft>
                <a:spcPts val="0"/>
              </a:spcAft>
              <a:buClr>
                <a:schemeClr val="dk1"/>
              </a:buClr>
              <a:buSzPct val="52380"/>
              <a:buFont typeface="Arial"/>
              <a:buNone/>
            </a:pPr>
            <a:r>
              <a:rPr lang="en"/>
              <a:t>           continue;</a:t>
            </a:r>
            <a:endParaRPr/>
          </a:p>
          <a:p>
            <a:pPr indent="0" lvl="0" marL="0" rtl="0" algn="l">
              <a:spcBef>
                <a:spcPts val="800"/>
              </a:spcBef>
              <a:spcAft>
                <a:spcPts val="0"/>
              </a:spcAft>
              <a:buClr>
                <a:schemeClr val="dk1"/>
              </a:buClr>
              <a:buSzPct val="52380"/>
              <a:buFont typeface="Arial"/>
              <a:buNone/>
            </a:pPr>
            <a:r>
              <a:rPr lang="en"/>
              <a:t>       }else{</a:t>
            </a:r>
            <a:endParaRPr/>
          </a:p>
          <a:p>
            <a:pPr indent="0" lvl="0" marL="0" rtl="0" algn="l">
              <a:spcBef>
                <a:spcPts val="800"/>
              </a:spcBef>
              <a:spcAft>
                <a:spcPts val="0"/>
              </a:spcAft>
              <a:buClr>
                <a:schemeClr val="dk1"/>
              </a:buClr>
              <a:buSzPct val="52380"/>
              <a:buFont typeface="Arial"/>
              <a:buNone/>
            </a:pPr>
            <a:r>
              <a:rPr lang="en"/>
              <a:t>           num++;</a:t>
            </a:r>
            <a:endParaRPr/>
          </a:p>
          <a:p>
            <a:pPr indent="0" lvl="0" marL="0" rtl="0" algn="l">
              <a:spcBef>
                <a:spcPts val="800"/>
              </a:spcBef>
              <a:spcAft>
                <a:spcPts val="0"/>
              </a:spcAft>
              <a:buClr>
                <a:schemeClr val="dk1"/>
              </a:buClr>
              <a:buSzPct val="52380"/>
              <a:buFont typeface="Arial"/>
              <a:buNone/>
            </a:pPr>
            <a:r>
              <a:rPr lang="en"/>
              <a:t>       }</a:t>
            </a:r>
            <a:endParaRPr/>
          </a:p>
          <a:p>
            <a:pPr indent="0" lvl="0" marL="0" rtl="0" algn="l">
              <a:spcBef>
                <a:spcPts val="800"/>
              </a:spcBef>
              <a:spcAft>
                <a:spcPts val="0"/>
              </a:spcAft>
              <a:buClr>
                <a:schemeClr val="dk1"/>
              </a:buClr>
              <a:buSzPct val="52380"/>
              <a:buFont typeface="Arial"/>
              <a:buNone/>
            </a:pPr>
            <a:r>
              <a:rPr lang="en"/>
              <a:t>        printf("good    ");</a:t>
            </a:r>
            <a:endParaRPr/>
          </a:p>
          <a:p>
            <a:pPr indent="0" lvl="0" marL="0" rtl="0" algn="l">
              <a:spcBef>
                <a:spcPts val="800"/>
              </a:spcBef>
              <a:spcAft>
                <a:spcPts val="0"/>
              </a:spcAft>
              <a:buClr>
                <a:schemeClr val="dk1"/>
              </a:buClr>
              <a:buSzPct val="52380"/>
              <a:buFont typeface="Arial"/>
              <a:buNone/>
            </a:pPr>
            <a:r>
              <a:rPr lang="en"/>
              <a:t>       </a:t>
            </a:r>
            <a:endParaRPr/>
          </a:p>
          <a:p>
            <a:pPr indent="0" lvl="0" marL="0" rtl="0" algn="l">
              <a:spcBef>
                <a:spcPts val="800"/>
              </a:spcBef>
              <a:spcAft>
                <a:spcPts val="0"/>
              </a:spcAft>
              <a:buClr>
                <a:schemeClr val="dk1"/>
              </a:buClr>
              <a:buSzPct val="52380"/>
              <a:buFont typeface="Arial"/>
              <a:buNone/>
            </a:pPr>
            <a:r>
              <a:rPr lang="en"/>
              <a:t>   }</a:t>
            </a:r>
            <a:endParaRPr/>
          </a:p>
          <a:p>
            <a:pPr indent="0" lvl="0" marL="0" rtl="0" algn="l">
              <a:spcBef>
                <a:spcPts val="800"/>
              </a:spcBef>
              <a:spcAft>
                <a:spcPts val="0"/>
              </a:spcAft>
              <a:buClr>
                <a:schemeClr val="dk1"/>
              </a:buClr>
              <a:buSzPct val="52380"/>
              <a:buFont typeface="Arial"/>
              <a:buNone/>
            </a:pPr>
            <a:r>
              <a:rPr lang="en"/>
              <a:t>       </a:t>
            </a:r>
            <a:endParaRPr/>
          </a:p>
          <a:p>
            <a:pPr indent="0" lvl="0" marL="0" rtl="0" algn="l">
              <a:spcBef>
                <a:spcPts val="800"/>
              </a:spcBef>
              <a:spcAft>
                <a:spcPts val="0"/>
              </a:spcAft>
              <a:buClr>
                <a:schemeClr val="dk1"/>
              </a:buClr>
              <a:buSzPct val="52380"/>
              <a:buFont typeface="Arial"/>
              <a:buNone/>
            </a:pPr>
            <a:r>
              <a:rPr lang="en"/>
              <a:t>  return 0;</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623888" y="1282303"/>
            <a:ext cx="7886700" cy="2139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FUNCTIONS</a:t>
            </a:r>
            <a:endParaRPr/>
          </a:p>
        </p:txBody>
      </p:sp>
      <p:sp>
        <p:nvSpPr>
          <p:cNvPr id="382" name="Google Shape;382;p53"/>
          <p:cNvSpPr txBox="1"/>
          <p:nvPr>
            <p:ph idx="1" type="body"/>
          </p:nvPr>
        </p:nvSpPr>
        <p:spPr>
          <a:xfrm>
            <a:off x="623888" y="3442097"/>
            <a:ext cx="7886700" cy="11250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POINTS TO COVER:</a:t>
            </a:r>
            <a:endParaRPr/>
          </a:p>
        </p:txBody>
      </p:sp>
      <p:sp>
        <p:nvSpPr>
          <p:cNvPr id="388" name="Google Shape;388;p5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42900" lvl="0" marL="457200" rtl="0" algn="l">
              <a:spcBef>
                <a:spcPts val="800"/>
              </a:spcBef>
              <a:spcAft>
                <a:spcPts val="0"/>
              </a:spcAft>
              <a:buClr>
                <a:srgbClr val="888888"/>
              </a:buClr>
              <a:buSzPts val="1800"/>
              <a:buAutoNum type="arabicPeriod"/>
            </a:pPr>
            <a:r>
              <a:rPr lang="en" sz="1800">
                <a:solidFill>
                  <a:srgbClr val="888888"/>
                </a:solidFill>
              </a:rPr>
              <a:t>What? 2. Definition, call, declare 3. </a:t>
            </a:r>
            <a:endParaRPr sz="1800">
              <a:solidFill>
                <a:srgbClr val="888888"/>
              </a:solidFill>
            </a:endParaRPr>
          </a:p>
          <a:p>
            <a:pPr indent="-342900" lvl="0" marL="457200" rtl="0" algn="l">
              <a:spcBef>
                <a:spcPts val="0"/>
              </a:spcBef>
              <a:spcAft>
                <a:spcPts val="0"/>
              </a:spcAft>
              <a:buClr>
                <a:srgbClr val="888888"/>
              </a:buClr>
              <a:buSzPts val="1800"/>
              <a:buAutoNum type="arabicPeriod"/>
            </a:pPr>
            <a:r>
              <a:rPr lang="en" sz="1800">
                <a:solidFill>
                  <a:srgbClr val="888888"/>
                </a:solidFill>
              </a:rPr>
              <a:t>Multiple times, diff return types, parameter any…std</a:t>
            </a:r>
            <a:endParaRPr sz="1800">
              <a:solidFill>
                <a:srgbClr val="888888"/>
              </a:solidFill>
            </a:endParaRPr>
          </a:p>
          <a:p>
            <a:pPr indent="-342900" lvl="0" marL="457200" rtl="0" algn="l">
              <a:spcBef>
                <a:spcPts val="0"/>
              </a:spcBef>
              <a:spcAft>
                <a:spcPts val="0"/>
              </a:spcAft>
              <a:buClr>
                <a:srgbClr val="888888"/>
              </a:buClr>
              <a:buSzPts val="1800"/>
              <a:buAutoNum type="arabicPeriod"/>
            </a:pPr>
            <a:r>
              <a:t/>
            </a:r>
            <a:endParaRPr sz="1800">
              <a:solidFill>
                <a:srgbClr val="888888"/>
              </a:solidFill>
            </a:endParaRPr>
          </a:p>
          <a:p>
            <a:pPr indent="0" lvl="0" marL="0" rtl="0" algn="l">
              <a:spcBef>
                <a:spcPts val="8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SYNTAX</a:t>
            </a:r>
            <a:endParaRPr/>
          </a:p>
        </p:txBody>
      </p:sp>
      <p:sp>
        <p:nvSpPr>
          <p:cNvPr id="394" name="Google Shape;394;p5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i="1" lang="en" sz="1150">
                <a:highlight>
                  <a:srgbClr val="FFFFFF"/>
                </a:highlight>
                <a:latin typeface="Courier New"/>
                <a:ea typeface="Courier New"/>
                <a:cs typeface="Courier New"/>
                <a:sym typeface="Courier New"/>
              </a:rPr>
              <a:t>returnType</a:t>
            </a:r>
            <a:r>
              <a:rPr lang="en" sz="1150">
                <a:highlight>
                  <a:srgbClr val="FFFFFF"/>
                </a:highlight>
                <a:latin typeface="Courier New"/>
                <a:ea typeface="Courier New"/>
                <a:cs typeface="Courier New"/>
                <a:sym typeface="Courier New"/>
              </a:rPr>
              <a:t> </a:t>
            </a:r>
            <a:r>
              <a:rPr i="1" lang="en" sz="1150">
                <a:highlight>
                  <a:srgbClr val="FFFFFF"/>
                </a:highlight>
                <a:latin typeface="Courier New"/>
                <a:ea typeface="Courier New"/>
                <a:cs typeface="Courier New"/>
                <a:sym typeface="Courier New"/>
              </a:rPr>
              <a:t>functionName</a:t>
            </a:r>
            <a:r>
              <a:rPr lang="en" sz="1150">
                <a:highlight>
                  <a:srgbClr val="FFFFFF"/>
                </a:highlight>
                <a:latin typeface="Courier New"/>
                <a:ea typeface="Courier New"/>
                <a:cs typeface="Courier New"/>
                <a:sym typeface="Courier New"/>
              </a:rPr>
              <a:t>(</a:t>
            </a:r>
            <a:r>
              <a:rPr i="1" lang="en" sz="1150">
                <a:highlight>
                  <a:srgbClr val="FFFFFF"/>
                </a:highlight>
                <a:latin typeface="Courier New"/>
                <a:ea typeface="Courier New"/>
                <a:cs typeface="Courier New"/>
                <a:sym typeface="Courier New"/>
              </a:rPr>
              <a:t>parameter1</a:t>
            </a:r>
            <a:r>
              <a:rPr lang="en" sz="1150">
                <a:highlight>
                  <a:srgbClr val="FFFFFF"/>
                </a:highlight>
                <a:latin typeface="Courier New"/>
                <a:ea typeface="Courier New"/>
                <a:cs typeface="Courier New"/>
                <a:sym typeface="Courier New"/>
              </a:rPr>
              <a:t>, </a:t>
            </a:r>
            <a:r>
              <a:rPr i="1" lang="en" sz="1150">
                <a:highlight>
                  <a:srgbClr val="FFFFFF"/>
                </a:highlight>
                <a:latin typeface="Courier New"/>
                <a:ea typeface="Courier New"/>
                <a:cs typeface="Courier New"/>
                <a:sym typeface="Courier New"/>
              </a:rPr>
              <a:t>parameter2</a:t>
            </a:r>
            <a:r>
              <a:rPr lang="en" sz="1150">
                <a:highlight>
                  <a:srgbClr val="FFFFFF"/>
                </a:highlight>
                <a:latin typeface="Courier New"/>
                <a:ea typeface="Courier New"/>
                <a:cs typeface="Courier New"/>
                <a:sym typeface="Courier New"/>
              </a:rPr>
              <a:t>, </a:t>
            </a:r>
            <a:r>
              <a:rPr i="1" lang="en" sz="1150">
                <a:highlight>
                  <a:srgbClr val="FFFFFF"/>
                </a:highlight>
                <a:latin typeface="Courier New"/>
                <a:ea typeface="Courier New"/>
                <a:cs typeface="Courier New"/>
                <a:sym typeface="Courier New"/>
              </a:rPr>
              <a:t>parameter3</a:t>
            </a:r>
            <a:r>
              <a:rPr lang="en" sz="1150">
                <a:highlight>
                  <a:srgbClr val="FFFFFF"/>
                </a:highlight>
                <a:latin typeface="Courier New"/>
                <a:ea typeface="Courier New"/>
                <a:cs typeface="Courier New"/>
                <a:sym typeface="Courier New"/>
              </a:rPr>
              <a:t>) {</a:t>
            </a:r>
            <a:endParaRPr sz="1150">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1150">
                <a:highlight>
                  <a:srgbClr val="FFFFFF"/>
                </a:highlight>
                <a:latin typeface="Courier New"/>
                <a:ea typeface="Courier New"/>
                <a:cs typeface="Courier New"/>
                <a:sym typeface="Courier New"/>
              </a:rPr>
              <a:t>  </a:t>
            </a:r>
            <a:r>
              <a:rPr lang="en" sz="1150">
                <a:solidFill>
                  <a:srgbClr val="008000"/>
                </a:solidFill>
                <a:highlight>
                  <a:srgbClr val="FFFFFF"/>
                </a:highlight>
                <a:latin typeface="Courier New"/>
                <a:ea typeface="Courier New"/>
                <a:cs typeface="Courier New"/>
                <a:sym typeface="Courier New"/>
              </a:rPr>
              <a:t>// code to be executed</a:t>
            </a:r>
            <a:endParaRPr sz="1150">
              <a:solidFill>
                <a:srgbClr val="008000"/>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rPr lang="en"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800"/>
              </a:spcBef>
              <a:spcAft>
                <a:spcPts val="0"/>
              </a:spcAft>
              <a:buNone/>
            </a:pPr>
            <a:r>
              <a:rPr lang="en" sz="1150">
                <a:highlight>
                  <a:srgbClr val="FFFFFF"/>
                </a:highlight>
                <a:latin typeface="Courier New"/>
                <a:ea typeface="Courier New"/>
                <a:cs typeface="Courier New"/>
                <a:sym typeface="Courier New"/>
              </a:rPr>
              <a:t>// parameters optional </a:t>
            </a:r>
            <a:endParaRPr sz="1150">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1150">
              <a:highlight>
                <a:srgbClr val="FFFFFF"/>
              </a:highlight>
              <a:latin typeface="Courier New"/>
              <a:ea typeface="Courier New"/>
              <a:cs typeface="Courier New"/>
              <a:sym typeface="Courier New"/>
            </a:endParaRPr>
          </a:p>
          <a:p>
            <a:pPr indent="0" lvl="0" marL="0" rtl="0" algn="l">
              <a:spcBef>
                <a:spcPts val="800"/>
              </a:spcBef>
              <a:spcAft>
                <a:spcPts val="0"/>
              </a:spcAft>
              <a:buNone/>
            </a:pPr>
            <a:r>
              <a:rPr lang="en" sz="1150">
                <a:highlight>
                  <a:srgbClr val="FFFFFF"/>
                </a:highlight>
                <a:latin typeface="Courier New"/>
                <a:ea typeface="Courier New"/>
                <a:cs typeface="Courier New"/>
                <a:sym typeface="Courier New"/>
              </a:rPr>
              <a:t>Meaningful function names to be given </a:t>
            </a:r>
            <a:endParaRPr sz="1150">
              <a:highlight>
                <a:srgbClr val="FFFFFF"/>
              </a:highlight>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FUNCTIONS</a:t>
            </a:r>
            <a:endParaRPr/>
          </a:p>
        </p:txBody>
      </p:sp>
      <p:sp>
        <p:nvSpPr>
          <p:cNvPr id="400" name="Google Shape;400;p56"/>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file:///D:/AHCL/FUNCTIONS_c.pdf</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Function - without parameters, void r type</a:t>
            </a:r>
            <a:endParaRPr/>
          </a:p>
        </p:txBody>
      </p:sp>
      <p:sp>
        <p:nvSpPr>
          <p:cNvPr id="406" name="Google Shape;406;p57"/>
          <p:cNvSpPr txBox="1"/>
          <p:nvPr>
            <p:ph idx="1" type="body"/>
          </p:nvPr>
        </p:nvSpPr>
        <p:spPr>
          <a:xfrm>
            <a:off x="6332850" y="1369225"/>
            <a:ext cx="2182500" cy="3263400"/>
          </a:xfrm>
          <a:prstGeom prst="rect">
            <a:avLst/>
          </a:prstGeom>
        </p:spPr>
        <p:txBody>
          <a:bodyPr anchorCtr="0" anchor="t" bIns="34275" lIns="68575" spcFirstLastPara="1" rIns="68575" wrap="square" tIns="34275">
            <a:normAutofit fontScale="40000" lnSpcReduction="10000"/>
          </a:bodyPr>
          <a:lstStyle/>
          <a:p>
            <a:pPr indent="0" lvl="0" marL="0" rtl="0" algn="l">
              <a:spcBef>
                <a:spcPts val="800"/>
              </a:spcBef>
              <a:spcAft>
                <a:spcPts val="0"/>
              </a:spcAft>
              <a:buClr>
                <a:schemeClr val="dk1"/>
              </a:buClr>
              <a:buSzPct val="52380"/>
              <a:buFont typeface="Arial"/>
              <a:buNone/>
            </a:pPr>
            <a:r>
              <a:rPr lang="en"/>
              <a:t>#include &lt;stdio.h&gt;</a:t>
            </a:r>
            <a:endParaRPr/>
          </a:p>
          <a:p>
            <a:pPr indent="0" lvl="0" marL="0" rtl="0" algn="l">
              <a:spcBef>
                <a:spcPts val="800"/>
              </a:spcBef>
              <a:spcAft>
                <a:spcPts val="0"/>
              </a:spcAft>
              <a:buClr>
                <a:schemeClr val="dk1"/>
              </a:buClr>
              <a:buSzPct val="52380"/>
              <a:buFont typeface="Arial"/>
              <a:buNone/>
            </a:pPr>
            <a:r>
              <a:rPr lang="en"/>
              <a:t>void add();    //declaring  function</a:t>
            </a:r>
            <a:endParaRPr/>
          </a:p>
          <a:p>
            <a:pPr indent="0" lvl="0" marL="0" rtl="0" algn="l">
              <a:spcBef>
                <a:spcPts val="800"/>
              </a:spcBef>
              <a:spcAft>
                <a:spcPts val="0"/>
              </a:spcAft>
              <a:buClr>
                <a:schemeClr val="dk1"/>
              </a:buClr>
              <a:buSzPct val="52380"/>
              <a:buFont typeface="Arial"/>
              <a:buNone/>
            </a:pPr>
            <a:r>
              <a:rPr lang="en"/>
              <a:t>int main(){</a:t>
            </a:r>
            <a:endParaRPr/>
          </a:p>
          <a:p>
            <a:pPr indent="0" lvl="0" marL="0" rtl="0" algn="l">
              <a:spcBef>
                <a:spcPts val="800"/>
              </a:spcBef>
              <a:spcAft>
                <a:spcPts val="0"/>
              </a:spcAft>
              <a:buClr>
                <a:schemeClr val="dk1"/>
              </a:buClr>
              <a:buSzPct val="52380"/>
              <a:buFont typeface="Arial"/>
              <a:buNone/>
            </a:pPr>
            <a:r>
              <a:rPr lang="en"/>
              <a:t>   </a:t>
            </a:r>
            <a:endParaRPr/>
          </a:p>
          <a:p>
            <a:pPr indent="0" lvl="0" marL="0" rtl="0" algn="l">
              <a:spcBef>
                <a:spcPts val="800"/>
              </a:spcBef>
              <a:spcAft>
                <a:spcPts val="0"/>
              </a:spcAft>
              <a:buClr>
                <a:schemeClr val="dk1"/>
              </a:buClr>
              <a:buSzPct val="52380"/>
              <a:buFont typeface="Arial"/>
              <a:buNone/>
            </a:pPr>
            <a:r>
              <a:rPr lang="en"/>
              <a:t>printf("hellow     ");</a:t>
            </a:r>
            <a:endParaRPr/>
          </a:p>
          <a:p>
            <a:pPr indent="0" lvl="0" marL="0" rtl="0" algn="l">
              <a:spcBef>
                <a:spcPts val="800"/>
              </a:spcBef>
              <a:spcAft>
                <a:spcPts val="0"/>
              </a:spcAft>
              <a:buClr>
                <a:schemeClr val="dk1"/>
              </a:buClr>
              <a:buSzPct val="52380"/>
              <a:buFont typeface="Arial"/>
              <a:buNone/>
            </a:pPr>
            <a:r>
              <a:rPr lang="en"/>
              <a:t> add(); // call a function </a:t>
            </a:r>
            <a:endParaRPr/>
          </a:p>
          <a:p>
            <a:pPr indent="0" lvl="0" marL="0" rtl="0" algn="l">
              <a:spcBef>
                <a:spcPts val="800"/>
              </a:spcBef>
              <a:spcAft>
                <a:spcPts val="0"/>
              </a:spcAft>
              <a:buClr>
                <a:schemeClr val="dk1"/>
              </a:buClr>
              <a:buSzPct val="52380"/>
              <a:buFont typeface="Arial"/>
              <a:buNone/>
            </a:pPr>
            <a:r>
              <a:rPr lang="en"/>
              <a:t>   int a;//declaration</a:t>
            </a:r>
            <a:endParaRPr/>
          </a:p>
          <a:p>
            <a:pPr indent="0" lvl="0" marL="0" rtl="0" algn="l">
              <a:spcBef>
                <a:spcPts val="800"/>
              </a:spcBef>
              <a:spcAft>
                <a:spcPts val="0"/>
              </a:spcAft>
              <a:buClr>
                <a:schemeClr val="dk1"/>
              </a:buClr>
              <a:buSzPct val="52380"/>
              <a:buFont typeface="Arial"/>
              <a:buNone/>
            </a:pPr>
            <a:r>
              <a:rPr lang="en"/>
              <a:t>   int b = 10;// declaring -- intialization </a:t>
            </a:r>
            <a:endParaRPr/>
          </a:p>
          <a:p>
            <a:pPr indent="0" lvl="0" marL="0" rtl="0" algn="l">
              <a:spcBef>
                <a:spcPts val="800"/>
              </a:spcBef>
              <a:spcAft>
                <a:spcPts val="0"/>
              </a:spcAft>
              <a:buClr>
                <a:schemeClr val="dk1"/>
              </a:buClr>
              <a:buSzPct val="52380"/>
              <a:buFont typeface="Arial"/>
              <a:buNone/>
            </a:pPr>
            <a:r>
              <a:rPr lang="en"/>
              <a:t>    return 0;</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//function defined </a:t>
            </a:r>
            <a:endParaRPr/>
          </a:p>
          <a:p>
            <a:pPr indent="0" lvl="0" marL="0" rtl="0" algn="l">
              <a:spcBef>
                <a:spcPts val="800"/>
              </a:spcBef>
              <a:spcAft>
                <a:spcPts val="0"/>
              </a:spcAft>
              <a:buClr>
                <a:schemeClr val="dk1"/>
              </a:buClr>
              <a:buSzPct val="52380"/>
              <a:buFont typeface="Arial"/>
              <a:buNone/>
            </a:pPr>
            <a:r>
              <a:rPr lang="en"/>
              <a:t>void add() {</a:t>
            </a:r>
            <a:endParaRPr/>
          </a:p>
          <a:p>
            <a:pPr indent="0" lvl="0" marL="0" rtl="0" algn="l">
              <a:spcBef>
                <a:spcPts val="800"/>
              </a:spcBef>
              <a:spcAft>
                <a:spcPts val="0"/>
              </a:spcAft>
              <a:buClr>
                <a:schemeClr val="dk1"/>
              </a:buClr>
              <a:buSzPct val="52380"/>
              <a:buFont typeface="Arial"/>
              <a:buNone/>
            </a:pPr>
            <a:r>
              <a:rPr lang="en"/>
              <a:t>  printf("output of addition is : %d",2+3);</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None/>
            </a:pPr>
            <a:r>
              <a:t/>
            </a:r>
            <a:endParaRPr/>
          </a:p>
        </p:txBody>
      </p:sp>
      <p:pic>
        <p:nvPicPr>
          <p:cNvPr id="407" name="Google Shape;407;p57"/>
          <p:cNvPicPr preferRelativeResize="0"/>
          <p:nvPr/>
        </p:nvPicPr>
        <p:blipFill>
          <a:blip r:embed="rId3">
            <a:alphaModFix/>
          </a:blip>
          <a:stretch>
            <a:fillRect/>
          </a:stretch>
        </p:blipFill>
        <p:spPr>
          <a:xfrm>
            <a:off x="33075" y="1671575"/>
            <a:ext cx="6266700" cy="32633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Function -&gt; with parameters, void return type </a:t>
            </a:r>
            <a:endParaRPr/>
          </a:p>
        </p:txBody>
      </p:sp>
      <p:sp>
        <p:nvSpPr>
          <p:cNvPr id="413" name="Google Shape;413;p58"/>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414" name="Google Shape;414;p58"/>
          <p:cNvSpPr txBox="1"/>
          <p:nvPr>
            <p:ph idx="2" type="body"/>
          </p:nvPr>
        </p:nvSpPr>
        <p:spPr>
          <a:xfrm>
            <a:off x="6819375" y="1369225"/>
            <a:ext cx="1695900" cy="3263400"/>
          </a:xfrm>
          <a:prstGeom prst="rect">
            <a:avLst/>
          </a:prstGeom>
        </p:spPr>
        <p:txBody>
          <a:bodyPr anchorCtr="0" anchor="t" bIns="34275" lIns="68575" spcFirstLastPara="1" rIns="68575" wrap="square" tIns="34275">
            <a:normAutofit fontScale="32500" lnSpcReduction="20000"/>
          </a:bodyPr>
          <a:lstStyle/>
          <a:p>
            <a:pPr indent="0" lvl="0" marL="0" rtl="0" algn="l">
              <a:spcBef>
                <a:spcPts val="800"/>
              </a:spcBef>
              <a:spcAft>
                <a:spcPts val="0"/>
              </a:spcAft>
              <a:buClr>
                <a:schemeClr val="dk1"/>
              </a:buClr>
              <a:buSzPct val="52380"/>
              <a:buFont typeface="Arial"/>
              <a:buNone/>
            </a:pPr>
            <a:r>
              <a:rPr lang="en"/>
              <a:t>#include &lt;stdio.h&gt;</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void sub();  //declaring function </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int main(){</a:t>
            </a:r>
            <a:endParaRPr/>
          </a:p>
          <a:p>
            <a:pPr indent="0" lvl="0" marL="0" rtl="0" algn="l">
              <a:spcBef>
                <a:spcPts val="800"/>
              </a:spcBef>
              <a:spcAft>
                <a:spcPts val="0"/>
              </a:spcAft>
              <a:buClr>
                <a:schemeClr val="dk1"/>
              </a:buClr>
              <a:buSzPct val="52380"/>
              <a:buFont typeface="Arial"/>
              <a:buNone/>
            </a:pPr>
            <a:r>
              <a:rPr lang="en"/>
              <a:t>   </a:t>
            </a:r>
            <a:endParaRPr/>
          </a:p>
          <a:p>
            <a:pPr indent="0" lvl="0" marL="0" rtl="0" algn="l">
              <a:spcBef>
                <a:spcPts val="800"/>
              </a:spcBef>
              <a:spcAft>
                <a:spcPts val="0"/>
              </a:spcAft>
              <a:buClr>
                <a:schemeClr val="dk1"/>
              </a:buClr>
              <a:buSzPct val="52380"/>
              <a:buFont typeface="Arial"/>
              <a:buNone/>
            </a:pPr>
            <a:r>
              <a:rPr lang="en"/>
              <a:t>printf("hellow     ");</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   sub(6,5); // 6,5 -&gt; argument </a:t>
            </a:r>
            <a:endParaRPr/>
          </a:p>
          <a:p>
            <a:pPr indent="0" lvl="0" marL="0" rtl="0" algn="l">
              <a:spcBef>
                <a:spcPts val="800"/>
              </a:spcBef>
              <a:spcAft>
                <a:spcPts val="0"/>
              </a:spcAft>
              <a:buClr>
                <a:schemeClr val="dk1"/>
              </a:buClr>
              <a:buSzPct val="52380"/>
              <a:buFont typeface="Arial"/>
              <a:buNone/>
            </a:pPr>
            <a:r>
              <a:rPr lang="en"/>
              <a:t>   return 0;</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//function defined </a:t>
            </a:r>
            <a:endParaRPr/>
          </a:p>
          <a:p>
            <a:pPr indent="0" lvl="0" marL="0" rtl="0" algn="l">
              <a:spcBef>
                <a:spcPts val="800"/>
              </a:spcBef>
              <a:spcAft>
                <a:spcPts val="0"/>
              </a:spcAft>
              <a:buClr>
                <a:schemeClr val="dk1"/>
              </a:buClr>
              <a:buSzPct val="52380"/>
              <a:buFont typeface="Arial"/>
              <a:buNone/>
            </a:pPr>
            <a:r>
              <a:rPr lang="en"/>
              <a:t>void sub(int num1, int num2) { // num1, num2 -&gt; parameter</a:t>
            </a:r>
            <a:endParaRPr/>
          </a:p>
          <a:p>
            <a:pPr indent="0" lvl="0" marL="0" rtl="0" algn="l">
              <a:spcBef>
                <a:spcPts val="800"/>
              </a:spcBef>
              <a:spcAft>
                <a:spcPts val="0"/>
              </a:spcAft>
              <a:buClr>
                <a:schemeClr val="dk1"/>
              </a:buClr>
              <a:buSzPct val="52380"/>
              <a:buFont typeface="Arial"/>
              <a:buNone/>
            </a:pPr>
            <a:r>
              <a:rPr lang="en"/>
              <a:t>  printf("output of subtraction is : %d",num1 - num2 );</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None/>
            </a:pPr>
            <a:r>
              <a:t/>
            </a:r>
            <a:endParaRPr/>
          </a:p>
        </p:txBody>
      </p:sp>
      <p:pic>
        <p:nvPicPr>
          <p:cNvPr id="415" name="Google Shape;415;p58"/>
          <p:cNvPicPr preferRelativeResize="0"/>
          <p:nvPr/>
        </p:nvPicPr>
        <p:blipFill>
          <a:blip r:embed="rId3">
            <a:alphaModFix/>
          </a:blip>
          <a:stretch>
            <a:fillRect/>
          </a:stretch>
        </p:blipFill>
        <p:spPr>
          <a:xfrm>
            <a:off x="0" y="1477150"/>
            <a:ext cx="6224726" cy="36663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function-&gt; with parameters, with return type </a:t>
            </a:r>
            <a:endParaRPr/>
          </a:p>
        </p:txBody>
      </p:sp>
      <p:sp>
        <p:nvSpPr>
          <p:cNvPr id="421" name="Google Shape;421;p59"/>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422" name="Google Shape;422;p59"/>
          <p:cNvSpPr txBox="1"/>
          <p:nvPr>
            <p:ph idx="2" type="body"/>
          </p:nvPr>
        </p:nvSpPr>
        <p:spPr>
          <a:xfrm>
            <a:off x="6332850" y="1369225"/>
            <a:ext cx="2182500" cy="3263400"/>
          </a:xfrm>
          <a:prstGeom prst="rect">
            <a:avLst/>
          </a:prstGeom>
        </p:spPr>
        <p:txBody>
          <a:bodyPr anchorCtr="0" anchor="t" bIns="34275" lIns="68575" spcFirstLastPara="1" rIns="68575" wrap="square" tIns="34275">
            <a:normAutofit fontScale="25000" lnSpcReduction="20000"/>
          </a:bodyPr>
          <a:lstStyle/>
          <a:p>
            <a:pPr indent="0" lvl="0" marL="0" rtl="0" algn="l">
              <a:spcBef>
                <a:spcPts val="800"/>
              </a:spcBef>
              <a:spcAft>
                <a:spcPts val="0"/>
              </a:spcAft>
              <a:buClr>
                <a:schemeClr val="dk1"/>
              </a:buClr>
              <a:buSzPct val="52380"/>
              <a:buFont typeface="Arial"/>
              <a:buNone/>
            </a:pPr>
            <a:r>
              <a:rPr lang="en"/>
              <a:t>#include &lt;stdio.h&gt;</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int sub();  //declaring function </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int main(){</a:t>
            </a:r>
            <a:endParaRPr/>
          </a:p>
          <a:p>
            <a:pPr indent="0" lvl="0" marL="0" rtl="0" algn="l">
              <a:spcBef>
                <a:spcPts val="800"/>
              </a:spcBef>
              <a:spcAft>
                <a:spcPts val="0"/>
              </a:spcAft>
              <a:buClr>
                <a:schemeClr val="dk1"/>
              </a:buClr>
              <a:buSzPct val="52380"/>
              <a:buFont typeface="Arial"/>
              <a:buNone/>
            </a:pPr>
            <a:r>
              <a:rPr lang="en"/>
              <a:t>   </a:t>
            </a:r>
            <a:endParaRPr/>
          </a:p>
          <a:p>
            <a:pPr indent="0" lvl="0" marL="0" rtl="0" algn="l">
              <a:spcBef>
                <a:spcPts val="800"/>
              </a:spcBef>
              <a:spcAft>
                <a:spcPts val="0"/>
              </a:spcAft>
              <a:buClr>
                <a:schemeClr val="dk1"/>
              </a:buClr>
              <a:buSzPct val="52380"/>
              <a:buFont typeface="Arial"/>
              <a:buNone/>
            </a:pPr>
            <a:r>
              <a:rPr lang="en"/>
              <a:t>printf("hellow     ");</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  int result = sub(6,5); // 6,5 -&gt; argument </a:t>
            </a:r>
            <a:endParaRPr/>
          </a:p>
          <a:p>
            <a:pPr indent="0" lvl="0" marL="0" rtl="0" algn="l">
              <a:spcBef>
                <a:spcPts val="800"/>
              </a:spcBef>
              <a:spcAft>
                <a:spcPts val="0"/>
              </a:spcAft>
              <a:buClr>
                <a:schemeClr val="dk1"/>
              </a:buClr>
              <a:buSzPct val="52380"/>
              <a:buFont typeface="Arial"/>
              <a:buNone/>
            </a:pPr>
            <a:r>
              <a:rPr lang="en"/>
              <a:t>  printf("the result is: %d", result);</a:t>
            </a:r>
            <a:endParaRPr/>
          </a:p>
          <a:p>
            <a:pPr indent="0" lvl="0" marL="0" rtl="0" algn="l">
              <a:spcBef>
                <a:spcPts val="800"/>
              </a:spcBef>
              <a:spcAft>
                <a:spcPts val="0"/>
              </a:spcAft>
              <a:buClr>
                <a:schemeClr val="dk1"/>
              </a:buClr>
              <a:buSzPct val="52380"/>
              <a:buFont typeface="Arial"/>
              <a:buNone/>
            </a:pPr>
            <a:r>
              <a:rPr lang="en"/>
              <a:t>   return 0;</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//function defined </a:t>
            </a:r>
            <a:endParaRPr/>
          </a:p>
          <a:p>
            <a:pPr indent="0" lvl="0" marL="0" rtl="0" algn="l">
              <a:spcBef>
                <a:spcPts val="800"/>
              </a:spcBef>
              <a:spcAft>
                <a:spcPts val="0"/>
              </a:spcAft>
              <a:buClr>
                <a:schemeClr val="dk1"/>
              </a:buClr>
              <a:buSzPct val="52380"/>
              <a:buFont typeface="Arial"/>
              <a:buNone/>
            </a:pPr>
            <a:r>
              <a:rPr lang="en"/>
              <a:t>int sub(int num1, int num2) { // num1, num2 -&gt; parameter</a:t>
            </a:r>
            <a:endParaRPr/>
          </a:p>
          <a:p>
            <a:pPr indent="0" lvl="0" marL="0" rtl="0" algn="l">
              <a:spcBef>
                <a:spcPts val="800"/>
              </a:spcBef>
              <a:spcAft>
                <a:spcPts val="0"/>
              </a:spcAft>
              <a:buClr>
                <a:schemeClr val="dk1"/>
              </a:buClr>
              <a:buSzPct val="52380"/>
              <a:buFont typeface="Arial"/>
              <a:buNone/>
            </a:pPr>
            <a:r>
              <a:rPr lang="en"/>
              <a:t>  printf("output of subtraction is : %d",num1 - num2 );</a:t>
            </a:r>
            <a:endParaRPr/>
          </a:p>
          <a:p>
            <a:pPr indent="0" lvl="0" marL="0" rtl="0" algn="l">
              <a:spcBef>
                <a:spcPts val="800"/>
              </a:spcBef>
              <a:spcAft>
                <a:spcPts val="0"/>
              </a:spcAft>
              <a:buClr>
                <a:schemeClr val="dk1"/>
              </a:buClr>
              <a:buSzPct val="52380"/>
              <a:buFont typeface="Arial"/>
              <a:buNone/>
            </a:pPr>
            <a:r>
              <a:rPr lang="en"/>
              <a:t>  return num1 - num2;</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None/>
            </a:pPr>
            <a:r>
              <a:t/>
            </a:r>
            <a:endParaRPr/>
          </a:p>
        </p:txBody>
      </p:sp>
      <p:pic>
        <p:nvPicPr>
          <p:cNvPr id="423" name="Google Shape;423;p59"/>
          <p:cNvPicPr preferRelativeResize="0"/>
          <p:nvPr/>
        </p:nvPicPr>
        <p:blipFill>
          <a:blip r:embed="rId3">
            <a:alphaModFix/>
          </a:blip>
          <a:stretch>
            <a:fillRect/>
          </a:stretch>
        </p:blipFill>
        <p:spPr>
          <a:xfrm>
            <a:off x="0" y="1544600"/>
            <a:ext cx="6216999" cy="366067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Task: </a:t>
            </a:r>
            <a:endParaRPr/>
          </a:p>
        </p:txBody>
      </p:sp>
      <p:sp>
        <p:nvSpPr>
          <p:cNvPr id="429" name="Google Shape;429;p6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42900" lvl="0" marL="457200" rtl="0" algn="l">
              <a:spcBef>
                <a:spcPts val="1000"/>
              </a:spcBef>
              <a:spcAft>
                <a:spcPts val="0"/>
              </a:spcAft>
              <a:buSzPts val="1800"/>
              <a:buAutoNum type="arabicPeriod"/>
            </a:pPr>
            <a:r>
              <a:rPr lang="en" sz="2800"/>
              <a:t>create a function to multiply two numbers and return it </a:t>
            </a:r>
            <a:endParaRPr sz="2800"/>
          </a:p>
          <a:p>
            <a:pPr indent="0" lvl="0" marL="0" rtl="0" algn="l">
              <a:spcBef>
                <a:spcPts val="8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1"/>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ARRAYS</a:t>
            </a:r>
            <a:endParaRPr/>
          </a:p>
        </p:txBody>
      </p:sp>
      <p:sp>
        <p:nvSpPr>
          <p:cNvPr id="435" name="Google Shape;435;p61"/>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PROGRAMMING ANALOGY </a:t>
            </a:r>
            <a:endParaRPr/>
          </a:p>
        </p:txBody>
      </p:sp>
      <p:sp>
        <p:nvSpPr>
          <p:cNvPr id="118" name="Google Shape;118;p1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https://github.com/ragaPriya224/references/blob/master/bck/basics/Programming_6YearOld.pdf</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ARRAY </a:t>
            </a:r>
            <a:endParaRPr/>
          </a:p>
        </p:txBody>
      </p:sp>
      <p:sp>
        <p:nvSpPr>
          <p:cNvPr id="441" name="Google Shape;441;p6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150">
                <a:solidFill>
                  <a:srgbClr val="0000CD"/>
                </a:solidFill>
                <a:highlight>
                  <a:srgbClr val="FFFFFF"/>
                </a:highlight>
                <a:latin typeface="Courier New"/>
                <a:ea typeface="Courier New"/>
                <a:cs typeface="Courier New"/>
                <a:sym typeface="Courier New"/>
              </a:rPr>
              <a:t>int</a:t>
            </a:r>
            <a:r>
              <a:rPr lang="en" sz="1150">
                <a:highlight>
                  <a:srgbClr val="FFFFFF"/>
                </a:highlight>
                <a:latin typeface="Courier New"/>
                <a:ea typeface="Courier New"/>
                <a:cs typeface="Courier New"/>
                <a:sym typeface="Courier New"/>
              </a:rPr>
              <a:t> myNumbers[] = {</a:t>
            </a:r>
            <a:r>
              <a:rPr lang="en" sz="1150">
                <a:solidFill>
                  <a:srgbClr val="FF0000"/>
                </a:solidFill>
                <a:highlight>
                  <a:srgbClr val="FFFFFF"/>
                </a:highlight>
                <a:latin typeface="Courier New"/>
                <a:ea typeface="Courier New"/>
                <a:cs typeface="Courier New"/>
                <a:sym typeface="Courier New"/>
              </a:rPr>
              <a:t>25</a:t>
            </a:r>
            <a:r>
              <a:rPr lang="en" sz="1150">
                <a:highlight>
                  <a:srgbClr val="FFFFFF"/>
                </a:highlight>
                <a:latin typeface="Courier New"/>
                <a:ea typeface="Courier New"/>
                <a:cs typeface="Courier New"/>
                <a:sym typeface="Courier New"/>
              </a:rPr>
              <a:t>, </a:t>
            </a:r>
            <a:r>
              <a:rPr lang="en" sz="1150">
                <a:solidFill>
                  <a:srgbClr val="FF0000"/>
                </a:solidFill>
                <a:highlight>
                  <a:srgbClr val="FFFFFF"/>
                </a:highlight>
                <a:latin typeface="Courier New"/>
                <a:ea typeface="Courier New"/>
                <a:cs typeface="Courier New"/>
                <a:sym typeface="Courier New"/>
              </a:rPr>
              <a:t>50</a:t>
            </a:r>
            <a:r>
              <a:rPr lang="en" sz="1150">
                <a:highlight>
                  <a:srgbClr val="FFFFFF"/>
                </a:highlight>
                <a:latin typeface="Courier New"/>
                <a:ea typeface="Courier New"/>
                <a:cs typeface="Courier New"/>
                <a:sym typeface="Courier New"/>
              </a:rPr>
              <a:t>, </a:t>
            </a:r>
            <a:r>
              <a:rPr lang="en" sz="1150">
                <a:solidFill>
                  <a:srgbClr val="FF0000"/>
                </a:solidFill>
                <a:highlight>
                  <a:srgbClr val="FFFFFF"/>
                </a:highlight>
                <a:latin typeface="Courier New"/>
                <a:ea typeface="Courier New"/>
                <a:cs typeface="Courier New"/>
                <a:sym typeface="Courier New"/>
              </a:rPr>
              <a:t>75</a:t>
            </a:r>
            <a:r>
              <a:rPr lang="en" sz="1150">
                <a:highlight>
                  <a:srgbClr val="FFFFFF"/>
                </a:highlight>
                <a:latin typeface="Courier New"/>
                <a:ea typeface="Courier New"/>
                <a:cs typeface="Courier New"/>
                <a:sym typeface="Courier New"/>
              </a:rPr>
              <a:t>, </a:t>
            </a:r>
            <a:r>
              <a:rPr lang="en" sz="1150">
                <a:solidFill>
                  <a:srgbClr val="FF0000"/>
                </a:solidFill>
                <a:highlight>
                  <a:srgbClr val="FFFFFF"/>
                </a:highlight>
                <a:latin typeface="Courier New"/>
                <a:ea typeface="Courier New"/>
                <a:cs typeface="Courier New"/>
                <a:sym typeface="Courier New"/>
              </a:rPr>
              <a:t>100</a:t>
            </a:r>
            <a:r>
              <a:rPr lang="en"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301625" lvl="0" marL="457200" rtl="0" algn="l">
              <a:lnSpc>
                <a:spcPct val="115000"/>
              </a:lnSpc>
              <a:spcBef>
                <a:spcPts val="800"/>
              </a:spcBef>
              <a:spcAft>
                <a:spcPts val="0"/>
              </a:spcAft>
              <a:buSzPts val="1150"/>
              <a:buFont typeface="Courier New"/>
              <a:buAutoNum type="arabicPeriod"/>
            </a:pPr>
            <a:r>
              <a:rPr lang="en" sz="2400">
                <a:highlight>
                  <a:srgbClr val="FFFFFF"/>
                </a:highlight>
                <a:latin typeface="Arial"/>
                <a:ea typeface="Arial"/>
                <a:cs typeface="Arial"/>
                <a:sym typeface="Arial"/>
              </a:rPr>
              <a:t>Access the Elements of an Array</a:t>
            </a:r>
            <a:endParaRPr sz="2400">
              <a:highlight>
                <a:srgbClr val="FFFFFF"/>
              </a:highlight>
              <a:latin typeface="Arial"/>
              <a:ea typeface="Arial"/>
              <a:cs typeface="Arial"/>
              <a:sym typeface="Arial"/>
            </a:endParaRPr>
          </a:p>
          <a:p>
            <a:pPr indent="-301625" lvl="0" marL="457200" rtl="0" algn="l">
              <a:lnSpc>
                <a:spcPct val="115000"/>
              </a:lnSpc>
              <a:spcBef>
                <a:spcPts val="0"/>
              </a:spcBef>
              <a:spcAft>
                <a:spcPts val="0"/>
              </a:spcAft>
              <a:buSzPts val="1150"/>
              <a:buFont typeface="Courier New"/>
              <a:buAutoNum type="arabicPeriod"/>
            </a:pPr>
            <a:r>
              <a:rPr lang="en" sz="2400">
                <a:highlight>
                  <a:srgbClr val="FFFFFF"/>
                </a:highlight>
                <a:latin typeface="Arial"/>
                <a:ea typeface="Arial"/>
                <a:cs typeface="Arial"/>
                <a:sym typeface="Arial"/>
              </a:rPr>
              <a:t>Change an Array Element</a:t>
            </a:r>
            <a:endParaRPr sz="2400">
              <a:highlight>
                <a:srgbClr val="FFFFFF"/>
              </a:highlight>
              <a:latin typeface="Arial"/>
              <a:ea typeface="Arial"/>
              <a:cs typeface="Arial"/>
              <a:sym typeface="Arial"/>
            </a:endParaRPr>
          </a:p>
          <a:p>
            <a:pPr indent="-301625" lvl="0" marL="457200" rtl="0" algn="l">
              <a:lnSpc>
                <a:spcPct val="115000"/>
              </a:lnSpc>
              <a:spcBef>
                <a:spcPts val="0"/>
              </a:spcBef>
              <a:spcAft>
                <a:spcPts val="0"/>
              </a:spcAft>
              <a:buSzPts val="1150"/>
              <a:buFont typeface="Courier New"/>
              <a:buAutoNum type="arabicPeriod"/>
            </a:pPr>
            <a:r>
              <a:rPr lang="en" sz="2400">
                <a:highlight>
                  <a:srgbClr val="FFFFFF"/>
                </a:highlight>
                <a:latin typeface="Arial"/>
                <a:ea typeface="Arial"/>
                <a:cs typeface="Arial"/>
                <a:sym typeface="Arial"/>
              </a:rPr>
              <a:t>Loop Through an Array</a:t>
            </a:r>
            <a:endParaRPr sz="2400">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rPr lang="en" sz="1100">
                <a:latin typeface="Arial"/>
                <a:ea typeface="Arial"/>
                <a:cs typeface="Arial"/>
                <a:sym typeface="Arial"/>
              </a:rPr>
              <a:t>4.</a:t>
            </a:r>
            <a:r>
              <a:rPr lang="en" sz="2400">
                <a:highlight>
                  <a:srgbClr val="FFFFFF"/>
                </a:highlight>
                <a:latin typeface="Arial"/>
                <a:ea typeface="Arial"/>
                <a:cs typeface="Arial"/>
                <a:sym typeface="Arial"/>
              </a:rPr>
              <a:t>Set Array Size</a:t>
            </a:r>
            <a:endParaRPr sz="24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 sz="1100">
                <a:latin typeface="Arial"/>
                <a:ea typeface="Arial"/>
                <a:cs typeface="Arial"/>
                <a:sym typeface="Arial"/>
              </a:rPr>
              <a:t>MISC: CAN’T CHANGE , index</a:t>
            </a:r>
            <a:endParaRPr sz="1100">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2D</a:t>
            </a:r>
            <a:endParaRPr/>
          </a:p>
        </p:txBody>
      </p:sp>
      <p:sp>
        <p:nvSpPr>
          <p:cNvPr id="447" name="Google Shape;447;p6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48" name="Google Shape;448;p63"/>
          <p:cNvPicPr preferRelativeResize="0"/>
          <p:nvPr/>
        </p:nvPicPr>
        <p:blipFill>
          <a:blip r:embed="rId3">
            <a:alphaModFix/>
          </a:blip>
          <a:stretch>
            <a:fillRect/>
          </a:stretch>
        </p:blipFill>
        <p:spPr>
          <a:xfrm>
            <a:off x="486550" y="1268050"/>
            <a:ext cx="8109124" cy="3667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454" name="Google Shape;454;p6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Creation</a:t>
            </a:r>
            <a:endParaRPr/>
          </a:p>
          <a:p>
            <a:pPr indent="0" lvl="0" marL="0" rtl="0" algn="l">
              <a:spcBef>
                <a:spcPts val="800"/>
              </a:spcBef>
              <a:spcAft>
                <a:spcPts val="0"/>
              </a:spcAft>
              <a:buNone/>
            </a:pPr>
            <a:r>
              <a:rPr lang="en"/>
              <a:t>Access</a:t>
            </a:r>
            <a:endParaRPr/>
          </a:p>
          <a:p>
            <a:pPr indent="0" lvl="0" marL="0" rtl="0" algn="l">
              <a:spcBef>
                <a:spcPts val="800"/>
              </a:spcBef>
              <a:spcAft>
                <a:spcPts val="0"/>
              </a:spcAft>
              <a:buNone/>
            </a:pPr>
            <a:r>
              <a:rPr lang="en"/>
              <a:t>Change</a:t>
            </a:r>
            <a:endParaRPr/>
          </a:p>
          <a:p>
            <a:pPr indent="0" lvl="0" marL="0" rtl="0" algn="l">
              <a:spcBef>
                <a:spcPts val="800"/>
              </a:spcBef>
              <a:spcAft>
                <a:spcPts val="0"/>
              </a:spcAft>
              <a:buNone/>
            </a:pPr>
            <a:r>
              <a:rPr lang="en"/>
              <a:t>loop</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5"/>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STRING</a:t>
            </a:r>
            <a:endParaRPr/>
          </a:p>
        </p:txBody>
      </p:sp>
      <p:sp>
        <p:nvSpPr>
          <p:cNvPr id="460" name="Google Shape;460;p65"/>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STRING?</a:t>
            </a:r>
            <a:endParaRPr/>
          </a:p>
        </p:txBody>
      </p:sp>
      <p:sp>
        <p:nvSpPr>
          <p:cNvPr id="466" name="Google Shape;466;p66"/>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The string can be defined as the one-dimensional array of characters terminated by a null ('\0'). The character array or the string is used to manipulate text such as word or sentences. Each character in the array occupies one byte of memory, and the last character must always be 0. The termination character ('\0') is important in a string since it is the only way to identify where the string ends. When we define a string as char s[10], the character s[10] is implicitly initialized with the null in the memory.</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472" name="Google Shape;472;p6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73" name="Google Shape;473;p67"/>
          <p:cNvPicPr preferRelativeResize="0"/>
          <p:nvPr/>
        </p:nvPicPr>
        <p:blipFill>
          <a:blip r:embed="rId3">
            <a:alphaModFix/>
          </a:blip>
          <a:stretch>
            <a:fillRect/>
          </a:stretch>
        </p:blipFill>
        <p:spPr>
          <a:xfrm>
            <a:off x="452714" y="0"/>
            <a:ext cx="8238571" cy="5143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479" name="Google Shape;479;p6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80" name="Google Shape;480;p68"/>
          <p:cNvPicPr preferRelativeResize="0"/>
          <p:nvPr/>
        </p:nvPicPr>
        <p:blipFill>
          <a:blip r:embed="rId3">
            <a:alphaModFix/>
          </a:blip>
          <a:stretch>
            <a:fillRect/>
          </a:stretch>
        </p:blipFill>
        <p:spPr>
          <a:xfrm>
            <a:off x="646413" y="1139900"/>
            <a:ext cx="7851174" cy="39140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declaration</a:t>
            </a:r>
            <a:endParaRPr/>
          </a:p>
        </p:txBody>
      </p:sp>
      <p:sp>
        <p:nvSpPr>
          <p:cNvPr id="486" name="Google Shape;486;p6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87" name="Google Shape;487;p69"/>
          <p:cNvPicPr preferRelativeResize="0"/>
          <p:nvPr/>
        </p:nvPicPr>
        <p:blipFill>
          <a:blip r:embed="rId3">
            <a:alphaModFix/>
          </a:blip>
          <a:stretch>
            <a:fillRect/>
          </a:stretch>
        </p:blipFill>
        <p:spPr>
          <a:xfrm>
            <a:off x="628650" y="1369225"/>
            <a:ext cx="8387151" cy="359597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initialize</a:t>
            </a:r>
            <a:endParaRPr/>
          </a:p>
        </p:txBody>
      </p:sp>
      <p:sp>
        <p:nvSpPr>
          <p:cNvPr id="493" name="Google Shape;493;p70"/>
          <p:cNvSpPr txBox="1"/>
          <p:nvPr>
            <p:ph idx="1" type="body"/>
          </p:nvPr>
        </p:nvSpPr>
        <p:spPr>
          <a:xfrm>
            <a:off x="628650" y="1369225"/>
            <a:ext cx="73401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94" name="Google Shape;494;p70"/>
          <p:cNvPicPr preferRelativeResize="0"/>
          <p:nvPr/>
        </p:nvPicPr>
        <p:blipFill>
          <a:blip r:embed="rId3">
            <a:alphaModFix/>
          </a:blip>
          <a:stretch>
            <a:fillRect/>
          </a:stretch>
        </p:blipFill>
        <p:spPr>
          <a:xfrm>
            <a:off x="628650" y="1369231"/>
            <a:ext cx="7886701" cy="351394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500" name="Google Shape;500;p7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501" name="Google Shape;501;p71"/>
          <p:cNvPicPr preferRelativeResize="0"/>
          <p:nvPr/>
        </p:nvPicPr>
        <p:blipFill>
          <a:blip r:embed="rId3">
            <a:alphaModFix/>
          </a:blip>
          <a:stretch>
            <a:fillRect/>
          </a:stretch>
        </p:blipFill>
        <p:spPr>
          <a:xfrm>
            <a:off x="142875" y="128588"/>
            <a:ext cx="8858250" cy="488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124" name="Google Shape;124;p1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25" name="Google Shape;125;p18"/>
          <p:cNvPicPr preferRelativeResize="0"/>
          <p:nvPr/>
        </p:nvPicPr>
        <p:blipFill>
          <a:blip r:embed="rId3">
            <a:alphaModFix/>
          </a:blip>
          <a:stretch>
            <a:fillRect/>
          </a:stretch>
        </p:blipFill>
        <p:spPr>
          <a:xfrm>
            <a:off x="628650" y="273850"/>
            <a:ext cx="5143501" cy="440017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2 ways</a:t>
            </a:r>
            <a:endParaRPr/>
          </a:p>
        </p:txBody>
      </p:sp>
      <p:sp>
        <p:nvSpPr>
          <p:cNvPr id="507" name="Google Shape;507;p7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t>By char array</a:t>
            </a:r>
            <a:endParaRPr/>
          </a:p>
          <a:p>
            <a:pPr indent="0" lvl="0" marL="0" rtl="0" algn="l">
              <a:spcBef>
                <a:spcPts val="800"/>
              </a:spcBef>
              <a:spcAft>
                <a:spcPts val="0"/>
              </a:spcAft>
              <a:buClr>
                <a:schemeClr val="dk1"/>
              </a:buClr>
              <a:buSzPts val="1100"/>
              <a:buFont typeface="Arial"/>
              <a:buNone/>
            </a:pPr>
            <a:r>
              <a:rPr lang="en"/>
              <a:t>By string literal</a:t>
            </a:r>
            <a:endParaRPr/>
          </a:p>
          <a:p>
            <a:pPr indent="0" lvl="0" marL="0" rtl="0" algn="l">
              <a:spcBef>
                <a:spcPts val="80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Bad practice</a:t>
            </a:r>
            <a:endParaRPr/>
          </a:p>
        </p:txBody>
      </p:sp>
      <p:sp>
        <p:nvSpPr>
          <p:cNvPr id="513" name="Google Shape;513;p7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514" name="Google Shape;514;p73"/>
          <p:cNvPicPr preferRelativeResize="0"/>
          <p:nvPr/>
        </p:nvPicPr>
        <p:blipFill>
          <a:blip r:embed="rId3">
            <a:alphaModFix/>
          </a:blip>
          <a:stretch>
            <a:fillRect/>
          </a:stretch>
        </p:blipFill>
        <p:spPr>
          <a:xfrm>
            <a:off x="628650" y="1223450"/>
            <a:ext cx="4391275" cy="26966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520" name="Google Shape;520;p7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521" name="Google Shape;521;p74"/>
          <p:cNvPicPr preferRelativeResize="0"/>
          <p:nvPr/>
        </p:nvPicPr>
        <p:blipFill>
          <a:blip r:embed="rId3">
            <a:alphaModFix/>
          </a:blip>
          <a:stretch>
            <a:fillRect/>
          </a:stretch>
        </p:blipFill>
        <p:spPr>
          <a:xfrm>
            <a:off x="628650" y="1513700"/>
            <a:ext cx="7886700" cy="32250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Bad practice</a:t>
            </a:r>
            <a:endParaRPr/>
          </a:p>
        </p:txBody>
      </p:sp>
      <p:sp>
        <p:nvSpPr>
          <p:cNvPr id="527" name="Google Shape;527;p7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528" name="Google Shape;528;p75"/>
          <p:cNvPicPr preferRelativeResize="0"/>
          <p:nvPr/>
        </p:nvPicPr>
        <p:blipFill>
          <a:blip r:embed="rId3">
            <a:alphaModFix/>
          </a:blip>
          <a:stretch>
            <a:fillRect/>
          </a:stretch>
        </p:blipFill>
        <p:spPr>
          <a:xfrm>
            <a:off x="628650" y="1135275"/>
            <a:ext cx="8515350" cy="34973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Scanf - intro </a:t>
            </a:r>
            <a:endParaRPr/>
          </a:p>
        </p:txBody>
      </p:sp>
      <p:sp>
        <p:nvSpPr>
          <p:cNvPr id="534" name="Google Shape;534;p76"/>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535" name="Google Shape;535;p76"/>
          <p:cNvPicPr preferRelativeResize="0"/>
          <p:nvPr/>
        </p:nvPicPr>
        <p:blipFill>
          <a:blip r:embed="rId3">
            <a:alphaModFix/>
          </a:blip>
          <a:stretch>
            <a:fillRect/>
          </a:stretch>
        </p:blipFill>
        <p:spPr>
          <a:xfrm>
            <a:off x="628650" y="1336075"/>
            <a:ext cx="7806450" cy="43889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contd…</a:t>
            </a:r>
            <a:endParaRPr/>
          </a:p>
        </p:txBody>
      </p:sp>
      <p:sp>
        <p:nvSpPr>
          <p:cNvPr id="541" name="Google Shape;541;p77"/>
          <p:cNvSpPr txBox="1"/>
          <p:nvPr>
            <p:ph idx="1" type="body"/>
          </p:nvPr>
        </p:nvSpPr>
        <p:spPr>
          <a:xfrm>
            <a:off x="7151475" y="1369225"/>
            <a:ext cx="1363800" cy="3263400"/>
          </a:xfrm>
          <a:prstGeom prst="rect">
            <a:avLst/>
          </a:prstGeom>
        </p:spPr>
        <p:txBody>
          <a:bodyPr anchorCtr="0" anchor="t" bIns="34275" lIns="68575" spcFirstLastPara="1" rIns="68575" wrap="square" tIns="34275">
            <a:normAutofit fontScale="55000" lnSpcReduction="10000"/>
          </a:bodyPr>
          <a:lstStyle/>
          <a:p>
            <a:pPr indent="0" lvl="0" marL="0" rtl="0" algn="l">
              <a:spcBef>
                <a:spcPts val="800"/>
              </a:spcBef>
              <a:spcAft>
                <a:spcPts val="0"/>
              </a:spcAft>
              <a:buClr>
                <a:schemeClr val="dk1"/>
              </a:buClr>
              <a:buSzPct val="52380"/>
              <a:buFont typeface="Arial"/>
              <a:buNone/>
            </a:pPr>
            <a:r>
              <a:rPr lang="en"/>
              <a:t>#include &lt;stdio.h&gt;</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int main()</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Clr>
                <a:schemeClr val="dk1"/>
              </a:buClr>
              <a:buSzPct val="52380"/>
              <a:buFont typeface="Arial"/>
              <a:buNone/>
            </a:pPr>
            <a:r>
              <a:rPr lang="en"/>
              <a:t>      char name[20];</a:t>
            </a:r>
            <a:endParaRPr/>
          </a:p>
          <a:p>
            <a:pPr indent="0" lvl="0" marL="0" rtl="0" algn="l">
              <a:spcBef>
                <a:spcPts val="800"/>
              </a:spcBef>
              <a:spcAft>
                <a:spcPts val="0"/>
              </a:spcAft>
              <a:buClr>
                <a:schemeClr val="dk1"/>
              </a:buClr>
              <a:buSzPct val="52380"/>
              <a:buFont typeface="Arial"/>
              <a:buNone/>
            </a:pPr>
            <a:r>
              <a:rPr lang="en"/>
              <a:t>    printf("Enter name: ");</a:t>
            </a:r>
            <a:endParaRPr/>
          </a:p>
          <a:p>
            <a:pPr indent="0" lvl="0" marL="0" rtl="0" algn="l">
              <a:spcBef>
                <a:spcPts val="800"/>
              </a:spcBef>
              <a:spcAft>
                <a:spcPts val="0"/>
              </a:spcAft>
              <a:buClr>
                <a:schemeClr val="dk1"/>
              </a:buClr>
              <a:buSzPct val="52380"/>
              <a:buFont typeface="Arial"/>
              <a:buNone/>
            </a:pPr>
            <a:r>
              <a:rPr lang="en"/>
              <a:t>    scanf("%s", name);</a:t>
            </a:r>
            <a:endParaRPr/>
          </a:p>
          <a:p>
            <a:pPr indent="0" lvl="0" marL="0" rtl="0" algn="l">
              <a:spcBef>
                <a:spcPts val="800"/>
              </a:spcBef>
              <a:spcAft>
                <a:spcPts val="0"/>
              </a:spcAft>
              <a:buClr>
                <a:schemeClr val="dk1"/>
              </a:buClr>
              <a:buSzPct val="52380"/>
              <a:buFont typeface="Arial"/>
              <a:buNone/>
            </a:pPr>
            <a:r>
              <a:rPr lang="en"/>
              <a:t>    printf("Your name is %s.", name);</a:t>
            </a:r>
            <a:endParaRPr/>
          </a:p>
          <a:p>
            <a:pPr indent="0" lvl="0" marL="0" rtl="0" algn="l">
              <a:spcBef>
                <a:spcPts val="800"/>
              </a:spcBef>
              <a:spcAft>
                <a:spcPts val="0"/>
              </a:spcAft>
              <a:buClr>
                <a:schemeClr val="dk1"/>
              </a:buClr>
              <a:buSzPct val="52380"/>
              <a:buFont typeface="Arial"/>
              <a:buNone/>
            </a:pPr>
            <a:r>
              <a:rPr lang="en"/>
              <a:t>    return 0;</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None/>
            </a:pPr>
            <a:r>
              <a:t/>
            </a:r>
            <a:endParaRPr/>
          </a:p>
        </p:txBody>
      </p:sp>
      <p:pic>
        <p:nvPicPr>
          <p:cNvPr id="542" name="Google Shape;542;p77"/>
          <p:cNvPicPr preferRelativeResize="0"/>
          <p:nvPr/>
        </p:nvPicPr>
        <p:blipFill>
          <a:blip r:embed="rId3">
            <a:alphaModFix/>
          </a:blip>
          <a:stretch>
            <a:fillRect/>
          </a:stretch>
        </p:blipFill>
        <p:spPr>
          <a:xfrm>
            <a:off x="628650" y="1135275"/>
            <a:ext cx="6316201" cy="383832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548" name="Google Shape;548;p7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549" name="Google Shape;549;p78"/>
          <p:cNvPicPr preferRelativeResize="0"/>
          <p:nvPr/>
        </p:nvPicPr>
        <p:blipFill>
          <a:blip r:embed="rId3">
            <a:alphaModFix/>
          </a:blip>
          <a:stretch>
            <a:fillRect/>
          </a:stretch>
        </p:blipFill>
        <p:spPr>
          <a:xfrm>
            <a:off x="628650" y="2156625"/>
            <a:ext cx="7851176" cy="24760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issue</a:t>
            </a:r>
            <a:endParaRPr/>
          </a:p>
        </p:txBody>
      </p:sp>
      <p:sp>
        <p:nvSpPr>
          <p:cNvPr id="555" name="Google Shape;555;p79"/>
          <p:cNvSpPr txBox="1"/>
          <p:nvPr>
            <p:ph idx="1" type="body"/>
          </p:nvPr>
        </p:nvSpPr>
        <p:spPr>
          <a:xfrm>
            <a:off x="6286500" y="1369225"/>
            <a:ext cx="22290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050">
                <a:solidFill>
                  <a:srgbClr val="C678DD"/>
                </a:solidFill>
                <a:highlight>
                  <a:srgbClr val="383B40"/>
                </a:highlight>
                <a:latin typeface="Courier New"/>
                <a:ea typeface="Courier New"/>
                <a:cs typeface="Courier New"/>
                <a:sym typeface="Courier New"/>
              </a:rPr>
              <a:t>char</a:t>
            </a:r>
            <a:r>
              <a:rPr lang="en" sz="1050">
                <a:solidFill>
                  <a:srgbClr val="D3D3D3"/>
                </a:solidFill>
                <a:highlight>
                  <a:srgbClr val="383B40"/>
                </a:highlight>
                <a:latin typeface="Courier New"/>
                <a:ea typeface="Courier New"/>
                <a:cs typeface="Courier New"/>
                <a:sym typeface="Courier New"/>
              </a:rPr>
              <a:t> name[</a:t>
            </a:r>
            <a:r>
              <a:rPr lang="en" sz="1050">
                <a:solidFill>
                  <a:srgbClr val="D19A66"/>
                </a:solidFill>
                <a:highlight>
                  <a:srgbClr val="383B40"/>
                </a:highlight>
                <a:latin typeface="Courier New"/>
                <a:ea typeface="Courier New"/>
                <a:cs typeface="Courier New"/>
                <a:sym typeface="Courier New"/>
              </a:rPr>
              <a:t>20</a:t>
            </a:r>
            <a:r>
              <a:rPr lang="en" sz="1050">
                <a:solidFill>
                  <a:srgbClr val="D3D3D3"/>
                </a:solidFill>
                <a:highlight>
                  <a:srgbClr val="383B40"/>
                </a:highlight>
                <a:latin typeface="Courier New"/>
                <a:ea typeface="Courier New"/>
                <a:cs typeface="Courier New"/>
                <a:sym typeface="Courier New"/>
              </a:rPr>
              <a:t>];</a:t>
            </a:r>
            <a:endParaRPr sz="1050">
              <a:solidFill>
                <a:srgbClr val="D3D3D3"/>
              </a:solidFill>
              <a:highlight>
                <a:srgbClr val="383B40"/>
              </a:highlight>
              <a:latin typeface="Courier New"/>
              <a:ea typeface="Courier New"/>
              <a:cs typeface="Courier New"/>
              <a:sym typeface="Courier New"/>
            </a:endParaRPr>
          </a:p>
          <a:p>
            <a:pPr indent="0" lvl="0" marL="0" rtl="0" algn="l">
              <a:spcBef>
                <a:spcPts val="800"/>
              </a:spcBef>
              <a:spcAft>
                <a:spcPts val="0"/>
              </a:spcAft>
              <a:buNone/>
            </a:pPr>
            <a:r>
              <a:rPr lang="en" sz="1050">
                <a:solidFill>
                  <a:srgbClr val="E6C07B"/>
                </a:solidFill>
                <a:highlight>
                  <a:srgbClr val="383B40"/>
                </a:highlight>
                <a:latin typeface="Courier New"/>
                <a:ea typeface="Courier New"/>
                <a:cs typeface="Courier New"/>
                <a:sym typeface="Courier New"/>
              </a:rPr>
              <a:t>printf</a:t>
            </a:r>
            <a:r>
              <a:rPr lang="en" sz="1050">
                <a:solidFill>
                  <a:srgbClr val="D3D3D3"/>
                </a:solidFill>
                <a:highlight>
                  <a:srgbClr val="383B40"/>
                </a:highlight>
                <a:latin typeface="Courier New"/>
                <a:ea typeface="Courier New"/>
                <a:cs typeface="Courier New"/>
                <a:sym typeface="Courier New"/>
              </a:rPr>
              <a:t>(</a:t>
            </a:r>
            <a:r>
              <a:rPr lang="en" sz="1050">
                <a:solidFill>
                  <a:srgbClr val="98C379"/>
                </a:solidFill>
                <a:highlight>
                  <a:srgbClr val="383B40"/>
                </a:highlight>
                <a:latin typeface="Courier New"/>
                <a:ea typeface="Courier New"/>
                <a:cs typeface="Courier New"/>
                <a:sym typeface="Courier New"/>
              </a:rPr>
              <a:t>"Enter name: "</a:t>
            </a:r>
            <a:r>
              <a:rPr lang="en" sz="1050">
                <a:solidFill>
                  <a:srgbClr val="D3D3D3"/>
                </a:solidFill>
                <a:highlight>
                  <a:srgbClr val="383B40"/>
                </a:highlight>
                <a:latin typeface="Courier New"/>
                <a:ea typeface="Courier New"/>
                <a:cs typeface="Courier New"/>
                <a:sym typeface="Courier New"/>
              </a:rPr>
              <a:t>);</a:t>
            </a:r>
            <a:endParaRPr sz="1050">
              <a:solidFill>
                <a:srgbClr val="D3D3D3"/>
              </a:solidFill>
              <a:highlight>
                <a:srgbClr val="383B40"/>
              </a:highlight>
              <a:latin typeface="Courier New"/>
              <a:ea typeface="Courier New"/>
              <a:cs typeface="Courier New"/>
              <a:sym typeface="Courier New"/>
            </a:endParaRPr>
          </a:p>
          <a:p>
            <a:pPr indent="0" lvl="0" marL="0" rtl="0" algn="l">
              <a:spcBef>
                <a:spcPts val="800"/>
              </a:spcBef>
              <a:spcAft>
                <a:spcPts val="0"/>
              </a:spcAft>
              <a:buNone/>
            </a:pPr>
            <a:r>
              <a:rPr lang="en" sz="1050">
                <a:solidFill>
                  <a:srgbClr val="E6C07B"/>
                </a:solidFill>
                <a:highlight>
                  <a:srgbClr val="383B40"/>
                </a:highlight>
                <a:latin typeface="Courier New"/>
                <a:ea typeface="Courier New"/>
                <a:cs typeface="Courier New"/>
                <a:sym typeface="Courier New"/>
              </a:rPr>
              <a:t>scanf</a:t>
            </a:r>
            <a:r>
              <a:rPr lang="en" sz="1050">
                <a:solidFill>
                  <a:srgbClr val="D3D3D3"/>
                </a:solidFill>
                <a:highlight>
                  <a:srgbClr val="383B40"/>
                </a:highlight>
                <a:latin typeface="Courier New"/>
                <a:ea typeface="Courier New"/>
                <a:cs typeface="Courier New"/>
                <a:sym typeface="Courier New"/>
              </a:rPr>
              <a:t>(</a:t>
            </a:r>
            <a:r>
              <a:rPr lang="en" sz="1050">
                <a:solidFill>
                  <a:srgbClr val="98C379"/>
                </a:solidFill>
                <a:highlight>
                  <a:srgbClr val="383B40"/>
                </a:highlight>
                <a:latin typeface="Courier New"/>
                <a:ea typeface="Courier New"/>
                <a:cs typeface="Courier New"/>
                <a:sym typeface="Courier New"/>
              </a:rPr>
              <a:t>"%s"</a:t>
            </a:r>
            <a:r>
              <a:rPr lang="en" sz="1050">
                <a:solidFill>
                  <a:srgbClr val="D3D3D3"/>
                </a:solidFill>
                <a:highlight>
                  <a:srgbClr val="383B40"/>
                </a:highlight>
                <a:latin typeface="Courier New"/>
                <a:ea typeface="Courier New"/>
                <a:cs typeface="Courier New"/>
                <a:sym typeface="Courier New"/>
              </a:rPr>
              <a:t>, name);</a:t>
            </a:r>
            <a:endParaRPr sz="1050">
              <a:solidFill>
                <a:srgbClr val="D3D3D3"/>
              </a:solidFill>
              <a:highlight>
                <a:srgbClr val="383B40"/>
              </a:highlight>
              <a:latin typeface="Courier New"/>
              <a:ea typeface="Courier New"/>
              <a:cs typeface="Courier New"/>
              <a:sym typeface="Courier New"/>
            </a:endParaRPr>
          </a:p>
          <a:p>
            <a:pPr indent="0" lvl="0" marL="0" marR="152400" rtl="0" algn="l">
              <a:lnSpc>
                <a:spcPct val="142857"/>
              </a:lnSpc>
              <a:spcBef>
                <a:spcPts val="0"/>
              </a:spcBef>
              <a:spcAft>
                <a:spcPts val="0"/>
              </a:spcAft>
              <a:buClr>
                <a:schemeClr val="dk1"/>
              </a:buClr>
              <a:buSzPts val="1100"/>
              <a:buFont typeface="Arial"/>
              <a:buNone/>
            </a:pPr>
            <a:r>
              <a:rPr lang="en" sz="1050">
                <a:solidFill>
                  <a:srgbClr val="E6C07B"/>
                </a:solidFill>
                <a:highlight>
                  <a:srgbClr val="383B40"/>
                </a:highlight>
                <a:latin typeface="Courier New"/>
                <a:ea typeface="Courier New"/>
                <a:cs typeface="Courier New"/>
                <a:sym typeface="Courier New"/>
              </a:rPr>
              <a:t>printf</a:t>
            </a:r>
            <a:r>
              <a:rPr lang="en" sz="1050">
                <a:solidFill>
                  <a:srgbClr val="D3D3D3"/>
                </a:solidFill>
                <a:highlight>
                  <a:srgbClr val="383B40"/>
                </a:highlight>
                <a:latin typeface="Courier New"/>
                <a:ea typeface="Courier New"/>
                <a:cs typeface="Courier New"/>
                <a:sym typeface="Courier New"/>
              </a:rPr>
              <a:t>(</a:t>
            </a:r>
            <a:r>
              <a:rPr lang="en" sz="1050">
                <a:solidFill>
                  <a:srgbClr val="98C379"/>
                </a:solidFill>
                <a:highlight>
                  <a:srgbClr val="383B40"/>
                </a:highlight>
                <a:latin typeface="Courier New"/>
                <a:ea typeface="Courier New"/>
                <a:cs typeface="Courier New"/>
                <a:sym typeface="Courier New"/>
              </a:rPr>
              <a:t>"Your name is %s."</a:t>
            </a:r>
            <a:r>
              <a:rPr lang="en" sz="1050">
                <a:solidFill>
                  <a:srgbClr val="D3D3D3"/>
                </a:solidFill>
                <a:highlight>
                  <a:srgbClr val="383B40"/>
                </a:highlight>
                <a:latin typeface="Courier New"/>
                <a:ea typeface="Courier New"/>
                <a:cs typeface="Courier New"/>
                <a:sym typeface="Courier New"/>
              </a:rPr>
              <a:t>, name);</a:t>
            </a:r>
            <a:endParaRPr sz="1050">
              <a:solidFill>
                <a:srgbClr val="D3D3D3"/>
              </a:solidFill>
              <a:highlight>
                <a:srgbClr val="383B40"/>
              </a:highlight>
              <a:latin typeface="Courier New"/>
              <a:ea typeface="Courier New"/>
              <a:cs typeface="Courier New"/>
              <a:sym typeface="Courier New"/>
            </a:endParaRPr>
          </a:p>
          <a:p>
            <a:pPr indent="0" lvl="0" marL="0" rtl="0" algn="l">
              <a:spcBef>
                <a:spcPts val="1200"/>
              </a:spcBef>
              <a:spcAft>
                <a:spcPts val="0"/>
              </a:spcAft>
              <a:buNone/>
            </a:pPr>
            <a:r>
              <a:t/>
            </a:r>
            <a:endParaRPr/>
          </a:p>
        </p:txBody>
      </p:sp>
      <p:pic>
        <p:nvPicPr>
          <p:cNvPr id="556" name="Google Shape;556;p79"/>
          <p:cNvPicPr preferRelativeResize="0"/>
          <p:nvPr/>
        </p:nvPicPr>
        <p:blipFill>
          <a:blip r:embed="rId3">
            <a:alphaModFix/>
          </a:blip>
          <a:stretch>
            <a:fillRect/>
          </a:stretch>
        </p:blipFill>
        <p:spPr>
          <a:xfrm>
            <a:off x="590050" y="982300"/>
            <a:ext cx="4908700" cy="38754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562" name="Google Shape;562;p80"/>
          <p:cNvSpPr txBox="1"/>
          <p:nvPr>
            <p:ph idx="1" type="body"/>
          </p:nvPr>
        </p:nvSpPr>
        <p:spPr>
          <a:xfrm>
            <a:off x="6749875" y="1369225"/>
            <a:ext cx="1765500" cy="3263400"/>
          </a:xfrm>
          <a:prstGeom prst="rect">
            <a:avLst/>
          </a:prstGeom>
        </p:spPr>
        <p:txBody>
          <a:bodyPr anchorCtr="0" anchor="t" bIns="34275" lIns="68575" spcFirstLastPara="1" rIns="68575" wrap="square" tIns="34275">
            <a:normAutofit lnSpcReduction="20000"/>
          </a:bodyPr>
          <a:lstStyle/>
          <a:p>
            <a:pPr indent="0" lvl="0" marL="0" rtl="0" algn="l">
              <a:spcBef>
                <a:spcPts val="800"/>
              </a:spcBef>
              <a:spcAft>
                <a:spcPts val="0"/>
              </a:spcAft>
              <a:buNone/>
            </a:pPr>
            <a:r>
              <a:rPr lang="en" sz="1050">
                <a:solidFill>
                  <a:srgbClr val="61AEEE"/>
                </a:solidFill>
                <a:highlight>
                  <a:srgbClr val="383B40"/>
                </a:highlight>
                <a:latin typeface="Courier New"/>
                <a:ea typeface="Courier New"/>
                <a:cs typeface="Courier New"/>
                <a:sym typeface="Courier New"/>
              </a:rPr>
              <a:t>#include </a:t>
            </a:r>
            <a:r>
              <a:rPr lang="en" sz="1050">
                <a:solidFill>
                  <a:srgbClr val="98C379"/>
                </a:solidFill>
                <a:highlight>
                  <a:srgbClr val="383B40"/>
                </a:highlight>
                <a:latin typeface="Courier New"/>
                <a:ea typeface="Courier New"/>
                <a:cs typeface="Courier New"/>
                <a:sym typeface="Courier New"/>
              </a:rPr>
              <a:t>&lt;stdio.h&gt;</a:t>
            </a:r>
            <a:endParaRPr sz="1050">
              <a:solidFill>
                <a:srgbClr val="D3D3D3"/>
              </a:solidFill>
              <a:highlight>
                <a:srgbClr val="383B40"/>
              </a:highlight>
              <a:latin typeface="Courier New"/>
              <a:ea typeface="Courier New"/>
              <a:cs typeface="Courier New"/>
              <a:sym typeface="Courier New"/>
            </a:endParaRPr>
          </a:p>
          <a:p>
            <a:pPr indent="0" lvl="0" marL="0" rtl="0" algn="l">
              <a:spcBef>
                <a:spcPts val="800"/>
              </a:spcBef>
              <a:spcAft>
                <a:spcPts val="0"/>
              </a:spcAft>
              <a:buNone/>
            </a:pPr>
            <a:r>
              <a:rPr lang="en" sz="1050">
                <a:solidFill>
                  <a:srgbClr val="C678DD"/>
                </a:solidFill>
                <a:highlight>
                  <a:srgbClr val="383B40"/>
                </a:highlight>
                <a:latin typeface="Courier New"/>
                <a:ea typeface="Courier New"/>
                <a:cs typeface="Courier New"/>
                <a:sym typeface="Courier New"/>
              </a:rPr>
              <a:t>int</a:t>
            </a:r>
            <a:r>
              <a:rPr lang="en" sz="1050">
                <a:solidFill>
                  <a:srgbClr val="D3D3D3"/>
                </a:solidFill>
                <a:highlight>
                  <a:srgbClr val="383B40"/>
                </a:highlight>
                <a:latin typeface="Courier New"/>
                <a:ea typeface="Courier New"/>
                <a:cs typeface="Courier New"/>
                <a:sym typeface="Courier New"/>
              </a:rPr>
              <a:t> </a:t>
            </a:r>
            <a:r>
              <a:rPr lang="en" sz="1050">
                <a:solidFill>
                  <a:srgbClr val="61AEEE"/>
                </a:solidFill>
                <a:highlight>
                  <a:srgbClr val="383B40"/>
                </a:highlight>
                <a:latin typeface="Courier New"/>
                <a:ea typeface="Courier New"/>
                <a:cs typeface="Courier New"/>
                <a:sym typeface="Courier New"/>
              </a:rPr>
              <a:t>main</a:t>
            </a:r>
            <a:r>
              <a:rPr lang="en" sz="1050">
                <a:solidFill>
                  <a:srgbClr val="D3D3D3"/>
                </a:solidFill>
                <a:highlight>
                  <a:srgbClr val="383B40"/>
                </a:highlight>
                <a:latin typeface="Courier New"/>
                <a:ea typeface="Courier New"/>
                <a:cs typeface="Courier New"/>
                <a:sym typeface="Courier New"/>
              </a:rPr>
              <a:t>()</a:t>
            </a:r>
            <a:endParaRPr sz="1050">
              <a:solidFill>
                <a:srgbClr val="D3D3D3"/>
              </a:solidFill>
              <a:highlight>
                <a:srgbClr val="383B40"/>
              </a:highlight>
              <a:latin typeface="Courier New"/>
              <a:ea typeface="Courier New"/>
              <a:cs typeface="Courier New"/>
              <a:sym typeface="Courier New"/>
            </a:endParaRPr>
          </a:p>
          <a:p>
            <a:pPr indent="0" lvl="0" marL="0" rtl="0" algn="l">
              <a:spcBef>
                <a:spcPts val="800"/>
              </a:spcBef>
              <a:spcAft>
                <a:spcPts val="0"/>
              </a:spcAft>
              <a:buNone/>
            </a:pPr>
            <a:r>
              <a:rPr lang="en" sz="1050">
                <a:solidFill>
                  <a:srgbClr val="D3D3D3"/>
                </a:solidFill>
                <a:highlight>
                  <a:srgbClr val="383B40"/>
                </a:highlight>
                <a:latin typeface="Courier New"/>
                <a:ea typeface="Courier New"/>
                <a:cs typeface="Courier New"/>
                <a:sym typeface="Courier New"/>
              </a:rPr>
              <a:t>{</a:t>
            </a:r>
            <a:endParaRPr sz="1050">
              <a:solidFill>
                <a:srgbClr val="D3D3D3"/>
              </a:solidFill>
              <a:highlight>
                <a:srgbClr val="383B40"/>
              </a:highlight>
              <a:latin typeface="Courier New"/>
              <a:ea typeface="Courier New"/>
              <a:cs typeface="Courier New"/>
              <a:sym typeface="Courier New"/>
            </a:endParaRPr>
          </a:p>
          <a:p>
            <a:pPr indent="0" lvl="0" marL="0" rtl="0" algn="l">
              <a:spcBef>
                <a:spcPts val="800"/>
              </a:spcBef>
              <a:spcAft>
                <a:spcPts val="0"/>
              </a:spcAft>
              <a:buNone/>
            </a:pPr>
            <a:r>
              <a:rPr lang="en" sz="1050">
                <a:solidFill>
                  <a:srgbClr val="D3D3D3"/>
                </a:solidFill>
                <a:highlight>
                  <a:srgbClr val="383B40"/>
                </a:highlight>
                <a:latin typeface="Courier New"/>
                <a:ea typeface="Courier New"/>
                <a:cs typeface="Courier New"/>
                <a:sym typeface="Courier New"/>
              </a:rPr>
              <a:t>    </a:t>
            </a:r>
            <a:r>
              <a:rPr lang="en" sz="1050">
                <a:solidFill>
                  <a:srgbClr val="C678DD"/>
                </a:solidFill>
                <a:highlight>
                  <a:srgbClr val="383B40"/>
                </a:highlight>
                <a:latin typeface="Courier New"/>
                <a:ea typeface="Courier New"/>
                <a:cs typeface="Courier New"/>
                <a:sym typeface="Courier New"/>
              </a:rPr>
              <a:t>char</a:t>
            </a:r>
            <a:r>
              <a:rPr lang="en" sz="1050">
                <a:solidFill>
                  <a:srgbClr val="D3D3D3"/>
                </a:solidFill>
                <a:highlight>
                  <a:srgbClr val="383B40"/>
                </a:highlight>
                <a:latin typeface="Courier New"/>
                <a:ea typeface="Courier New"/>
                <a:cs typeface="Courier New"/>
                <a:sym typeface="Courier New"/>
              </a:rPr>
              <a:t> name[</a:t>
            </a:r>
            <a:r>
              <a:rPr lang="en" sz="1050">
                <a:solidFill>
                  <a:srgbClr val="D19A66"/>
                </a:solidFill>
                <a:highlight>
                  <a:srgbClr val="383B40"/>
                </a:highlight>
                <a:latin typeface="Courier New"/>
                <a:ea typeface="Courier New"/>
                <a:cs typeface="Courier New"/>
                <a:sym typeface="Courier New"/>
              </a:rPr>
              <a:t>30</a:t>
            </a:r>
            <a:r>
              <a:rPr lang="en" sz="1050">
                <a:solidFill>
                  <a:srgbClr val="D3D3D3"/>
                </a:solidFill>
                <a:highlight>
                  <a:srgbClr val="383B40"/>
                </a:highlight>
                <a:latin typeface="Courier New"/>
                <a:ea typeface="Courier New"/>
                <a:cs typeface="Courier New"/>
                <a:sym typeface="Courier New"/>
              </a:rPr>
              <a:t>];</a:t>
            </a:r>
            <a:endParaRPr sz="1050">
              <a:solidFill>
                <a:srgbClr val="D3D3D3"/>
              </a:solidFill>
              <a:highlight>
                <a:srgbClr val="383B40"/>
              </a:highlight>
              <a:latin typeface="Courier New"/>
              <a:ea typeface="Courier New"/>
              <a:cs typeface="Courier New"/>
              <a:sym typeface="Courier New"/>
            </a:endParaRPr>
          </a:p>
          <a:p>
            <a:pPr indent="0" lvl="0" marL="0" rtl="0" algn="l">
              <a:spcBef>
                <a:spcPts val="800"/>
              </a:spcBef>
              <a:spcAft>
                <a:spcPts val="0"/>
              </a:spcAft>
              <a:buNone/>
            </a:pPr>
            <a:r>
              <a:rPr lang="en" sz="1050">
                <a:solidFill>
                  <a:srgbClr val="D3D3D3"/>
                </a:solidFill>
                <a:highlight>
                  <a:srgbClr val="383B40"/>
                </a:highlight>
                <a:latin typeface="Courier New"/>
                <a:ea typeface="Courier New"/>
                <a:cs typeface="Courier New"/>
                <a:sym typeface="Courier New"/>
              </a:rPr>
              <a:t>    </a:t>
            </a:r>
            <a:r>
              <a:rPr lang="en" sz="1050">
                <a:solidFill>
                  <a:srgbClr val="E6C07B"/>
                </a:solidFill>
                <a:highlight>
                  <a:srgbClr val="383B40"/>
                </a:highlight>
                <a:latin typeface="Courier New"/>
                <a:ea typeface="Courier New"/>
                <a:cs typeface="Courier New"/>
                <a:sym typeface="Courier New"/>
              </a:rPr>
              <a:t>printf</a:t>
            </a:r>
            <a:r>
              <a:rPr lang="en" sz="1050">
                <a:solidFill>
                  <a:srgbClr val="D3D3D3"/>
                </a:solidFill>
                <a:highlight>
                  <a:srgbClr val="383B40"/>
                </a:highlight>
                <a:latin typeface="Courier New"/>
                <a:ea typeface="Courier New"/>
                <a:cs typeface="Courier New"/>
                <a:sym typeface="Courier New"/>
              </a:rPr>
              <a:t>(</a:t>
            </a:r>
            <a:r>
              <a:rPr lang="en" sz="1050">
                <a:solidFill>
                  <a:srgbClr val="98C379"/>
                </a:solidFill>
                <a:highlight>
                  <a:srgbClr val="383B40"/>
                </a:highlight>
                <a:latin typeface="Courier New"/>
                <a:ea typeface="Courier New"/>
                <a:cs typeface="Courier New"/>
                <a:sym typeface="Courier New"/>
              </a:rPr>
              <a:t>"Enter name: "</a:t>
            </a:r>
            <a:r>
              <a:rPr lang="en" sz="1050">
                <a:solidFill>
                  <a:srgbClr val="D3D3D3"/>
                </a:solidFill>
                <a:highlight>
                  <a:srgbClr val="383B40"/>
                </a:highlight>
                <a:latin typeface="Courier New"/>
                <a:ea typeface="Courier New"/>
                <a:cs typeface="Courier New"/>
                <a:sym typeface="Courier New"/>
              </a:rPr>
              <a:t>);</a:t>
            </a:r>
            <a:endParaRPr sz="1050">
              <a:solidFill>
                <a:srgbClr val="D3D3D3"/>
              </a:solidFill>
              <a:highlight>
                <a:srgbClr val="383B40"/>
              </a:highlight>
              <a:latin typeface="Courier New"/>
              <a:ea typeface="Courier New"/>
              <a:cs typeface="Courier New"/>
              <a:sym typeface="Courier New"/>
            </a:endParaRPr>
          </a:p>
          <a:p>
            <a:pPr indent="0" lvl="0" marL="0" rtl="0" algn="l">
              <a:spcBef>
                <a:spcPts val="800"/>
              </a:spcBef>
              <a:spcAft>
                <a:spcPts val="0"/>
              </a:spcAft>
              <a:buNone/>
            </a:pPr>
            <a:r>
              <a:rPr lang="en" sz="1050">
                <a:solidFill>
                  <a:srgbClr val="D3D3D3"/>
                </a:solidFill>
                <a:highlight>
                  <a:srgbClr val="383B40"/>
                </a:highlight>
                <a:latin typeface="Courier New"/>
                <a:ea typeface="Courier New"/>
                <a:cs typeface="Courier New"/>
                <a:sym typeface="Courier New"/>
              </a:rPr>
              <a:t>    fgets(name, </a:t>
            </a:r>
            <a:r>
              <a:rPr lang="en" sz="1050">
                <a:solidFill>
                  <a:srgbClr val="C678DD"/>
                </a:solidFill>
                <a:highlight>
                  <a:srgbClr val="383B40"/>
                </a:highlight>
                <a:latin typeface="Courier New"/>
                <a:ea typeface="Courier New"/>
                <a:cs typeface="Courier New"/>
                <a:sym typeface="Courier New"/>
              </a:rPr>
              <a:t>sizeof</a:t>
            </a:r>
            <a:r>
              <a:rPr lang="en" sz="1050">
                <a:solidFill>
                  <a:srgbClr val="D3D3D3"/>
                </a:solidFill>
                <a:highlight>
                  <a:srgbClr val="383B40"/>
                </a:highlight>
                <a:latin typeface="Courier New"/>
                <a:ea typeface="Courier New"/>
                <a:cs typeface="Courier New"/>
                <a:sym typeface="Courier New"/>
              </a:rPr>
              <a:t>(name), </a:t>
            </a:r>
            <a:r>
              <a:rPr lang="en" sz="1050">
                <a:solidFill>
                  <a:srgbClr val="E6C07B"/>
                </a:solidFill>
                <a:highlight>
                  <a:srgbClr val="383B40"/>
                </a:highlight>
                <a:latin typeface="Courier New"/>
                <a:ea typeface="Courier New"/>
                <a:cs typeface="Courier New"/>
                <a:sym typeface="Courier New"/>
              </a:rPr>
              <a:t>stdin</a:t>
            </a:r>
            <a:r>
              <a:rPr lang="en" sz="1050">
                <a:solidFill>
                  <a:srgbClr val="D3D3D3"/>
                </a:solidFill>
                <a:highlight>
                  <a:srgbClr val="383B40"/>
                </a:highlight>
                <a:latin typeface="Courier New"/>
                <a:ea typeface="Courier New"/>
                <a:cs typeface="Courier New"/>
                <a:sym typeface="Courier New"/>
              </a:rPr>
              <a:t>);  </a:t>
            </a:r>
            <a:r>
              <a:rPr lang="en" sz="1050">
                <a:solidFill>
                  <a:srgbClr val="FFDDBE"/>
                </a:solidFill>
                <a:highlight>
                  <a:srgbClr val="383B40"/>
                </a:highlight>
                <a:latin typeface="Courier New"/>
                <a:ea typeface="Courier New"/>
                <a:cs typeface="Courier New"/>
                <a:sym typeface="Courier New"/>
              </a:rPr>
              <a:t>// read string</a:t>
            </a:r>
            <a:endParaRPr sz="1050">
              <a:solidFill>
                <a:srgbClr val="D3D3D3"/>
              </a:solidFill>
              <a:highlight>
                <a:srgbClr val="383B40"/>
              </a:highlight>
              <a:latin typeface="Courier New"/>
              <a:ea typeface="Courier New"/>
              <a:cs typeface="Courier New"/>
              <a:sym typeface="Courier New"/>
            </a:endParaRPr>
          </a:p>
          <a:p>
            <a:pPr indent="0" lvl="0" marL="0" rtl="0" algn="l">
              <a:spcBef>
                <a:spcPts val="800"/>
              </a:spcBef>
              <a:spcAft>
                <a:spcPts val="0"/>
              </a:spcAft>
              <a:buNone/>
            </a:pPr>
            <a:r>
              <a:rPr lang="en" sz="1050">
                <a:solidFill>
                  <a:srgbClr val="D3D3D3"/>
                </a:solidFill>
                <a:highlight>
                  <a:srgbClr val="383B40"/>
                </a:highlight>
                <a:latin typeface="Courier New"/>
                <a:ea typeface="Courier New"/>
                <a:cs typeface="Courier New"/>
                <a:sym typeface="Courier New"/>
              </a:rPr>
              <a:t>    </a:t>
            </a:r>
            <a:r>
              <a:rPr lang="en" sz="1050">
                <a:solidFill>
                  <a:srgbClr val="E6C07B"/>
                </a:solidFill>
                <a:highlight>
                  <a:srgbClr val="383B40"/>
                </a:highlight>
                <a:latin typeface="Courier New"/>
                <a:ea typeface="Courier New"/>
                <a:cs typeface="Courier New"/>
                <a:sym typeface="Courier New"/>
              </a:rPr>
              <a:t>printf</a:t>
            </a:r>
            <a:r>
              <a:rPr lang="en" sz="1050">
                <a:solidFill>
                  <a:srgbClr val="D3D3D3"/>
                </a:solidFill>
                <a:highlight>
                  <a:srgbClr val="383B40"/>
                </a:highlight>
                <a:latin typeface="Courier New"/>
                <a:ea typeface="Courier New"/>
                <a:cs typeface="Courier New"/>
                <a:sym typeface="Courier New"/>
              </a:rPr>
              <a:t>(</a:t>
            </a:r>
            <a:r>
              <a:rPr lang="en" sz="1050">
                <a:solidFill>
                  <a:srgbClr val="98C379"/>
                </a:solidFill>
                <a:highlight>
                  <a:srgbClr val="383B40"/>
                </a:highlight>
                <a:latin typeface="Courier New"/>
                <a:ea typeface="Courier New"/>
                <a:cs typeface="Courier New"/>
                <a:sym typeface="Courier New"/>
              </a:rPr>
              <a:t>"Name: "</a:t>
            </a:r>
            <a:r>
              <a:rPr lang="en" sz="1050">
                <a:solidFill>
                  <a:srgbClr val="D3D3D3"/>
                </a:solidFill>
                <a:highlight>
                  <a:srgbClr val="383B40"/>
                </a:highlight>
                <a:latin typeface="Courier New"/>
                <a:ea typeface="Courier New"/>
                <a:cs typeface="Courier New"/>
                <a:sym typeface="Courier New"/>
              </a:rPr>
              <a:t>);</a:t>
            </a:r>
            <a:endParaRPr sz="1050">
              <a:solidFill>
                <a:srgbClr val="D3D3D3"/>
              </a:solidFill>
              <a:highlight>
                <a:srgbClr val="383B40"/>
              </a:highlight>
              <a:latin typeface="Courier New"/>
              <a:ea typeface="Courier New"/>
              <a:cs typeface="Courier New"/>
              <a:sym typeface="Courier New"/>
            </a:endParaRPr>
          </a:p>
          <a:p>
            <a:pPr indent="0" lvl="0" marL="0" rtl="0" algn="l">
              <a:spcBef>
                <a:spcPts val="800"/>
              </a:spcBef>
              <a:spcAft>
                <a:spcPts val="0"/>
              </a:spcAft>
              <a:buNone/>
            </a:pPr>
            <a:r>
              <a:rPr lang="en" sz="1050">
                <a:solidFill>
                  <a:srgbClr val="D3D3D3"/>
                </a:solidFill>
                <a:highlight>
                  <a:srgbClr val="383B40"/>
                </a:highlight>
                <a:latin typeface="Courier New"/>
                <a:ea typeface="Courier New"/>
                <a:cs typeface="Courier New"/>
                <a:sym typeface="Courier New"/>
              </a:rPr>
              <a:t>    </a:t>
            </a:r>
            <a:r>
              <a:rPr lang="en" sz="1050">
                <a:solidFill>
                  <a:srgbClr val="E6C07B"/>
                </a:solidFill>
                <a:highlight>
                  <a:srgbClr val="383B40"/>
                </a:highlight>
                <a:latin typeface="Courier New"/>
                <a:ea typeface="Courier New"/>
                <a:cs typeface="Courier New"/>
                <a:sym typeface="Courier New"/>
              </a:rPr>
              <a:t>puts</a:t>
            </a:r>
            <a:r>
              <a:rPr lang="en" sz="1050">
                <a:solidFill>
                  <a:srgbClr val="D3D3D3"/>
                </a:solidFill>
                <a:highlight>
                  <a:srgbClr val="383B40"/>
                </a:highlight>
                <a:latin typeface="Courier New"/>
                <a:ea typeface="Courier New"/>
                <a:cs typeface="Courier New"/>
                <a:sym typeface="Courier New"/>
              </a:rPr>
              <a:t>(name);    </a:t>
            </a:r>
            <a:r>
              <a:rPr lang="en" sz="1050">
                <a:solidFill>
                  <a:srgbClr val="FFDDBE"/>
                </a:solidFill>
                <a:highlight>
                  <a:srgbClr val="383B40"/>
                </a:highlight>
                <a:latin typeface="Courier New"/>
                <a:ea typeface="Courier New"/>
                <a:cs typeface="Courier New"/>
                <a:sym typeface="Courier New"/>
              </a:rPr>
              <a:t>// display string</a:t>
            </a:r>
            <a:endParaRPr sz="1050">
              <a:solidFill>
                <a:srgbClr val="D3D3D3"/>
              </a:solidFill>
              <a:highlight>
                <a:srgbClr val="383B40"/>
              </a:highlight>
              <a:latin typeface="Courier New"/>
              <a:ea typeface="Courier New"/>
              <a:cs typeface="Courier New"/>
              <a:sym typeface="Courier New"/>
            </a:endParaRPr>
          </a:p>
          <a:p>
            <a:pPr indent="0" lvl="0" marL="0" rtl="0" algn="l">
              <a:spcBef>
                <a:spcPts val="800"/>
              </a:spcBef>
              <a:spcAft>
                <a:spcPts val="0"/>
              </a:spcAft>
              <a:buNone/>
            </a:pPr>
            <a:r>
              <a:rPr lang="en" sz="1050">
                <a:solidFill>
                  <a:srgbClr val="D3D3D3"/>
                </a:solidFill>
                <a:highlight>
                  <a:srgbClr val="383B40"/>
                </a:highlight>
                <a:latin typeface="Courier New"/>
                <a:ea typeface="Courier New"/>
                <a:cs typeface="Courier New"/>
                <a:sym typeface="Courier New"/>
              </a:rPr>
              <a:t>    </a:t>
            </a:r>
            <a:r>
              <a:rPr lang="en" sz="1050">
                <a:solidFill>
                  <a:srgbClr val="C678DD"/>
                </a:solidFill>
                <a:highlight>
                  <a:srgbClr val="383B40"/>
                </a:highlight>
                <a:latin typeface="Courier New"/>
                <a:ea typeface="Courier New"/>
                <a:cs typeface="Courier New"/>
                <a:sym typeface="Courier New"/>
              </a:rPr>
              <a:t>return</a:t>
            </a:r>
            <a:r>
              <a:rPr lang="en" sz="1050">
                <a:solidFill>
                  <a:srgbClr val="D3D3D3"/>
                </a:solidFill>
                <a:highlight>
                  <a:srgbClr val="383B40"/>
                </a:highlight>
                <a:latin typeface="Courier New"/>
                <a:ea typeface="Courier New"/>
                <a:cs typeface="Courier New"/>
                <a:sym typeface="Courier New"/>
              </a:rPr>
              <a:t> </a:t>
            </a:r>
            <a:r>
              <a:rPr lang="en" sz="1050">
                <a:solidFill>
                  <a:srgbClr val="D19A66"/>
                </a:solidFill>
                <a:highlight>
                  <a:srgbClr val="383B40"/>
                </a:highlight>
                <a:latin typeface="Courier New"/>
                <a:ea typeface="Courier New"/>
                <a:cs typeface="Courier New"/>
                <a:sym typeface="Courier New"/>
              </a:rPr>
              <a:t>0</a:t>
            </a:r>
            <a:r>
              <a:rPr lang="en" sz="1050">
                <a:solidFill>
                  <a:srgbClr val="D3D3D3"/>
                </a:solidFill>
                <a:highlight>
                  <a:srgbClr val="383B40"/>
                </a:highlight>
                <a:latin typeface="Courier New"/>
                <a:ea typeface="Courier New"/>
                <a:cs typeface="Courier New"/>
                <a:sym typeface="Courier New"/>
              </a:rPr>
              <a:t>;</a:t>
            </a:r>
            <a:endParaRPr sz="1050">
              <a:solidFill>
                <a:srgbClr val="D3D3D3"/>
              </a:solidFill>
              <a:highlight>
                <a:srgbClr val="383B40"/>
              </a:highlight>
              <a:latin typeface="Courier New"/>
              <a:ea typeface="Courier New"/>
              <a:cs typeface="Courier New"/>
              <a:sym typeface="Courier New"/>
            </a:endParaRPr>
          </a:p>
          <a:p>
            <a:pPr indent="0" lvl="0" marL="152400" marR="152400" rtl="0" algn="l">
              <a:lnSpc>
                <a:spcPct val="142857"/>
              </a:lnSpc>
              <a:spcBef>
                <a:spcPts val="0"/>
              </a:spcBef>
              <a:spcAft>
                <a:spcPts val="0"/>
              </a:spcAft>
              <a:buClr>
                <a:schemeClr val="dk1"/>
              </a:buClr>
              <a:buSzPts val="1100"/>
              <a:buFont typeface="Arial"/>
              <a:buNone/>
            </a:pPr>
            <a:r>
              <a:rPr lang="en" sz="1050">
                <a:solidFill>
                  <a:srgbClr val="D3D3D3"/>
                </a:solidFill>
                <a:highlight>
                  <a:srgbClr val="383B40"/>
                </a:highlight>
                <a:latin typeface="Courier New"/>
                <a:ea typeface="Courier New"/>
                <a:cs typeface="Courier New"/>
                <a:sym typeface="Courier New"/>
              </a:rPr>
              <a:t>}</a:t>
            </a:r>
            <a:endParaRPr sz="1050">
              <a:solidFill>
                <a:srgbClr val="D3D3D3"/>
              </a:solidFill>
              <a:highlight>
                <a:srgbClr val="383B40"/>
              </a:highlight>
              <a:latin typeface="Courier New"/>
              <a:ea typeface="Courier New"/>
              <a:cs typeface="Courier New"/>
              <a:sym typeface="Courier New"/>
            </a:endParaRPr>
          </a:p>
          <a:p>
            <a:pPr indent="0" lvl="0" marL="0" rtl="0" algn="l">
              <a:spcBef>
                <a:spcPts val="1200"/>
              </a:spcBef>
              <a:spcAft>
                <a:spcPts val="0"/>
              </a:spcAft>
              <a:buNone/>
            </a:pPr>
            <a:r>
              <a:t/>
            </a:r>
            <a:endParaRPr/>
          </a:p>
        </p:txBody>
      </p:sp>
      <p:pic>
        <p:nvPicPr>
          <p:cNvPr id="563" name="Google Shape;563;p80"/>
          <p:cNvPicPr preferRelativeResize="0"/>
          <p:nvPr/>
        </p:nvPicPr>
        <p:blipFill>
          <a:blip r:embed="rId3">
            <a:alphaModFix/>
          </a:blip>
          <a:stretch>
            <a:fillRect/>
          </a:stretch>
        </p:blipFill>
        <p:spPr>
          <a:xfrm>
            <a:off x="574600" y="848375"/>
            <a:ext cx="6121225" cy="37842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569" name="Google Shape;569;p8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570" name="Google Shape;570;p81"/>
          <p:cNvPicPr preferRelativeResize="0"/>
          <p:nvPr/>
        </p:nvPicPr>
        <p:blipFill>
          <a:blip r:embed="rId3">
            <a:alphaModFix/>
          </a:blip>
          <a:stretch>
            <a:fillRect/>
          </a:stretch>
        </p:blipFill>
        <p:spPr>
          <a:xfrm>
            <a:off x="628650" y="1268050"/>
            <a:ext cx="7886700" cy="331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628650" y="273844"/>
            <a:ext cx="7886700" cy="688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			    Intro to Software</a:t>
            </a:r>
            <a:endParaRPr/>
          </a:p>
        </p:txBody>
      </p:sp>
      <p:sp>
        <p:nvSpPr>
          <p:cNvPr id="131" name="Google Shape;131;p19"/>
          <p:cNvSpPr txBox="1"/>
          <p:nvPr>
            <p:ph idx="1" type="body"/>
          </p:nvPr>
        </p:nvSpPr>
        <p:spPr>
          <a:xfrm>
            <a:off x="628650" y="860108"/>
            <a:ext cx="7886700" cy="3772800"/>
          </a:xfrm>
          <a:prstGeom prst="rect">
            <a:avLst/>
          </a:prstGeom>
          <a:solidFill>
            <a:schemeClr val="lt1"/>
          </a:solidFill>
          <a:ln cap="flat" cmpd="sng" w="10775">
            <a:solidFill>
              <a:schemeClr val="accent6"/>
            </a:solidFill>
            <a:prstDash val="solid"/>
            <a:round/>
            <a:headEnd len="sm" w="sm" type="none"/>
            <a:tailEnd len="sm" w="sm" type="none"/>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solidFill>
                  <a:schemeClr val="dk1"/>
                </a:solidFill>
                <a:latin typeface="Calibri"/>
                <a:ea typeface="Calibri"/>
                <a:cs typeface="Calibri"/>
                <a:sym typeface="Calibri"/>
              </a:rPr>
              <a:t>UI - user Interface              Backend Technologies      DB - Sql.Nosql</a:t>
            </a:r>
            <a:endParaRPr/>
          </a:p>
        </p:txBody>
      </p:sp>
      <p:sp>
        <p:nvSpPr>
          <p:cNvPr id="132" name="Google Shape;132;p19"/>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33" name="Google Shape;133;p19"/>
          <p:cNvSpPr/>
          <p:nvPr/>
        </p:nvSpPr>
        <p:spPr>
          <a:xfrm>
            <a:off x="1153954" y="1626394"/>
            <a:ext cx="1527900" cy="1177200"/>
          </a:xfrm>
          <a:prstGeom prst="rect">
            <a:avLst/>
          </a:prstGeom>
          <a:solidFill>
            <a:schemeClr val="lt2"/>
          </a:solidFill>
          <a:ln cap="flat" cmpd="sng" w="10775">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rgbClr val="FFFFFF"/>
                </a:solidFill>
                <a:latin typeface="Calibri"/>
                <a:ea typeface="Calibri"/>
                <a:cs typeface="Calibri"/>
                <a:sym typeface="Calibri"/>
              </a:rPr>
              <a:t>HTML,CSS,JS,TS,</a:t>
            </a:r>
            <a:r>
              <a:rPr lang="en" sz="1400">
                <a:solidFill>
                  <a:srgbClr val="FFFFFF"/>
                </a:solidFill>
                <a:latin typeface="Calibri"/>
                <a:ea typeface="Calibri"/>
                <a:cs typeface="Calibri"/>
                <a:sym typeface="Calibri"/>
              </a:rPr>
              <a:t>Angular</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React</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34" name="Google Shape;134;p19"/>
          <p:cNvSpPr/>
          <p:nvPr/>
        </p:nvSpPr>
        <p:spPr>
          <a:xfrm>
            <a:off x="3660457" y="1626394"/>
            <a:ext cx="1527900" cy="1515900"/>
          </a:xfrm>
          <a:prstGeom prst="rect">
            <a:avLst/>
          </a:prstGeom>
          <a:solidFill>
            <a:schemeClr val="lt2"/>
          </a:solidFill>
          <a:ln cap="flat" cmpd="sng" w="10775">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Calibri"/>
                <a:ea typeface="Calibri"/>
                <a:cs typeface="Calibri"/>
                <a:sym typeface="Calibri"/>
              </a:rPr>
              <a:t>Java</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.Net</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C,C++</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Python</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Ruby</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Scala</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R</a:t>
            </a:r>
            <a:endParaRPr sz="1400">
              <a:solidFill>
                <a:srgbClr val="FFFFFF"/>
              </a:solidFill>
              <a:latin typeface="Calibri"/>
              <a:ea typeface="Calibri"/>
              <a:cs typeface="Calibri"/>
              <a:sym typeface="Calibri"/>
            </a:endParaRPr>
          </a:p>
        </p:txBody>
      </p:sp>
      <p:sp>
        <p:nvSpPr>
          <p:cNvPr id="135" name="Google Shape;135;p19"/>
          <p:cNvSpPr/>
          <p:nvPr/>
        </p:nvSpPr>
        <p:spPr>
          <a:xfrm>
            <a:off x="6115050" y="1536382"/>
            <a:ext cx="1708785" cy="1267301"/>
          </a:xfrm>
          <a:prstGeom prst="flowChartMagneticDisk">
            <a:avLst/>
          </a:prstGeom>
          <a:solidFill>
            <a:schemeClr val="lt2"/>
          </a:solidFill>
          <a:ln cap="flat" cmpd="sng" w="10775">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Calibri"/>
                <a:ea typeface="Calibri"/>
                <a:cs typeface="Calibri"/>
                <a:sym typeface="Calibri"/>
              </a:rPr>
              <a:t>Mysql,Oracle</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Apache Cassandra</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Mongo DB</a:t>
            </a:r>
            <a:endParaRPr sz="1400">
              <a:solidFill>
                <a:srgbClr val="FFFFFF"/>
              </a:solidFill>
              <a:latin typeface="Calibri"/>
              <a:ea typeface="Calibri"/>
              <a:cs typeface="Calibri"/>
              <a:sym typeface="Calibri"/>
            </a:endParaRPr>
          </a:p>
        </p:txBody>
      </p:sp>
      <p:sp>
        <p:nvSpPr>
          <p:cNvPr id="136" name="Google Shape;136;p19"/>
          <p:cNvSpPr/>
          <p:nvPr/>
        </p:nvSpPr>
        <p:spPr>
          <a:xfrm>
            <a:off x="2075974" y="3264694"/>
            <a:ext cx="2682300" cy="1233600"/>
          </a:xfrm>
          <a:prstGeom prst="cloudCallout">
            <a:avLst>
              <a:gd fmla="val -20833" name="adj1"/>
              <a:gd fmla="val 62500" name="adj2"/>
            </a:avLst>
          </a:prstGeom>
          <a:solidFill>
            <a:srgbClr val="7CE1E7"/>
          </a:solidFill>
          <a:ln cap="flat" cmpd="sng" w="10775">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Calibri"/>
                <a:ea typeface="Calibri"/>
                <a:cs typeface="Calibri"/>
                <a:sym typeface="Calibri"/>
              </a:rPr>
              <a:t>AWS</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Docker</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Kubernates</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IBM WebSphere</a:t>
            </a:r>
            <a:endParaRPr sz="1400">
              <a:solidFill>
                <a:srgbClr val="FFFFFF"/>
              </a:solidFill>
              <a:latin typeface="Calibri"/>
              <a:ea typeface="Calibri"/>
              <a:cs typeface="Calibri"/>
              <a:sym typeface="Calibri"/>
            </a:endParaRPr>
          </a:p>
        </p:txBody>
      </p:sp>
      <p:sp>
        <p:nvSpPr>
          <p:cNvPr id="137" name="Google Shape;137;p19"/>
          <p:cNvSpPr/>
          <p:nvPr/>
        </p:nvSpPr>
        <p:spPr>
          <a:xfrm>
            <a:off x="5364480" y="3202781"/>
            <a:ext cx="3015615" cy="1295876"/>
          </a:xfrm>
          <a:prstGeom prst="flowChartMagneticDrum">
            <a:avLst/>
          </a:prstGeom>
          <a:solidFill>
            <a:schemeClr val="lt2"/>
          </a:solidFill>
          <a:ln cap="flat" cmpd="sng" w="10775">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Calibri"/>
                <a:ea typeface="Calibri"/>
                <a:cs typeface="Calibri"/>
                <a:sym typeface="Calibri"/>
              </a:rPr>
              <a:t>Maven</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GIT/BitBucket</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Jenkins/Puppet</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U-deploy</a:t>
            </a:r>
            <a:endParaRPr sz="1400">
              <a:solidFill>
                <a:srgbClr val="FFFFFF"/>
              </a:solidFill>
              <a:latin typeface="Calibri"/>
              <a:ea typeface="Calibri"/>
              <a:cs typeface="Calibri"/>
              <a:sym typeface="Calibri"/>
            </a:endParaRPr>
          </a:p>
          <a:p>
            <a:pPr indent="0" lvl="0" marL="0" marR="0" rtl="0" algn="ctr">
              <a:spcBef>
                <a:spcPts val="0"/>
              </a:spcBef>
              <a:spcAft>
                <a:spcPts val="0"/>
              </a:spcAft>
              <a:buNone/>
            </a:pPr>
            <a:r>
              <a:rPr lang="en" sz="1400">
                <a:solidFill>
                  <a:srgbClr val="FFFFFF"/>
                </a:solidFill>
                <a:latin typeface="Calibri"/>
                <a:ea typeface="Calibri"/>
                <a:cs typeface="Calibri"/>
                <a:sym typeface="Calibri"/>
              </a:rPr>
              <a:t>HPE Fortify/BlackDuck</a:t>
            </a:r>
            <a:endParaRPr sz="1400">
              <a:solidFill>
                <a:srgbClr val="FFFFFF"/>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576" name="Google Shape;576;p82"/>
          <p:cNvSpPr txBox="1"/>
          <p:nvPr>
            <p:ph idx="1" type="body"/>
          </p:nvPr>
        </p:nvSpPr>
        <p:spPr>
          <a:xfrm>
            <a:off x="5745900" y="1369225"/>
            <a:ext cx="27696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NOTE:</a:t>
            </a:r>
            <a:endParaRPr/>
          </a:p>
          <a:p>
            <a:pPr indent="0" lvl="0" marL="0" rtl="0" algn="l">
              <a:spcBef>
                <a:spcPts val="800"/>
              </a:spcBef>
              <a:spcAft>
                <a:spcPts val="0"/>
              </a:spcAft>
              <a:buNone/>
            </a:pPr>
            <a:r>
              <a:rPr lang="en"/>
              <a:t>gets() -&gt; not a standard</a:t>
            </a:r>
            <a:endParaRPr/>
          </a:p>
          <a:p>
            <a:pPr indent="0" lvl="0" marL="0" rtl="0" algn="l">
              <a:spcBef>
                <a:spcPts val="800"/>
              </a:spcBef>
              <a:spcAft>
                <a:spcPts val="0"/>
              </a:spcAft>
              <a:buNone/>
            </a:pPr>
            <a:r>
              <a:rPr lang="en" sz="1200">
                <a:solidFill>
                  <a:srgbClr val="202124"/>
                </a:solidFill>
                <a:highlight>
                  <a:srgbClr val="FFFFFF"/>
                </a:highlight>
                <a:latin typeface="Arial"/>
                <a:ea typeface="Arial"/>
                <a:cs typeface="Arial"/>
                <a:sym typeface="Arial"/>
              </a:rPr>
              <a:t>stdin is an "</a:t>
            </a:r>
            <a:r>
              <a:rPr b="1" lang="en" sz="1200">
                <a:solidFill>
                  <a:srgbClr val="202124"/>
                </a:solidFill>
                <a:highlight>
                  <a:srgbClr val="FFFFFF"/>
                </a:highlight>
                <a:latin typeface="Arial"/>
                <a:ea typeface="Arial"/>
                <a:cs typeface="Arial"/>
                <a:sym typeface="Arial"/>
              </a:rPr>
              <a:t>input stream</a:t>
            </a:r>
            <a:r>
              <a:rPr lang="en" sz="1200">
                <a:solidFill>
                  <a:srgbClr val="202124"/>
                </a:solidFill>
                <a:highlight>
                  <a:srgbClr val="FFFFFF"/>
                </a:highlight>
                <a:latin typeface="Arial"/>
                <a:ea typeface="Arial"/>
                <a:cs typeface="Arial"/>
                <a:sym typeface="Arial"/>
              </a:rPr>
              <a:t>", which is an abstract term for something that takes input from the user or from a file</a:t>
            </a:r>
            <a:endParaRPr/>
          </a:p>
        </p:txBody>
      </p:sp>
      <p:pic>
        <p:nvPicPr>
          <p:cNvPr id="577" name="Google Shape;577;p82"/>
          <p:cNvPicPr preferRelativeResize="0"/>
          <p:nvPr/>
        </p:nvPicPr>
        <p:blipFill>
          <a:blip r:embed="rId3">
            <a:alphaModFix/>
          </a:blip>
          <a:stretch>
            <a:fillRect/>
          </a:stretch>
        </p:blipFill>
        <p:spPr>
          <a:xfrm>
            <a:off x="594675" y="1274125"/>
            <a:ext cx="4695551" cy="25952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1" name="Shape 581"/>
        <p:cNvGrpSpPr/>
        <p:nvPr/>
      </p:nvGrpSpPr>
      <p:grpSpPr>
        <a:xfrm>
          <a:off x="0" y="0"/>
          <a:ext cx="0" cy="0"/>
          <a:chOff x="0" y="0"/>
          <a:chExt cx="0" cy="0"/>
        </a:xfrm>
      </p:grpSpPr>
      <p:sp>
        <p:nvSpPr>
          <p:cNvPr id="582" name="Google Shape;582;p83"/>
          <p:cNvSpPr txBox="1"/>
          <p:nvPr>
            <p:ph type="title"/>
          </p:nvPr>
        </p:nvSpPr>
        <p:spPr>
          <a:xfrm>
            <a:off x="629841"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sizeof()</a:t>
            </a:r>
            <a:endParaRPr/>
          </a:p>
        </p:txBody>
      </p:sp>
      <p:sp>
        <p:nvSpPr>
          <p:cNvPr id="583" name="Google Shape;583;p83"/>
          <p:cNvSpPr txBox="1"/>
          <p:nvPr>
            <p:ph idx="1" type="body"/>
          </p:nvPr>
        </p:nvSpPr>
        <p:spPr>
          <a:xfrm>
            <a:off x="629850" y="988550"/>
            <a:ext cx="3868200" cy="272400"/>
          </a:xfrm>
          <a:prstGeom prst="rect">
            <a:avLst/>
          </a:prstGeom>
        </p:spPr>
        <p:txBody>
          <a:bodyPr anchorCtr="0" anchor="b" bIns="34275" lIns="68575" spcFirstLastPara="1" rIns="68575" wrap="square" tIns="34275">
            <a:normAutofit lnSpcReduction="20000"/>
          </a:bodyPr>
          <a:lstStyle/>
          <a:p>
            <a:pPr indent="0" lvl="0" marL="0" rtl="0" algn="l">
              <a:spcBef>
                <a:spcPts val="800"/>
              </a:spcBef>
              <a:spcAft>
                <a:spcPts val="0"/>
              </a:spcAft>
              <a:buNone/>
            </a:pPr>
            <a:r>
              <a:rPr lang="en"/>
              <a:t>code</a:t>
            </a:r>
            <a:endParaRPr/>
          </a:p>
        </p:txBody>
      </p:sp>
      <p:sp>
        <p:nvSpPr>
          <p:cNvPr id="584" name="Google Shape;584;p83"/>
          <p:cNvSpPr txBox="1"/>
          <p:nvPr>
            <p:ph idx="2" type="body"/>
          </p:nvPr>
        </p:nvSpPr>
        <p:spPr>
          <a:xfrm>
            <a:off x="629850" y="1268049"/>
            <a:ext cx="3868200" cy="3374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150">
                <a:solidFill>
                  <a:srgbClr val="880000"/>
                </a:solidFill>
                <a:highlight>
                  <a:srgbClr val="EEEEEE"/>
                </a:highlight>
                <a:latin typeface="Arial"/>
                <a:ea typeface="Arial"/>
                <a:cs typeface="Arial"/>
                <a:sym typeface="Arial"/>
              </a:rPr>
              <a:t>#include</a:t>
            </a:r>
            <a:r>
              <a:rPr lang="en" sz="1150">
                <a:highlight>
                  <a:srgbClr val="EEEEEE"/>
                </a:highlight>
                <a:latin typeface="Arial"/>
                <a:ea typeface="Arial"/>
                <a:cs typeface="Arial"/>
                <a:sym typeface="Arial"/>
              </a:rPr>
              <a:t> </a:t>
            </a:r>
            <a:r>
              <a:rPr lang="en" sz="1150">
                <a:solidFill>
                  <a:srgbClr val="008800"/>
                </a:solidFill>
                <a:highlight>
                  <a:srgbClr val="EEEEEE"/>
                </a:highlight>
                <a:latin typeface="Arial"/>
                <a:ea typeface="Arial"/>
                <a:cs typeface="Arial"/>
                <a:sym typeface="Arial"/>
              </a:rPr>
              <a:t>&lt;stdio.h&gt;</a:t>
            </a:r>
            <a:endParaRPr sz="1150">
              <a:highlight>
                <a:srgbClr val="EEEEEE"/>
              </a:highlight>
              <a:latin typeface="Arial"/>
              <a:ea typeface="Arial"/>
              <a:cs typeface="Arial"/>
              <a:sym typeface="Arial"/>
            </a:endParaRPr>
          </a:p>
          <a:p>
            <a:pPr indent="0" lvl="0" marL="0" rtl="0" algn="l">
              <a:spcBef>
                <a:spcPts val="800"/>
              </a:spcBef>
              <a:spcAft>
                <a:spcPts val="0"/>
              </a:spcAft>
              <a:buNone/>
            </a:pPr>
            <a:r>
              <a:rPr lang="en" sz="1150">
                <a:solidFill>
                  <a:srgbClr val="000088"/>
                </a:solidFill>
                <a:highlight>
                  <a:srgbClr val="EEEEEE"/>
                </a:highlight>
                <a:latin typeface="Arial"/>
                <a:ea typeface="Arial"/>
                <a:cs typeface="Arial"/>
                <a:sym typeface="Arial"/>
              </a:rPr>
              <a:t>int</a:t>
            </a:r>
            <a:r>
              <a:rPr lang="en" sz="1150">
                <a:highlight>
                  <a:srgbClr val="EEEEEE"/>
                </a:highlight>
                <a:latin typeface="Arial"/>
                <a:ea typeface="Arial"/>
                <a:cs typeface="Arial"/>
                <a:sym typeface="Arial"/>
              </a:rPr>
              <a:t> main</a:t>
            </a:r>
            <a:r>
              <a:rPr lang="en" sz="1150">
                <a:solidFill>
                  <a:srgbClr val="666600"/>
                </a:solidFill>
                <a:highlight>
                  <a:srgbClr val="EEEEEE"/>
                </a:highlight>
                <a:latin typeface="Arial"/>
                <a:ea typeface="Arial"/>
                <a:cs typeface="Arial"/>
                <a:sym typeface="Arial"/>
              </a:rPr>
              <a:t>()</a:t>
            </a:r>
            <a:r>
              <a:rPr lang="en" sz="1150">
                <a:highlight>
                  <a:srgbClr val="EEEEEE"/>
                </a:highlight>
                <a:latin typeface="Arial"/>
                <a:ea typeface="Arial"/>
                <a:cs typeface="Arial"/>
                <a:sym typeface="Arial"/>
              </a:rPr>
              <a:t> </a:t>
            </a:r>
            <a:r>
              <a:rPr lang="en" sz="1150">
                <a:solidFill>
                  <a:srgbClr val="666600"/>
                </a:solidFill>
                <a:highlight>
                  <a:srgbClr val="EEEEEE"/>
                </a:highlight>
                <a:latin typeface="Arial"/>
                <a:ea typeface="Arial"/>
                <a:cs typeface="Arial"/>
                <a:sym typeface="Arial"/>
              </a:rPr>
              <a:t>{</a:t>
            </a:r>
            <a:endParaRPr sz="1150">
              <a:highlight>
                <a:srgbClr val="EEEEEE"/>
              </a:highlight>
              <a:latin typeface="Arial"/>
              <a:ea typeface="Arial"/>
              <a:cs typeface="Arial"/>
              <a:sym typeface="Arial"/>
            </a:endParaRPr>
          </a:p>
          <a:p>
            <a:pPr indent="0" lvl="0" marL="0" rtl="0" algn="l">
              <a:spcBef>
                <a:spcPts val="800"/>
              </a:spcBef>
              <a:spcAft>
                <a:spcPts val="0"/>
              </a:spcAft>
              <a:buNone/>
            </a:pPr>
            <a:r>
              <a:rPr lang="en" sz="1150">
                <a:solidFill>
                  <a:srgbClr val="000088"/>
                </a:solidFill>
                <a:highlight>
                  <a:srgbClr val="EEEEEE"/>
                </a:highlight>
                <a:latin typeface="Arial"/>
                <a:ea typeface="Arial"/>
                <a:cs typeface="Arial"/>
                <a:sym typeface="Arial"/>
              </a:rPr>
              <a:t>int</a:t>
            </a:r>
            <a:r>
              <a:rPr lang="en" sz="1150">
                <a:highlight>
                  <a:srgbClr val="EEEEEE"/>
                </a:highlight>
                <a:latin typeface="Arial"/>
                <a:ea typeface="Arial"/>
                <a:cs typeface="Arial"/>
                <a:sym typeface="Arial"/>
              </a:rPr>
              <a:t> a </a:t>
            </a:r>
            <a:r>
              <a:rPr lang="en" sz="1150">
                <a:solidFill>
                  <a:srgbClr val="666600"/>
                </a:solidFill>
                <a:highlight>
                  <a:srgbClr val="EEEEEE"/>
                </a:highlight>
                <a:latin typeface="Arial"/>
                <a:ea typeface="Arial"/>
                <a:cs typeface="Arial"/>
                <a:sym typeface="Arial"/>
              </a:rPr>
              <a:t>=</a:t>
            </a:r>
            <a:r>
              <a:rPr lang="en" sz="1150">
                <a:highlight>
                  <a:srgbClr val="EEEEEE"/>
                </a:highlight>
                <a:latin typeface="Arial"/>
                <a:ea typeface="Arial"/>
                <a:cs typeface="Arial"/>
                <a:sym typeface="Arial"/>
              </a:rPr>
              <a:t> </a:t>
            </a:r>
            <a:r>
              <a:rPr lang="en" sz="1150">
                <a:solidFill>
                  <a:srgbClr val="006666"/>
                </a:solidFill>
                <a:highlight>
                  <a:srgbClr val="EEEEEE"/>
                </a:highlight>
                <a:latin typeface="Arial"/>
                <a:ea typeface="Arial"/>
                <a:cs typeface="Arial"/>
                <a:sym typeface="Arial"/>
              </a:rPr>
              <a:t>16</a:t>
            </a:r>
            <a:r>
              <a:rPr lang="en" sz="1150">
                <a:solidFill>
                  <a:srgbClr val="666600"/>
                </a:solidFill>
                <a:highlight>
                  <a:srgbClr val="EEEEEE"/>
                </a:highlight>
                <a:latin typeface="Arial"/>
                <a:ea typeface="Arial"/>
                <a:cs typeface="Arial"/>
                <a:sym typeface="Arial"/>
              </a:rPr>
              <a:t>;</a:t>
            </a:r>
            <a:endParaRPr sz="1150">
              <a:highlight>
                <a:srgbClr val="EEEEEE"/>
              </a:highlight>
              <a:latin typeface="Arial"/>
              <a:ea typeface="Arial"/>
              <a:cs typeface="Arial"/>
              <a:sym typeface="Arial"/>
            </a:endParaRPr>
          </a:p>
          <a:p>
            <a:pPr indent="0" lvl="0" marL="0" rtl="0" algn="l">
              <a:lnSpc>
                <a:spcPct val="115000"/>
              </a:lnSpc>
              <a:spcBef>
                <a:spcPts val="600"/>
              </a:spcBef>
              <a:spcAft>
                <a:spcPts val="0"/>
              </a:spcAft>
              <a:buNone/>
            </a:pPr>
            <a:r>
              <a:rPr lang="en" sz="1150">
                <a:highlight>
                  <a:srgbClr val="EEEEEE"/>
                </a:highlight>
                <a:latin typeface="Arial"/>
                <a:ea typeface="Arial"/>
                <a:cs typeface="Arial"/>
                <a:sym typeface="Arial"/>
              </a:rPr>
              <a:t>   printf</a:t>
            </a:r>
            <a:r>
              <a:rPr lang="en" sz="1150">
                <a:solidFill>
                  <a:srgbClr val="666600"/>
                </a:solidFill>
                <a:highlight>
                  <a:srgbClr val="EEEEEE"/>
                </a:highlight>
                <a:latin typeface="Arial"/>
                <a:ea typeface="Arial"/>
                <a:cs typeface="Arial"/>
                <a:sym typeface="Arial"/>
              </a:rPr>
              <a:t>(</a:t>
            </a:r>
            <a:r>
              <a:rPr lang="en" sz="1150">
                <a:solidFill>
                  <a:srgbClr val="008800"/>
                </a:solidFill>
                <a:highlight>
                  <a:srgbClr val="EEEEEE"/>
                </a:highlight>
                <a:latin typeface="Arial"/>
                <a:ea typeface="Arial"/>
                <a:cs typeface="Arial"/>
                <a:sym typeface="Arial"/>
              </a:rPr>
              <a:t>"Size of variable a : %d"</a:t>
            </a:r>
            <a:r>
              <a:rPr lang="en" sz="1150">
                <a:solidFill>
                  <a:srgbClr val="666600"/>
                </a:solidFill>
                <a:highlight>
                  <a:srgbClr val="EEEEEE"/>
                </a:highlight>
                <a:latin typeface="Arial"/>
                <a:ea typeface="Arial"/>
                <a:cs typeface="Arial"/>
                <a:sym typeface="Arial"/>
              </a:rPr>
              <a:t>,</a:t>
            </a:r>
            <a:r>
              <a:rPr lang="en" sz="1150">
                <a:solidFill>
                  <a:srgbClr val="000088"/>
                </a:solidFill>
                <a:highlight>
                  <a:srgbClr val="EEEEEE"/>
                </a:highlight>
                <a:latin typeface="Arial"/>
                <a:ea typeface="Arial"/>
                <a:cs typeface="Arial"/>
                <a:sym typeface="Arial"/>
              </a:rPr>
              <a:t>sizeof</a:t>
            </a:r>
            <a:r>
              <a:rPr lang="en" sz="1150">
                <a:solidFill>
                  <a:srgbClr val="666600"/>
                </a:solidFill>
                <a:highlight>
                  <a:srgbClr val="EEEEEE"/>
                </a:highlight>
                <a:latin typeface="Arial"/>
                <a:ea typeface="Arial"/>
                <a:cs typeface="Arial"/>
                <a:sym typeface="Arial"/>
              </a:rPr>
              <a:t>(</a:t>
            </a:r>
            <a:r>
              <a:rPr lang="en" sz="1150">
                <a:highlight>
                  <a:srgbClr val="EEEEEE"/>
                </a:highlight>
                <a:latin typeface="Arial"/>
                <a:ea typeface="Arial"/>
                <a:cs typeface="Arial"/>
                <a:sym typeface="Arial"/>
              </a:rPr>
              <a:t>a</a:t>
            </a:r>
            <a:r>
              <a:rPr lang="en" sz="1150">
                <a:solidFill>
                  <a:srgbClr val="666600"/>
                </a:solidFill>
                <a:highlight>
                  <a:srgbClr val="EEEEEE"/>
                </a:highlight>
                <a:latin typeface="Arial"/>
                <a:ea typeface="Arial"/>
                <a:cs typeface="Arial"/>
                <a:sym typeface="Arial"/>
              </a:rPr>
              <a:t>));</a:t>
            </a:r>
            <a:endParaRPr sz="1150">
              <a:highlight>
                <a:srgbClr val="EEEEEE"/>
              </a:highlight>
              <a:latin typeface="Arial"/>
              <a:ea typeface="Arial"/>
              <a:cs typeface="Arial"/>
              <a:sym typeface="Arial"/>
            </a:endParaRPr>
          </a:p>
          <a:p>
            <a:pPr indent="0" lvl="0" marL="0" rtl="0" algn="l">
              <a:lnSpc>
                <a:spcPct val="115000"/>
              </a:lnSpc>
              <a:spcBef>
                <a:spcPts val="600"/>
              </a:spcBef>
              <a:spcAft>
                <a:spcPts val="0"/>
              </a:spcAft>
              <a:buNone/>
            </a:pPr>
            <a:r>
              <a:rPr lang="en" sz="1150">
                <a:highlight>
                  <a:srgbClr val="EEEEEE"/>
                </a:highlight>
                <a:latin typeface="Arial"/>
                <a:ea typeface="Arial"/>
                <a:cs typeface="Arial"/>
                <a:sym typeface="Arial"/>
              </a:rPr>
              <a:t>   printf</a:t>
            </a:r>
            <a:r>
              <a:rPr lang="en" sz="1150">
                <a:solidFill>
                  <a:srgbClr val="666600"/>
                </a:solidFill>
                <a:highlight>
                  <a:srgbClr val="EEEEEE"/>
                </a:highlight>
                <a:latin typeface="Arial"/>
                <a:ea typeface="Arial"/>
                <a:cs typeface="Arial"/>
                <a:sym typeface="Arial"/>
              </a:rPr>
              <a:t>(</a:t>
            </a:r>
            <a:r>
              <a:rPr lang="en" sz="1150">
                <a:solidFill>
                  <a:srgbClr val="008800"/>
                </a:solidFill>
                <a:highlight>
                  <a:srgbClr val="EEEEEE"/>
                </a:highlight>
                <a:latin typeface="Arial"/>
                <a:ea typeface="Arial"/>
                <a:cs typeface="Arial"/>
                <a:sym typeface="Arial"/>
              </a:rPr>
              <a:t>"Size of int data type : %d"</a:t>
            </a:r>
            <a:r>
              <a:rPr lang="en" sz="1150">
                <a:solidFill>
                  <a:srgbClr val="666600"/>
                </a:solidFill>
                <a:highlight>
                  <a:srgbClr val="EEEEEE"/>
                </a:highlight>
                <a:latin typeface="Arial"/>
                <a:ea typeface="Arial"/>
                <a:cs typeface="Arial"/>
                <a:sym typeface="Arial"/>
              </a:rPr>
              <a:t>,</a:t>
            </a:r>
            <a:r>
              <a:rPr lang="en" sz="1150">
                <a:solidFill>
                  <a:srgbClr val="000088"/>
                </a:solidFill>
                <a:highlight>
                  <a:srgbClr val="EEEEEE"/>
                </a:highlight>
                <a:latin typeface="Arial"/>
                <a:ea typeface="Arial"/>
                <a:cs typeface="Arial"/>
                <a:sym typeface="Arial"/>
              </a:rPr>
              <a:t>sizeof</a:t>
            </a:r>
            <a:r>
              <a:rPr lang="en" sz="1150">
                <a:solidFill>
                  <a:srgbClr val="666600"/>
                </a:solidFill>
                <a:highlight>
                  <a:srgbClr val="EEEEEE"/>
                </a:highlight>
                <a:latin typeface="Arial"/>
                <a:ea typeface="Arial"/>
                <a:cs typeface="Arial"/>
                <a:sym typeface="Arial"/>
              </a:rPr>
              <a:t>(</a:t>
            </a:r>
            <a:r>
              <a:rPr lang="en" sz="1150">
                <a:solidFill>
                  <a:srgbClr val="000088"/>
                </a:solidFill>
                <a:highlight>
                  <a:srgbClr val="EEEEEE"/>
                </a:highlight>
                <a:latin typeface="Arial"/>
                <a:ea typeface="Arial"/>
                <a:cs typeface="Arial"/>
                <a:sym typeface="Arial"/>
              </a:rPr>
              <a:t>int</a:t>
            </a:r>
            <a:r>
              <a:rPr lang="en" sz="1150">
                <a:solidFill>
                  <a:srgbClr val="666600"/>
                </a:solidFill>
                <a:highlight>
                  <a:srgbClr val="EEEEEE"/>
                </a:highlight>
                <a:latin typeface="Arial"/>
                <a:ea typeface="Arial"/>
                <a:cs typeface="Arial"/>
                <a:sym typeface="Arial"/>
              </a:rPr>
              <a:t>));</a:t>
            </a:r>
            <a:endParaRPr sz="1150">
              <a:highlight>
                <a:srgbClr val="EEEEEE"/>
              </a:highlight>
              <a:latin typeface="Arial"/>
              <a:ea typeface="Arial"/>
              <a:cs typeface="Arial"/>
              <a:sym typeface="Arial"/>
            </a:endParaRPr>
          </a:p>
          <a:p>
            <a:pPr indent="0" lvl="0" marL="0" rtl="0" algn="l">
              <a:lnSpc>
                <a:spcPct val="115000"/>
              </a:lnSpc>
              <a:spcBef>
                <a:spcPts val="600"/>
              </a:spcBef>
              <a:spcAft>
                <a:spcPts val="0"/>
              </a:spcAft>
              <a:buNone/>
            </a:pPr>
            <a:r>
              <a:rPr lang="en" sz="1150">
                <a:highlight>
                  <a:srgbClr val="EEEEEE"/>
                </a:highlight>
                <a:latin typeface="Arial"/>
                <a:ea typeface="Arial"/>
                <a:cs typeface="Arial"/>
                <a:sym typeface="Arial"/>
              </a:rPr>
              <a:t>   printf</a:t>
            </a:r>
            <a:r>
              <a:rPr lang="en" sz="1150">
                <a:solidFill>
                  <a:srgbClr val="666600"/>
                </a:solidFill>
                <a:highlight>
                  <a:srgbClr val="EEEEEE"/>
                </a:highlight>
                <a:latin typeface="Arial"/>
                <a:ea typeface="Arial"/>
                <a:cs typeface="Arial"/>
                <a:sym typeface="Arial"/>
              </a:rPr>
              <a:t>(</a:t>
            </a:r>
            <a:r>
              <a:rPr lang="en" sz="1150">
                <a:solidFill>
                  <a:srgbClr val="008800"/>
                </a:solidFill>
                <a:highlight>
                  <a:srgbClr val="EEEEEE"/>
                </a:highlight>
                <a:latin typeface="Arial"/>
                <a:ea typeface="Arial"/>
                <a:cs typeface="Arial"/>
                <a:sym typeface="Arial"/>
              </a:rPr>
              <a:t>"Size of char data type : %d"</a:t>
            </a:r>
            <a:r>
              <a:rPr lang="en" sz="1150">
                <a:solidFill>
                  <a:srgbClr val="666600"/>
                </a:solidFill>
                <a:highlight>
                  <a:srgbClr val="EEEEEE"/>
                </a:highlight>
                <a:latin typeface="Arial"/>
                <a:ea typeface="Arial"/>
                <a:cs typeface="Arial"/>
                <a:sym typeface="Arial"/>
              </a:rPr>
              <a:t>,</a:t>
            </a:r>
            <a:r>
              <a:rPr lang="en" sz="1150">
                <a:solidFill>
                  <a:srgbClr val="000088"/>
                </a:solidFill>
                <a:highlight>
                  <a:srgbClr val="EEEEEE"/>
                </a:highlight>
                <a:latin typeface="Arial"/>
                <a:ea typeface="Arial"/>
                <a:cs typeface="Arial"/>
                <a:sym typeface="Arial"/>
              </a:rPr>
              <a:t>sizeof</a:t>
            </a:r>
            <a:r>
              <a:rPr lang="en" sz="1150">
                <a:solidFill>
                  <a:srgbClr val="666600"/>
                </a:solidFill>
                <a:highlight>
                  <a:srgbClr val="EEEEEE"/>
                </a:highlight>
                <a:latin typeface="Arial"/>
                <a:ea typeface="Arial"/>
                <a:cs typeface="Arial"/>
                <a:sym typeface="Arial"/>
              </a:rPr>
              <a:t>(</a:t>
            </a:r>
            <a:r>
              <a:rPr lang="en" sz="1150">
                <a:solidFill>
                  <a:srgbClr val="000088"/>
                </a:solidFill>
                <a:highlight>
                  <a:srgbClr val="EEEEEE"/>
                </a:highlight>
                <a:latin typeface="Arial"/>
                <a:ea typeface="Arial"/>
                <a:cs typeface="Arial"/>
                <a:sym typeface="Arial"/>
              </a:rPr>
              <a:t>char</a:t>
            </a:r>
            <a:r>
              <a:rPr lang="en" sz="1150">
                <a:solidFill>
                  <a:srgbClr val="666600"/>
                </a:solidFill>
                <a:highlight>
                  <a:srgbClr val="EEEEEE"/>
                </a:highlight>
                <a:latin typeface="Arial"/>
                <a:ea typeface="Arial"/>
                <a:cs typeface="Arial"/>
                <a:sym typeface="Arial"/>
              </a:rPr>
              <a:t>));</a:t>
            </a:r>
            <a:endParaRPr sz="1150">
              <a:highlight>
                <a:srgbClr val="EEEEEE"/>
              </a:highlight>
              <a:latin typeface="Arial"/>
              <a:ea typeface="Arial"/>
              <a:cs typeface="Arial"/>
              <a:sym typeface="Arial"/>
            </a:endParaRPr>
          </a:p>
          <a:p>
            <a:pPr indent="0" lvl="0" marL="0" rtl="0" algn="l">
              <a:lnSpc>
                <a:spcPct val="115000"/>
              </a:lnSpc>
              <a:spcBef>
                <a:spcPts val="600"/>
              </a:spcBef>
              <a:spcAft>
                <a:spcPts val="0"/>
              </a:spcAft>
              <a:buNone/>
            </a:pPr>
            <a:r>
              <a:rPr lang="en" sz="1150">
                <a:highlight>
                  <a:srgbClr val="EEEEEE"/>
                </a:highlight>
                <a:latin typeface="Arial"/>
                <a:ea typeface="Arial"/>
                <a:cs typeface="Arial"/>
                <a:sym typeface="Arial"/>
              </a:rPr>
              <a:t>   printf</a:t>
            </a:r>
            <a:r>
              <a:rPr lang="en" sz="1150">
                <a:solidFill>
                  <a:srgbClr val="666600"/>
                </a:solidFill>
                <a:highlight>
                  <a:srgbClr val="EEEEEE"/>
                </a:highlight>
                <a:latin typeface="Arial"/>
                <a:ea typeface="Arial"/>
                <a:cs typeface="Arial"/>
                <a:sym typeface="Arial"/>
              </a:rPr>
              <a:t>(</a:t>
            </a:r>
            <a:r>
              <a:rPr lang="en" sz="1150">
                <a:solidFill>
                  <a:srgbClr val="008800"/>
                </a:solidFill>
                <a:highlight>
                  <a:srgbClr val="EEEEEE"/>
                </a:highlight>
                <a:latin typeface="Arial"/>
                <a:ea typeface="Arial"/>
                <a:cs typeface="Arial"/>
                <a:sym typeface="Arial"/>
              </a:rPr>
              <a:t>"Size of float data type : %d"</a:t>
            </a:r>
            <a:r>
              <a:rPr lang="en" sz="1150">
                <a:solidFill>
                  <a:srgbClr val="666600"/>
                </a:solidFill>
                <a:highlight>
                  <a:srgbClr val="EEEEEE"/>
                </a:highlight>
                <a:latin typeface="Arial"/>
                <a:ea typeface="Arial"/>
                <a:cs typeface="Arial"/>
                <a:sym typeface="Arial"/>
              </a:rPr>
              <a:t>,</a:t>
            </a:r>
            <a:r>
              <a:rPr lang="en" sz="1150">
                <a:solidFill>
                  <a:srgbClr val="000088"/>
                </a:solidFill>
                <a:highlight>
                  <a:srgbClr val="EEEEEE"/>
                </a:highlight>
                <a:latin typeface="Arial"/>
                <a:ea typeface="Arial"/>
                <a:cs typeface="Arial"/>
                <a:sym typeface="Arial"/>
              </a:rPr>
              <a:t>sizeof</a:t>
            </a:r>
            <a:r>
              <a:rPr lang="en" sz="1150">
                <a:solidFill>
                  <a:srgbClr val="666600"/>
                </a:solidFill>
                <a:highlight>
                  <a:srgbClr val="EEEEEE"/>
                </a:highlight>
                <a:latin typeface="Arial"/>
                <a:ea typeface="Arial"/>
                <a:cs typeface="Arial"/>
                <a:sym typeface="Arial"/>
              </a:rPr>
              <a:t>(</a:t>
            </a:r>
            <a:r>
              <a:rPr lang="en" sz="1150">
                <a:solidFill>
                  <a:srgbClr val="000088"/>
                </a:solidFill>
                <a:highlight>
                  <a:srgbClr val="EEEEEE"/>
                </a:highlight>
                <a:latin typeface="Arial"/>
                <a:ea typeface="Arial"/>
                <a:cs typeface="Arial"/>
                <a:sym typeface="Arial"/>
              </a:rPr>
              <a:t>float</a:t>
            </a:r>
            <a:r>
              <a:rPr lang="en" sz="1150">
                <a:solidFill>
                  <a:srgbClr val="666600"/>
                </a:solidFill>
                <a:highlight>
                  <a:srgbClr val="EEEEEE"/>
                </a:highlight>
                <a:latin typeface="Arial"/>
                <a:ea typeface="Arial"/>
                <a:cs typeface="Arial"/>
                <a:sym typeface="Arial"/>
              </a:rPr>
              <a:t>));</a:t>
            </a:r>
            <a:endParaRPr sz="1150">
              <a:highlight>
                <a:srgbClr val="EEEEEE"/>
              </a:highlight>
              <a:latin typeface="Arial"/>
              <a:ea typeface="Arial"/>
              <a:cs typeface="Arial"/>
              <a:sym typeface="Arial"/>
            </a:endParaRPr>
          </a:p>
          <a:p>
            <a:pPr indent="0" lvl="0" marL="0" rtl="0" algn="l">
              <a:lnSpc>
                <a:spcPct val="115000"/>
              </a:lnSpc>
              <a:spcBef>
                <a:spcPts val="600"/>
              </a:spcBef>
              <a:spcAft>
                <a:spcPts val="0"/>
              </a:spcAft>
              <a:buNone/>
            </a:pPr>
            <a:r>
              <a:rPr lang="en" sz="1150">
                <a:highlight>
                  <a:srgbClr val="EEEEEE"/>
                </a:highlight>
                <a:latin typeface="Arial"/>
                <a:ea typeface="Arial"/>
                <a:cs typeface="Arial"/>
                <a:sym typeface="Arial"/>
              </a:rPr>
              <a:t>   printf</a:t>
            </a:r>
            <a:r>
              <a:rPr lang="en" sz="1150">
                <a:solidFill>
                  <a:srgbClr val="666600"/>
                </a:solidFill>
                <a:highlight>
                  <a:srgbClr val="EEEEEE"/>
                </a:highlight>
                <a:latin typeface="Arial"/>
                <a:ea typeface="Arial"/>
                <a:cs typeface="Arial"/>
                <a:sym typeface="Arial"/>
              </a:rPr>
              <a:t>(</a:t>
            </a:r>
            <a:r>
              <a:rPr lang="en" sz="1150">
                <a:solidFill>
                  <a:srgbClr val="008800"/>
                </a:solidFill>
                <a:highlight>
                  <a:srgbClr val="EEEEEE"/>
                </a:highlight>
                <a:latin typeface="Arial"/>
                <a:ea typeface="Arial"/>
                <a:cs typeface="Arial"/>
                <a:sym typeface="Arial"/>
              </a:rPr>
              <a:t>"Size of double data type : %d"</a:t>
            </a:r>
            <a:r>
              <a:rPr lang="en" sz="1150">
                <a:solidFill>
                  <a:srgbClr val="666600"/>
                </a:solidFill>
                <a:highlight>
                  <a:srgbClr val="EEEEEE"/>
                </a:highlight>
                <a:latin typeface="Arial"/>
                <a:ea typeface="Arial"/>
                <a:cs typeface="Arial"/>
                <a:sym typeface="Arial"/>
              </a:rPr>
              <a:t>,</a:t>
            </a:r>
            <a:r>
              <a:rPr lang="en" sz="1150">
                <a:solidFill>
                  <a:srgbClr val="000088"/>
                </a:solidFill>
                <a:highlight>
                  <a:srgbClr val="EEEEEE"/>
                </a:highlight>
                <a:latin typeface="Arial"/>
                <a:ea typeface="Arial"/>
                <a:cs typeface="Arial"/>
                <a:sym typeface="Arial"/>
              </a:rPr>
              <a:t>sizeof</a:t>
            </a:r>
            <a:r>
              <a:rPr lang="en" sz="1150">
                <a:solidFill>
                  <a:srgbClr val="666600"/>
                </a:solidFill>
                <a:highlight>
                  <a:srgbClr val="EEEEEE"/>
                </a:highlight>
                <a:latin typeface="Arial"/>
                <a:ea typeface="Arial"/>
                <a:cs typeface="Arial"/>
                <a:sym typeface="Arial"/>
              </a:rPr>
              <a:t>(</a:t>
            </a:r>
            <a:r>
              <a:rPr lang="en" sz="1150">
                <a:solidFill>
                  <a:srgbClr val="000088"/>
                </a:solidFill>
                <a:highlight>
                  <a:srgbClr val="EEEEEE"/>
                </a:highlight>
                <a:latin typeface="Arial"/>
                <a:ea typeface="Arial"/>
                <a:cs typeface="Arial"/>
                <a:sym typeface="Arial"/>
              </a:rPr>
              <a:t>double</a:t>
            </a:r>
            <a:r>
              <a:rPr lang="en" sz="1150">
                <a:solidFill>
                  <a:srgbClr val="666600"/>
                </a:solidFill>
                <a:highlight>
                  <a:srgbClr val="EEEEEE"/>
                </a:highlight>
                <a:latin typeface="Arial"/>
                <a:ea typeface="Arial"/>
                <a:cs typeface="Arial"/>
                <a:sym typeface="Arial"/>
              </a:rPr>
              <a:t>));</a:t>
            </a:r>
            <a:br>
              <a:rPr lang="en" sz="1150">
                <a:solidFill>
                  <a:srgbClr val="666600"/>
                </a:solidFill>
                <a:highlight>
                  <a:srgbClr val="EEEEEE"/>
                </a:highlight>
                <a:latin typeface="Arial"/>
                <a:ea typeface="Arial"/>
                <a:cs typeface="Arial"/>
                <a:sym typeface="Arial"/>
              </a:rPr>
            </a:br>
            <a:r>
              <a:rPr lang="en" sz="1150">
                <a:solidFill>
                  <a:srgbClr val="666600"/>
                </a:solidFill>
                <a:highlight>
                  <a:srgbClr val="FFFF00"/>
                </a:highlight>
                <a:latin typeface="Arial"/>
                <a:ea typeface="Arial"/>
                <a:cs typeface="Arial"/>
                <a:sym typeface="Arial"/>
              </a:rPr>
              <a:t>printf("Size of a+2 is : %d",sizeof(a+2));</a:t>
            </a:r>
            <a:endParaRPr sz="1150">
              <a:highlight>
                <a:srgbClr val="FFFF00"/>
              </a:highlight>
              <a:latin typeface="Arial"/>
              <a:ea typeface="Arial"/>
              <a:cs typeface="Arial"/>
              <a:sym typeface="Arial"/>
            </a:endParaRPr>
          </a:p>
          <a:p>
            <a:pPr indent="0" lvl="0" marL="0" rtl="0" algn="l">
              <a:spcBef>
                <a:spcPts val="800"/>
              </a:spcBef>
              <a:spcAft>
                <a:spcPts val="0"/>
              </a:spcAft>
              <a:buNone/>
            </a:pPr>
            <a:r>
              <a:rPr lang="en" sz="1150">
                <a:highlight>
                  <a:srgbClr val="EEEEEE"/>
                </a:highlight>
                <a:latin typeface="Arial"/>
                <a:ea typeface="Arial"/>
                <a:cs typeface="Arial"/>
                <a:sym typeface="Arial"/>
              </a:rPr>
              <a:t>   </a:t>
            </a:r>
            <a:r>
              <a:rPr lang="en" sz="1150">
                <a:solidFill>
                  <a:srgbClr val="000088"/>
                </a:solidFill>
                <a:highlight>
                  <a:srgbClr val="EEEEEE"/>
                </a:highlight>
                <a:latin typeface="Arial"/>
                <a:ea typeface="Arial"/>
                <a:cs typeface="Arial"/>
                <a:sym typeface="Arial"/>
              </a:rPr>
              <a:t>return</a:t>
            </a:r>
            <a:r>
              <a:rPr lang="en" sz="1150">
                <a:highlight>
                  <a:srgbClr val="EEEEEE"/>
                </a:highlight>
                <a:latin typeface="Arial"/>
                <a:ea typeface="Arial"/>
                <a:cs typeface="Arial"/>
                <a:sym typeface="Arial"/>
              </a:rPr>
              <a:t> </a:t>
            </a:r>
            <a:r>
              <a:rPr lang="en" sz="1150">
                <a:solidFill>
                  <a:srgbClr val="006666"/>
                </a:solidFill>
                <a:highlight>
                  <a:srgbClr val="EEEEEE"/>
                </a:highlight>
                <a:latin typeface="Arial"/>
                <a:ea typeface="Arial"/>
                <a:cs typeface="Arial"/>
                <a:sym typeface="Arial"/>
              </a:rPr>
              <a:t>0</a:t>
            </a:r>
            <a:r>
              <a:rPr lang="en" sz="1150">
                <a:solidFill>
                  <a:srgbClr val="666600"/>
                </a:solidFill>
                <a:highlight>
                  <a:srgbClr val="EEEEEE"/>
                </a:highlight>
                <a:latin typeface="Arial"/>
                <a:ea typeface="Arial"/>
                <a:cs typeface="Arial"/>
                <a:sym typeface="Arial"/>
              </a:rPr>
              <a:t>;</a:t>
            </a:r>
            <a:endParaRPr sz="1150">
              <a:highlight>
                <a:srgbClr val="EEEEEE"/>
              </a:highlight>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rPr lang="en" sz="1150">
                <a:solidFill>
                  <a:srgbClr val="666600"/>
                </a:solidFill>
                <a:highlight>
                  <a:srgbClr val="EEEEEE"/>
                </a:highlight>
                <a:latin typeface="Arial"/>
                <a:ea typeface="Arial"/>
                <a:cs typeface="Arial"/>
                <a:sym typeface="Arial"/>
              </a:rPr>
              <a:t>}</a:t>
            </a:r>
            <a:endParaRPr sz="1150">
              <a:solidFill>
                <a:srgbClr val="666600"/>
              </a:solidFill>
              <a:highlight>
                <a:srgbClr val="EEEEEE"/>
              </a:highlight>
              <a:latin typeface="Arial"/>
              <a:ea typeface="Arial"/>
              <a:cs typeface="Arial"/>
              <a:sym typeface="Arial"/>
            </a:endParaRPr>
          </a:p>
          <a:p>
            <a:pPr indent="0" lvl="0" marL="0" rtl="0" algn="l">
              <a:spcBef>
                <a:spcPts val="800"/>
              </a:spcBef>
              <a:spcAft>
                <a:spcPts val="0"/>
              </a:spcAft>
              <a:buNone/>
            </a:pPr>
            <a:r>
              <a:t/>
            </a:r>
            <a:endParaRPr/>
          </a:p>
        </p:txBody>
      </p:sp>
      <p:sp>
        <p:nvSpPr>
          <p:cNvPr id="585" name="Google Shape;585;p83"/>
          <p:cNvSpPr txBox="1"/>
          <p:nvPr>
            <p:ph idx="3" type="body"/>
          </p:nvPr>
        </p:nvSpPr>
        <p:spPr>
          <a:xfrm>
            <a:off x="4629150" y="1260872"/>
            <a:ext cx="38874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en"/>
              <a:t>output</a:t>
            </a:r>
            <a:endParaRPr/>
          </a:p>
        </p:txBody>
      </p:sp>
      <p:sp>
        <p:nvSpPr>
          <p:cNvPr id="586" name="Google Shape;586;p83"/>
          <p:cNvSpPr txBox="1"/>
          <p:nvPr>
            <p:ph idx="4" type="body"/>
          </p:nvPr>
        </p:nvSpPr>
        <p:spPr>
          <a:xfrm>
            <a:off x="4629150" y="1878806"/>
            <a:ext cx="3887400" cy="2763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150">
                <a:highlight>
                  <a:srgbClr val="EEEEEE"/>
                </a:highlight>
                <a:latin typeface="Arial"/>
                <a:ea typeface="Arial"/>
                <a:cs typeface="Arial"/>
                <a:sym typeface="Arial"/>
              </a:rPr>
              <a:t>Size of variable a : 4</a:t>
            </a:r>
            <a:endParaRPr sz="1150">
              <a:highlight>
                <a:srgbClr val="EEEEEE"/>
              </a:highlight>
              <a:latin typeface="Arial"/>
              <a:ea typeface="Arial"/>
              <a:cs typeface="Arial"/>
              <a:sym typeface="Arial"/>
            </a:endParaRPr>
          </a:p>
          <a:p>
            <a:pPr indent="0" lvl="0" marL="0" rtl="0" algn="l">
              <a:spcBef>
                <a:spcPts val="800"/>
              </a:spcBef>
              <a:spcAft>
                <a:spcPts val="0"/>
              </a:spcAft>
              <a:buNone/>
            </a:pPr>
            <a:r>
              <a:rPr lang="en" sz="1150">
                <a:highlight>
                  <a:srgbClr val="EEEEEE"/>
                </a:highlight>
                <a:latin typeface="Arial"/>
                <a:ea typeface="Arial"/>
                <a:cs typeface="Arial"/>
                <a:sym typeface="Arial"/>
              </a:rPr>
              <a:t>Size of int data type : 4</a:t>
            </a:r>
            <a:endParaRPr sz="1150">
              <a:highlight>
                <a:srgbClr val="EEEEEE"/>
              </a:highlight>
              <a:latin typeface="Arial"/>
              <a:ea typeface="Arial"/>
              <a:cs typeface="Arial"/>
              <a:sym typeface="Arial"/>
            </a:endParaRPr>
          </a:p>
          <a:p>
            <a:pPr indent="0" lvl="0" marL="0" rtl="0" algn="l">
              <a:spcBef>
                <a:spcPts val="800"/>
              </a:spcBef>
              <a:spcAft>
                <a:spcPts val="0"/>
              </a:spcAft>
              <a:buNone/>
            </a:pPr>
            <a:r>
              <a:rPr lang="en" sz="1150">
                <a:highlight>
                  <a:srgbClr val="EEEEEE"/>
                </a:highlight>
                <a:latin typeface="Arial"/>
                <a:ea typeface="Arial"/>
                <a:cs typeface="Arial"/>
                <a:sym typeface="Arial"/>
              </a:rPr>
              <a:t>Size of char data type : 1</a:t>
            </a:r>
            <a:endParaRPr sz="1150">
              <a:highlight>
                <a:srgbClr val="EEEEEE"/>
              </a:highlight>
              <a:latin typeface="Arial"/>
              <a:ea typeface="Arial"/>
              <a:cs typeface="Arial"/>
              <a:sym typeface="Arial"/>
            </a:endParaRPr>
          </a:p>
          <a:p>
            <a:pPr indent="0" lvl="0" marL="0" rtl="0" algn="l">
              <a:spcBef>
                <a:spcPts val="800"/>
              </a:spcBef>
              <a:spcAft>
                <a:spcPts val="0"/>
              </a:spcAft>
              <a:buNone/>
            </a:pPr>
            <a:r>
              <a:rPr lang="en" sz="1150">
                <a:highlight>
                  <a:srgbClr val="EEEEEE"/>
                </a:highlight>
                <a:latin typeface="Arial"/>
                <a:ea typeface="Arial"/>
                <a:cs typeface="Arial"/>
                <a:sym typeface="Arial"/>
              </a:rPr>
              <a:t>Size of float data type : 4</a:t>
            </a:r>
            <a:endParaRPr sz="1150">
              <a:highlight>
                <a:srgbClr val="EEEEEE"/>
              </a:highlight>
              <a:latin typeface="Arial"/>
              <a:ea typeface="Arial"/>
              <a:cs typeface="Arial"/>
              <a:sym typeface="Arial"/>
            </a:endParaRPr>
          </a:p>
          <a:p>
            <a:pPr indent="0" lvl="0" marL="139700" marR="139700" rtl="0" algn="l">
              <a:lnSpc>
                <a:spcPct val="115000"/>
              </a:lnSpc>
              <a:spcBef>
                <a:spcPts val="600"/>
              </a:spcBef>
              <a:spcAft>
                <a:spcPts val="0"/>
              </a:spcAft>
              <a:buClr>
                <a:schemeClr val="dk1"/>
              </a:buClr>
              <a:buSzPts val="1100"/>
              <a:buFont typeface="Arial"/>
              <a:buNone/>
            </a:pPr>
            <a:r>
              <a:rPr lang="en" sz="1150">
                <a:highlight>
                  <a:srgbClr val="EEEEEE"/>
                </a:highlight>
                <a:latin typeface="Arial"/>
                <a:ea typeface="Arial"/>
                <a:cs typeface="Arial"/>
                <a:sym typeface="Arial"/>
              </a:rPr>
              <a:t>Size of double data type : 8</a:t>
            </a:r>
            <a:br>
              <a:rPr lang="en" sz="1150">
                <a:highlight>
                  <a:srgbClr val="EEEEEE"/>
                </a:highlight>
                <a:latin typeface="Arial"/>
                <a:ea typeface="Arial"/>
                <a:cs typeface="Arial"/>
                <a:sym typeface="Arial"/>
              </a:rPr>
            </a:br>
            <a:r>
              <a:rPr lang="en" sz="1150">
                <a:highlight>
                  <a:srgbClr val="EEEEEE"/>
                </a:highlight>
                <a:latin typeface="Arial"/>
                <a:ea typeface="Arial"/>
                <a:cs typeface="Arial"/>
                <a:sym typeface="Arial"/>
              </a:rPr>
              <a:t>Size of a+2 is : 4</a:t>
            </a:r>
            <a:endParaRPr sz="1150">
              <a:highlight>
                <a:srgbClr val="EEEEEE"/>
              </a:highlight>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4"/>
          <p:cNvSpPr txBox="1"/>
          <p:nvPr>
            <p:ph type="title"/>
          </p:nvPr>
        </p:nvSpPr>
        <p:spPr>
          <a:xfrm>
            <a:off x="629850" y="273846"/>
            <a:ext cx="7886700" cy="3672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PASS STRING TO FUNCTION</a:t>
            </a:r>
            <a:endParaRPr/>
          </a:p>
        </p:txBody>
      </p:sp>
      <p:sp>
        <p:nvSpPr>
          <p:cNvPr id="592" name="Google Shape;592;p84"/>
          <p:cNvSpPr txBox="1"/>
          <p:nvPr>
            <p:ph idx="1" type="body"/>
          </p:nvPr>
        </p:nvSpPr>
        <p:spPr>
          <a:xfrm>
            <a:off x="629841" y="1260872"/>
            <a:ext cx="38682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t/>
            </a:r>
            <a:endParaRPr/>
          </a:p>
        </p:txBody>
      </p:sp>
      <p:sp>
        <p:nvSpPr>
          <p:cNvPr id="593" name="Google Shape;593;p84"/>
          <p:cNvSpPr txBox="1"/>
          <p:nvPr>
            <p:ph idx="2" type="body"/>
          </p:nvPr>
        </p:nvSpPr>
        <p:spPr>
          <a:xfrm>
            <a:off x="629841" y="1878806"/>
            <a:ext cx="3868200" cy="2763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594" name="Google Shape;594;p84"/>
          <p:cNvSpPr txBox="1"/>
          <p:nvPr>
            <p:ph idx="3" type="body"/>
          </p:nvPr>
        </p:nvSpPr>
        <p:spPr>
          <a:xfrm>
            <a:off x="4629150" y="1260872"/>
            <a:ext cx="38874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t/>
            </a:r>
            <a:endParaRPr/>
          </a:p>
        </p:txBody>
      </p:sp>
      <p:sp>
        <p:nvSpPr>
          <p:cNvPr id="595" name="Google Shape;595;p84"/>
          <p:cNvSpPr txBox="1"/>
          <p:nvPr>
            <p:ph idx="4" type="body"/>
          </p:nvPr>
        </p:nvSpPr>
        <p:spPr>
          <a:xfrm>
            <a:off x="4629150" y="1878806"/>
            <a:ext cx="3887400" cy="2763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596" name="Google Shape;596;p84"/>
          <p:cNvPicPr preferRelativeResize="0"/>
          <p:nvPr/>
        </p:nvPicPr>
        <p:blipFill>
          <a:blip r:embed="rId3">
            <a:alphaModFix/>
          </a:blip>
          <a:stretch>
            <a:fillRect/>
          </a:stretch>
        </p:blipFill>
        <p:spPr>
          <a:xfrm>
            <a:off x="54050" y="683167"/>
            <a:ext cx="9144001" cy="440266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STRING MANIPULATIONS</a:t>
            </a:r>
            <a:endParaRPr/>
          </a:p>
        </p:txBody>
      </p:sp>
      <p:sp>
        <p:nvSpPr>
          <p:cNvPr id="602" name="Google Shape;602;p8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t>strlen() - calculates the length of a string</a:t>
            </a:r>
            <a:endParaRPr/>
          </a:p>
          <a:p>
            <a:pPr indent="0" lvl="0" marL="0" rtl="0" algn="l">
              <a:spcBef>
                <a:spcPts val="800"/>
              </a:spcBef>
              <a:spcAft>
                <a:spcPts val="0"/>
              </a:spcAft>
              <a:buClr>
                <a:schemeClr val="dk1"/>
              </a:buClr>
              <a:buSzPts val="1100"/>
              <a:buFont typeface="Arial"/>
              <a:buNone/>
            </a:pPr>
            <a:r>
              <a:rPr lang="en"/>
              <a:t>strcpy() - copies a string to another</a:t>
            </a:r>
            <a:endParaRPr/>
          </a:p>
          <a:p>
            <a:pPr indent="0" lvl="0" marL="0" rtl="0" algn="l">
              <a:spcBef>
                <a:spcPts val="800"/>
              </a:spcBef>
              <a:spcAft>
                <a:spcPts val="0"/>
              </a:spcAft>
              <a:buClr>
                <a:schemeClr val="dk1"/>
              </a:buClr>
              <a:buSzPts val="1100"/>
              <a:buFont typeface="Arial"/>
              <a:buNone/>
            </a:pPr>
            <a:r>
              <a:rPr lang="en"/>
              <a:t>strcmp() - compares two strings</a:t>
            </a:r>
            <a:endParaRPr/>
          </a:p>
          <a:p>
            <a:pPr indent="0" lvl="0" marL="0" rtl="0" algn="l">
              <a:spcBef>
                <a:spcPts val="800"/>
              </a:spcBef>
              <a:spcAft>
                <a:spcPts val="0"/>
              </a:spcAft>
              <a:buClr>
                <a:schemeClr val="dk1"/>
              </a:buClr>
              <a:buSzPts val="1100"/>
              <a:buFont typeface="Arial"/>
              <a:buNone/>
            </a:pPr>
            <a:r>
              <a:rPr lang="en"/>
              <a:t>strcat() - concatenates two strings</a:t>
            </a:r>
            <a:endParaRPr/>
          </a:p>
          <a:p>
            <a:pPr indent="0" lvl="0" marL="0" rtl="0" algn="l">
              <a:spcBef>
                <a:spcPts val="80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608" name="Google Shape;608;p86"/>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609" name="Google Shape;609;p86"/>
          <p:cNvPicPr preferRelativeResize="0"/>
          <p:nvPr/>
        </p:nvPicPr>
        <p:blipFill>
          <a:blip r:embed="rId3">
            <a:alphaModFix/>
          </a:blip>
          <a:stretch>
            <a:fillRect/>
          </a:stretch>
        </p:blipFill>
        <p:spPr>
          <a:xfrm>
            <a:off x="552825" y="54075"/>
            <a:ext cx="7698550" cy="51435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615" name="Google Shape;615;p8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616" name="Google Shape;616;p87"/>
          <p:cNvPicPr preferRelativeResize="0"/>
          <p:nvPr/>
        </p:nvPicPr>
        <p:blipFill>
          <a:blip r:embed="rId3">
            <a:alphaModFix/>
          </a:blip>
          <a:stretch>
            <a:fillRect/>
          </a:stretch>
        </p:blipFill>
        <p:spPr>
          <a:xfrm>
            <a:off x="628650" y="1369225"/>
            <a:ext cx="7886699" cy="18843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strcat() </a:t>
            </a:r>
            <a:r>
              <a:rPr lang="en" sz="1050">
                <a:highlight>
                  <a:srgbClr val="F9FAFC"/>
                </a:highlight>
                <a:latin typeface="Arial"/>
                <a:ea typeface="Arial"/>
                <a:cs typeface="Arial"/>
                <a:sym typeface="Arial"/>
              </a:rPr>
              <a:t>-&gt; concatenation - joins </a:t>
            </a:r>
            <a:endParaRPr sz="3000"/>
          </a:p>
        </p:txBody>
      </p:sp>
      <p:sp>
        <p:nvSpPr>
          <p:cNvPr id="622" name="Google Shape;622;p88"/>
          <p:cNvSpPr txBox="1"/>
          <p:nvPr>
            <p:ph idx="1" type="body"/>
          </p:nvPr>
        </p:nvSpPr>
        <p:spPr>
          <a:xfrm>
            <a:off x="628650" y="1369225"/>
            <a:ext cx="3704100" cy="3263400"/>
          </a:xfrm>
          <a:prstGeom prst="rect">
            <a:avLst/>
          </a:prstGeom>
        </p:spPr>
        <p:txBody>
          <a:bodyPr anchorCtr="0" anchor="t" bIns="34275" lIns="68575" spcFirstLastPara="1" rIns="68575" wrap="square" tIns="34275">
            <a:normAutofit fontScale="25000" lnSpcReduction="20000"/>
          </a:bodyPr>
          <a:lstStyle/>
          <a:p>
            <a:pPr indent="0" lvl="0" marL="0" rtl="0" algn="l">
              <a:spcBef>
                <a:spcPts val="800"/>
              </a:spcBef>
              <a:spcAft>
                <a:spcPts val="0"/>
              </a:spcAft>
              <a:buNone/>
            </a:pPr>
            <a:r>
              <a:t/>
            </a:r>
            <a:endParaRPr sz="1350">
              <a:highlight>
                <a:srgbClr val="F9FAFC"/>
              </a:highlight>
              <a:latin typeface="Arial"/>
              <a:ea typeface="Arial"/>
              <a:cs typeface="Arial"/>
              <a:sym typeface="Arial"/>
            </a:endParaRPr>
          </a:p>
          <a:p>
            <a:pPr indent="0" lvl="0" marL="0" rtl="0" algn="l">
              <a:spcBef>
                <a:spcPts val="800"/>
              </a:spcBef>
              <a:spcAft>
                <a:spcPts val="0"/>
              </a:spcAft>
              <a:buClr>
                <a:schemeClr val="dk1"/>
              </a:buClr>
              <a:buSzPct val="81481"/>
              <a:buFont typeface="Arial"/>
              <a:buNone/>
            </a:pPr>
            <a:r>
              <a:t/>
            </a:r>
            <a:endParaRPr sz="1350">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#include &lt;stdio.h&gt;</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#include &lt;string.h&gt;</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int main()</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char str1[30] = "Hello Team", str2[] = "start coding ";</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   // concatenates str1 and str2</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   // the resultant string is stored in str1.</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   strcat(str1, str2);</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   puts(str1);</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   puts(str2);</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   </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   printf("Length of string a = %zu \n",strlen(str2));</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   return 0;</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27109"/>
              <a:buFont typeface="Arial"/>
              <a:buNone/>
            </a:pPr>
            <a:r>
              <a:rPr lang="en" sz="4057">
                <a:highlight>
                  <a:srgbClr val="F9FAFC"/>
                </a:highlight>
                <a:latin typeface="Arial"/>
                <a:ea typeface="Arial"/>
                <a:cs typeface="Arial"/>
                <a:sym typeface="Arial"/>
              </a:rPr>
              <a:t>}</a:t>
            </a:r>
            <a:endParaRPr sz="4057">
              <a:highlight>
                <a:srgbClr val="F9FAFC"/>
              </a:highlight>
              <a:latin typeface="Arial"/>
              <a:ea typeface="Arial"/>
              <a:cs typeface="Arial"/>
              <a:sym typeface="Arial"/>
            </a:endParaRPr>
          </a:p>
          <a:p>
            <a:pPr indent="0" lvl="0" marL="0" rtl="0" algn="l">
              <a:spcBef>
                <a:spcPts val="800"/>
              </a:spcBef>
              <a:spcAft>
                <a:spcPts val="0"/>
              </a:spcAft>
              <a:buClr>
                <a:schemeClr val="dk1"/>
              </a:buClr>
              <a:buSzPct val="81481"/>
              <a:buFont typeface="Arial"/>
              <a:buNone/>
            </a:pPr>
            <a:r>
              <a:t/>
            </a:r>
            <a:endParaRPr sz="1350">
              <a:highlight>
                <a:srgbClr val="F9FAFC"/>
              </a:highlight>
              <a:latin typeface="Arial"/>
              <a:ea typeface="Arial"/>
              <a:cs typeface="Arial"/>
              <a:sym typeface="Arial"/>
            </a:endParaRPr>
          </a:p>
          <a:p>
            <a:pPr indent="0" lvl="0" marL="0" rtl="0" algn="l">
              <a:spcBef>
                <a:spcPts val="800"/>
              </a:spcBef>
              <a:spcAft>
                <a:spcPts val="0"/>
              </a:spcAft>
              <a:buNone/>
            </a:pPr>
            <a:r>
              <a:t/>
            </a:r>
            <a:endParaRPr sz="1350">
              <a:highlight>
                <a:srgbClr val="F9FAFC"/>
              </a:highlight>
              <a:latin typeface="Arial"/>
              <a:ea typeface="Arial"/>
              <a:cs typeface="Arial"/>
              <a:sym typeface="Arial"/>
            </a:endParaRPr>
          </a:p>
        </p:txBody>
      </p:sp>
      <p:pic>
        <p:nvPicPr>
          <p:cNvPr id="623" name="Google Shape;623;p88"/>
          <p:cNvPicPr preferRelativeResize="0"/>
          <p:nvPr/>
        </p:nvPicPr>
        <p:blipFill>
          <a:blip r:embed="rId3">
            <a:alphaModFix/>
          </a:blip>
          <a:stretch>
            <a:fillRect/>
          </a:stretch>
        </p:blipFill>
        <p:spPr>
          <a:xfrm>
            <a:off x="4531500" y="1369219"/>
            <a:ext cx="3846122" cy="357065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strlen() </a:t>
            </a:r>
            <a:r>
              <a:rPr lang="en" sz="1050">
                <a:highlight>
                  <a:srgbClr val="F9FAFC"/>
                </a:highlight>
                <a:latin typeface="Arial"/>
                <a:ea typeface="Arial"/>
                <a:cs typeface="Arial"/>
                <a:sym typeface="Arial"/>
              </a:rPr>
              <a:t>Note that the </a:t>
            </a:r>
            <a:r>
              <a:rPr lang="en" sz="750">
                <a:highlight>
                  <a:srgbClr val="F9FAFC"/>
                </a:highlight>
                <a:latin typeface="Courier New"/>
                <a:ea typeface="Courier New"/>
                <a:cs typeface="Courier New"/>
                <a:sym typeface="Courier New"/>
              </a:rPr>
              <a:t>strlen()</a:t>
            </a:r>
            <a:r>
              <a:rPr lang="en" sz="1050">
                <a:highlight>
                  <a:srgbClr val="F9FAFC"/>
                </a:highlight>
                <a:latin typeface="Arial"/>
                <a:ea typeface="Arial"/>
                <a:cs typeface="Arial"/>
                <a:sym typeface="Arial"/>
              </a:rPr>
              <a:t> function doesn't count the null character </a:t>
            </a:r>
            <a:r>
              <a:rPr lang="en" sz="750">
                <a:highlight>
                  <a:srgbClr val="F9FAFC"/>
                </a:highlight>
                <a:latin typeface="Courier New"/>
                <a:ea typeface="Courier New"/>
                <a:cs typeface="Courier New"/>
                <a:sym typeface="Courier New"/>
              </a:rPr>
              <a:t>\0</a:t>
            </a:r>
            <a:r>
              <a:rPr lang="en" sz="1050">
                <a:highlight>
                  <a:srgbClr val="F9FAFC"/>
                </a:highlight>
                <a:latin typeface="Arial"/>
                <a:ea typeface="Arial"/>
                <a:cs typeface="Arial"/>
                <a:sym typeface="Arial"/>
              </a:rPr>
              <a:t> while calculating the length.</a:t>
            </a:r>
            <a:endParaRPr/>
          </a:p>
        </p:txBody>
      </p:sp>
      <p:sp>
        <p:nvSpPr>
          <p:cNvPr id="629" name="Google Shape;629;p89"/>
          <p:cNvSpPr txBox="1"/>
          <p:nvPr>
            <p:ph idx="1" type="body"/>
          </p:nvPr>
        </p:nvSpPr>
        <p:spPr>
          <a:xfrm>
            <a:off x="5966950" y="1369225"/>
            <a:ext cx="2548500" cy="3263400"/>
          </a:xfrm>
          <a:prstGeom prst="rect">
            <a:avLst/>
          </a:prstGeom>
        </p:spPr>
        <p:txBody>
          <a:bodyPr anchorCtr="0" anchor="t" bIns="34275" lIns="68575" spcFirstLastPara="1" rIns="68575" wrap="square" tIns="34275">
            <a:normAutofit fontScale="47500" lnSpcReduction="20000"/>
          </a:bodyPr>
          <a:lstStyle/>
          <a:p>
            <a:pPr indent="0" lvl="0" marL="0" rtl="0" algn="l">
              <a:spcBef>
                <a:spcPts val="800"/>
              </a:spcBef>
              <a:spcAft>
                <a:spcPts val="0"/>
              </a:spcAft>
              <a:buClr>
                <a:schemeClr val="dk1"/>
              </a:buClr>
              <a:buSzPct val="52380"/>
              <a:buFont typeface="Arial"/>
              <a:buNone/>
            </a:pPr>
            <a:r>
              <a:rPr lang="en"/>
              <a:t>#include &lt;stdio.h&gt;</a:t>
            </a:r>
            <a:endParaRPr/>
          </a:p>
          <a:p>
            <a:pPr indent="0" lvl="0" marL="0" rtl="0" algn="l">
              <a:spcBef>
                <a:spcPts val="800"/>
              </a:spcBef>
              <a:spcAft>
                <a:spcPts val="0"/>
              </a:spcAft>
              <a:buClr>
                <a:schemeClr val="dk1"/>
              </a:buClr>
              <a:buSzPct val="52380"/>
              <a:buFont typeface="Arial"/>
              <a:buNone/>
            </a:pPr>
            <a:r>
              <a:rPr lang="en"/>
              <a:t>#include &lt;string.h&gt;</a:t>
            </a:r>
            <a:endParaRPr/>
          </a:p>
          <a:p>
            <a:pPr indent="0" lvl="0" marL="0" rtl="0" algn="l">
              <a:spcBef>
                <a:spcPts val="800"/>
              </a:spcBef>
              <a:spcAft>
                <a:spcPts val="0"/>
              </a:spcAft>
              <a:buClr>
                <a:schemeClr val="dk1"/>
              </a:buClr>
              <a:buSzPct val="52380"/>
              <a:buFont typeface="Arial"/>
              <a:buNone/>
            </a:pPr>
            <a:r>
              <a:rPr lang="en"/>
              <a:t>int main()</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Clr>
                <a:schemeClr val="dk1"/>
              </a:buClr>
              <a:buSzPct val="52380"/>
              <a:buFont typeface="Arial"/>
              <a:buNone/>
            </a:pPr>
            <a:r>
              <a:rPr lang="en"/>
              <a:t>    char a[20]="Program";</a:t>
            </a:r>
            <a:endParaRPr/>
          </a:p>
          <a:p>
            <a:pPr indent="0" lvl="0" marL="0" rtl="0" algn="l">
              <a:spcBef>
                <a:spcPts val="800"/>
              </a:spcBef>
              <a:spcAft>
                <a:spcPts val="0"/>
              </a:spcAft>
              <a:buClr>
                <a:schemeClr val="dk1"/>
              </a:buClr>
              <a:buSzPct val="52380"/>
              <a:buFont typeface="Arial"/>
              <a:buNone/>
            </a:pPr>
            <a:r>
              <a:rPr lang="en"/>
              <a:t>    char b[20]={'P','r','o','g','r','a','m','\0'};</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    // using the %zu format specifier to print size_t</a:t>
            </a:r>
            <a:endParaRPr/>
          </a:p>
          <a:p>
            <a:pPr indent="0" lvl="0" marL="0" rtl="0" algn="l">
              <a:spcBef>
                <a:spcPts val="800"/>
              </a:spcBef>
              <a:spcAft>
                <a:spcPts val="0"/>
              </a:spcAft>
              <a:buClr>
                <a:schemeClr val="dk1"/>
              </a:buClr>
              <a:buSzPct val="52380"/>
              <a:buFont typeface="Arial"/>
              <a:buNone/>
            </a:pPr>
            <a:r>
              <a:rPr lang="en"/>
              <a:t>    printf("Length of string a = %zu \n",strlen(a));</a:t>
            </a:r>
            <a:endParaRPr/>
          </a:p>
          <a:p>
            <a:pPr indent="0" lvl="0" marL="0" rtl="0" algn="l">
              <a:spcBef>
                <a:spcPts val="800"/>
              </a:spcBef>
              <a:spcAft>
                <a:spcPts val="0"/>
              </a:spcAft>
              <a:buClr>
                <a:schemeClr val="dk1"/>
              </a:buClr>
              <a:buSzPct val="52380"/>
              <a:buFont typeface="Arial"/>
              <a:buNone/>
            </a:pPr>
            <a:r>
              <a:rPr lang="en"/>
              <a:t>    printf("Length of string b = %zu \n",strlen(b));</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    return 0;</a:t>
            </a:r>
            <a:endParaRPr/>
          </a:p>
          <a:p>
            <a:pPr indent="0" lvl="0" marL="0" rtl="0" algn="l">
              <a:spcBef>
                <a:spcPts val="800"/>
              </a:spcBef>
              <a:spcAft>
                <a:spcPts val="0"/>
              </a:spcAft>
              <a:buClr>
                <a:schemeClr val="dk1"/>
              </a:buClr>
              <a:buSzPct val="52380"/>
              <a:buFont typeface="Arial"/>
              <a:buNone/>
            </a:pPr>
            <a:r>
              <a:rPr lang="en"/>
              <a:t>}</a:t>
            </a:r>
            <a:endParaRPr/>
          </a:p>
          <a:p>
            <a:pPr indent="0" lvl="0" marL="0" rtl="0" algn="l">
              <a:spcBef>
                <a:spcPts val="800"/>
              </a:spcBef>
              <a:spcAft>
                <a:spcPts val="0"/>
              </a:spcAft>
              <a:buNone/>
            </a:pPr>
            <a:r>
              <a:t/>
            </a:r>
            <a:endParaRPr/>
          </a:p>
        </p:txBody>
      </p:sp>
      <p:pic>
        <p:nvPicPr>
          <p:cNvPr id="630" name="Google Shape;630;p89"/>
          <p:cNvPicPr preferRelativeResize="0"/>
          <p:nvPr/>
        </p:nvPicPr>
        <p:blipFill>
          <a:blip r:embed="rId3">
            <a:alphaModFix/>
          </a:blip>
          <a:stretch>
            <a:fillRect/>
          </a:stretch>
        </p:blipFill>
        <p:spPr>
          <a:xfrm>
            <a:off x="628650" y="1098125"/>
            <a:ext cx="5338299" cy="3875451"/>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34" name="Shape 634"/>
        <p:cNvGrpSpPr/>
        <p:nvPr/>
      </p:nvGrpSpPr>
      <p:grpSpPr>
        <a:xfrm>
          <a:off x="0" y="0"/>
          <a:ext cx="0" cy="0"/>
          <a:chOff x="0" y="0"/>
          <a:chExt cx="0" cy="0"/>
        </a:xfrm>
      </p:grpSpPr>
      <p:sp>
        <p:nvSpPr>
          <p:cNvPr id="635" name="Google Shape;635;p90"/>
          <p:cNvSpPr txBox="1"/>
          <p:nvPr>
            <p:ph type="title"/>
          </p:nvPr>
        </p:nvSpPr>
        <p:spPr>
          <a:xfrm>
            <a:off x="628650" y="273848"/>
            <a:ext cx="7886700" cy="621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strcpy() -&gt;</a:t>
            </a:r>
            <a:r>
              <a:rPr lang="en" sz="1350">
                <a:highlight>
                  <a:srgbClr val="F9FAFC"/>
                </a:highlight>
                <a:latin typeface="Arial"/>
                <a:ea typeface="Arial"/>
                <a:cs typeface="Arial"/>
                <a:sym typeface="Arial"/>
              </a:rPr>
              <a:t>copy string</a:t>
            </a:r>
            <a:endParaRPr/>
          </a:p>
        </p:txBody>
      </p:sp>
      <p:sp>
        <p:nvSpPr>
          <p:cNvPr id="636" name="Google Shape;636;p90"/>
          <p:cNvSpPr txBox="1"/>
          <p:nvPr>
            <p:ph idx="1" type="body"/>
          </p:nvPr>
        </p:nvSpPr>
        <p:spPr>
          <a:xfrm>
            <a:off x="628650" y="1011701"/>
            <a:ext cx="7886700" cy="3621000"/>
          </a:xfrm>
          <a:prstGeom prst="rect">
            <a:avLst/>
          </a:prstGeom>
        </p:spPr>
        <p:txBody>
          <a:bodyPr anchorCtr="0" anchor="t" bIns="34275" lIns="68575" spcFirstLastPara="1" rIns="68575" wrap="square" tIns="34275">
            <a:normAutofit/>
          </a:bodyPr>
          <a:lstStyle/>
          <a:p>
            <a:pPr indent="0" lvl="0" marL="152400" marR="152400" rtl="0" algn="l">
              <a:lnSpc>
                <a:spcPct val="142857"/>
              </a:lnSpc>
              <a:spcBef>
                <a:spcPts val="0"/>
              </a:spcBef>
              <a:spcAft>
                <a:spcPts val="0"/>
              </a:spcAft>
              <a:buNone/>
            </a:pPr>
            <a:r>
              <a:rPr lang="en" sz="1050">
                <a:solidFill>
                  <a:srgbClr val="61AEEE"/>
                </a:solidFill>
                <a:highlight>
                  <a:srgbClr val="383B40"/>
                </a:highlight>
                <a:latin typeface="Courier New"/>
                <a:ea typeface="Courier New"/>
                <a:cs typeface="Courier New"/>
                <a:sym typeface="Courier New"/>
              </a:rPr>
              <a:t>strcpy</a:t>
            </a:r>
            <a:r>
              <a:rPr lang="en" sz="1050">
                <a:solidFill>
                  <a:srgbClr val="D3D3D3"/>
                </a:solidFill>
                <a:highlight>
                  <a:srgbClr val="383B40"/>
                </a:highlight>
                <a:latin typeface="Courier New"/>
                <a:ea typeface="Courier New"/>
                <a:cs typeface="Courier New"/>
                <a:sym typeface="Courier New"/>
              </a:rPr>
              <a:t>(destination, source);</a:t>
            </a:r>
            <a:endParaRPr sz="1050">
              <a:solidFill>
                <a:srgbClr val="D3D3D3"/>
              </a:solidFill>
              <a:highlight>
                <a:srgbClr val="383B40"/>
              </a:highlight>
              <a:latin typeface="Courier New"/>
              <a:ea typeface="Courier New"/>
              <a:cs typeface="Courier New"/>
              <a:sym typeface="Courier New"/>
            </a:endParaRPr>
          </a:p>
          <a:p>
            <a:pPr indent="0" lvl="0" marL="152400" marR="152400" rtl="0" algn="l">
              <a:lnSpc>
                <a:spcPct val="142857"/>
              </a:lnSpc>
              <a:spcBef>
                <a:spcPts val="1200"/>
              </a:spcBef>
              <a:spcAft>
                <a:spcPts val="0"/>
              </a:spcAft>
              <a:buNone/>
            </a:pPr>
            <a:r>
              <a:rPr lang="en" sz="1350">
                <a:latin typeface="Arial"/>
                <a:ea typeface="Arial"/>
                <a:cs typeface="Arial"/>
                <a:sym typeface="Arial"/>
              </a:rPr>
              <a:t>Note:</a:t>
            </a:r>
            <a:r>
              <a:rPr lang="en" sz="1350">
                <a:highlight>
                  <a:srgbClr val="F8FAFF"/>
                </a:highlight>
                <a:latin typeface="Arial"/>
                <a:ea typeface="Arial"/>
                <a:cs typeface="Arial"/>
                <a:sym typeface="Arial"/>
              </a:rPr>
              <a:t> When you use </a:t>
            </a:r>
            <a:r>
              <a:rPr lang="en" sz="1050">
                <a:latin typeface="Courier New"/>
                <a:ea typeface="Courier New"/>
                <a:cs typeface="Courier New"/>
                <a:sym typeface="Courier New"/>
              </a:rPr>
              <a:t>strcpy()</a:t>
            </a:r>
            <a:r>
              <a:rPr lang="en" sz="1350">
                <a:highlight>
                  <a:srgbClr val="F8FAFF"/>
                </a:highlight>
                <a:latin typeface="Arial"/>
                <a:ea typeface="Arial"/>
                <a:cs typeface="Arial"/>
                <a:sym typeface="Arial"/>
              </a:rPr>
              <a:t>, the size of the destination string should be large enough to store the copied string. Otherwise, it may result in </a:t>
            </a:r>
            <a:r>
              <a:rPr lang="en" sz="1350">
                <a:latin typeface="Arial"/>
                <a:ea typeface="Arial"/>
                <a:cs typeface="Arial"/>
                <a:sym typeface="Arial"/>
              </a:rPr>
              <a:t>undefined behavior</a:t>
            </a:r>
            <a:endParaRPr sz="1350">
              <a:latin typeface="Arial"/>
              <a:ea typeface="Arial"/>
              <a:cs typeface="Arial"/>
              <a:sym typeface="Arial"/>
            </a:endParaRPr>
          </a:p>
          <a:p>
            <a:pPr indent="0" lvl="0" marL="152400" marR="152400" rtl="0" algn="l">
              <a:lnSpc>
                <a:spcPct val="142857"/>
              </a:lnSpc>
              <a:spcBef>
                <a:spcPts val="1200"/>
              </a:spcBef>
              <a:spcAft>
                <a:spcPts val="0"/>
              </a:spcAft>
              <a:buClr>
                <a:schemeClr val="dk1"/>
              </a:buClr>
              <a:buSzPts val="1100"/>
              <a:buFont typeface="Arial"/>
              <a:buNone/>
            </a:pPr>
            <a:r>
              <a:t/>
            </a:r>
            <a:endParaRPr sz="1350">
              <a:latin typeface="Arial"/>
              <a:ea typeface="Arial"/>
              <a:cs typeface="Arial"/>
              <a:sym typeface="Arial"/>
            </a:endParaRPr>
          </a:p>
          <a:p>
            <a:pPr indent="0" lvl="0" marL="0" rtl="0" algn="l">
              <a:lnSpc>
                <a:spcPct val="136363"/>
              </a:lnSpc>
              <a:spcBef>
                <a:spcPts val="1200"/>
              </a:spcBef>
              <a:spcAft>
                <a:spcPts val="0"/>
              </a:spcAft>
              <a:buClr>
                <a:schemeClr val="dk1"/>
              </a:buClr>
              <a:buSzPts val="1100"/>
              <a:buFont typeface="Arial"/>
              <a:buNone/>
            </a:pPr>
            <a:r>
              <a:t/>
            </a:r>
            <a:endParaRPr sz="1100">
              <a:solidFill>
                <a:srgbClr val="D3D3D3"/>
              </a:solidFill>
              <a:latin typeface="Courier New"/>
              <a:ea typeface="Courier New"/>
              <a:cs typeface="Courier New"/>
              <a:sym typeface="Courier New"/>
            </a:endParaRPr>
          </a:p>
          <a:p>
            <a:pPr indent="0" lvl="0" marL="0" rtl="0" algn="l">
              <a:spcBef>
                <a:spcPts val="800"/>
              </a:spcBef>
              <a:spcAft>
                <a:spcPts val="0"/>
              </a:spcAft>
              <a:buNone/>
            </a:pPr>
            <a:r>
              <a:t/>
            </a:r>
            <a:endParaRPr/>
          </a:p>
        </p:txBody>
      </p:sp>
      <p:pic>
        <p:nvPicPr>
          <p:cNvPr id="637" name="Google Shape;637;p90"/>
          <p:cNvPicPr preferRelativeResize="0"/>
          <p:nvPr/>
        </p:nvPicPr>
        <p:blipFill>
          <a:blip r:embed="rId3">
            <a:alphaModFix/>
          </a:blip>
          <a:stretch>
            <a:fillRect/>
          </a:stretch>
        </p:blipFill>
        <p:spPr>
          <a:xfrm>
            <a:off x="834725" y="1938475"/>
            <a:ext cx="5111974" cy="3349700"/>
          </a:xfrm>
          <a:prstGeom prst="rect">
            <a:avLst/>
          </a:prstGeom>
          <a:noFill/>
          <a:ln>
            <a:noFill/>
          </a:ln>
        </p:spPr>
      </p:pic>
      <p:sp>
        <p:nvSpPr>
          <p:cNvPr id="638" name="Google Shape;638;p90"/>
          <p:cNvSpPr txBox="1"/>
          <p:nvPr>
            <p:ph idx="1" type="body"/>
          </p:nvPr>
        </p:nvSpPr>
        <p:spPr>
          <a:xfrm>
            <a:off x="6047100" y="1820550"/>
            <a:ext cx="3096900" cy="3323100"/>
          </a:xfrm>
          <a:prstGeom prst="rect">
            <a:avLst/>
          </a:prstGeom>
        </p:spPr>
        <p:txBody>
          <a:bodyPr anchorCtr="0" anchor="t" bIns="34275" lIns="68575" spcFirstLastPara="1" rIns="68575" wrap="square" tIns="34275">
            <a:normAutofit fontScale="25000" lnSpcReduction="20000"/>
          </a:bodyPr>
          <a:lstStyle/>
          <a:p>
            <a:pPr indent="0" lvl="0" marL="152400" marR="152400" rtl="0" algn="l">
              <a:lnSpc>
                <a:spcPct val="142857"/>
              </a:lnSpc>
              <a:spcBef>
                <a:spcPts val="0"/>
              </a:spcBef>
              <a:spcAft>
                <a:spcPts val="0"/>
              </a:spcAft>
              <a:buNone/>
            </a:pPr>
            <a:r>
              <a:rPr lang="en" sz="2950">
                <a:latin typeface="Arial"/>
                <a:ea typeface="Arial"/>
                <a:cs typeface="Arial"/>
                <a:sym typeface="Arial"/>
              </a:rPr>
              <a:t>#include &lt;stdio.h&gt;</a:t>
            </a:r>
            <a:endParaRPr sz="2950">
              <a:latin typeface="Arial"/>
              <a:ea typeface="Arial"/>
              <a:cs typeface="Arial"/>
              <a:sym typeface="Arial"/>
            </a:endParaRPr>
          </a:p>
          <a:p>
            <a:pPr indent="0" lvl="0" marL="152400" marR="152400" rtl="0" algn="l">
              <a:lnSpc>
                <a:spcPct val="142857"/>
              </a:lnSpc>
              <a:spcBef>
                <a:spcPts val="1200"/>
              </a:spcBef>
              <a:spcAft>
                <a:spcPts val="0"/>
              </a:spcAft>
              <a:buNone/>
            </a:pPr>
            <a:r>
              <a:rPr lang="en" sz="2950">
                <a:latin typeface="Arial"/>
                <a:ea typeface="Arial"/>
                <a:cs typeface="Arial"/>
                <a:sym typeface="Arial"/>
              </a:rPr>
              <a:t>#include &lt;string.h&gt;</a:t>
            </a:r>
            <a:endParaRPr sz="2950">
              <a:latin typeface="Arial"/>
              <a:ea typeface="Arial"/>
              <a:cs typeface="Arial"/>
              <a:sym typeface="Arial"/>
            </a:endParaRPr>
          </a:p>
          <a:p>
            <a:pPr indent="0" lvl="0" marL="152400" marR="152400" rtl="0" algn="l">
              <a:lnSpc>
                <a:spcPct val="142857"/>
              </a:lnSpc>
              <a:spcBef>
                <a:spcPts val="1200"/>
              </a:spcBef>
              <a:spcAft>
                <a:spcPts val="0"/>
              </a:spcAft>
              <a:buNone/>
            </a:pPr>
            <a:r>
              <a:rPr lang="en" sz="2950">
                <a:latin typeface="Arial"/>
                <a:ea typeface="Arial"/>
                <a:cs typeface="Arial"/>
                <a:sym typeface="Arial"/>
              </a:rPr>
              <a:t>int main() {</a:t>
            </a:r>
            <a:endParaRPr sz="2950">
              <a:latin typeface="Arial"/>
              <a:ea typeface="Arial"/>
              <a:cs typeface="Arial"/>
              <a:sym typeface="Arial"/>
            </a:endParaRPr>
          </a:p>
          <a:p>
            <a:pPr indent="0" lvl="0" marL="152400" marR="152400" rtl="0" algn="l">
              <a:lnSpc>
                <a:spcPct val="142857"/>
              </a:lnSpc>
              <a:spcBef>
                <a:spcPts val="1200"/>
              </a:spcBef>
              <a:spcAft>
                <a:spcPts val="0"/>
              </a:spcAft>
              <a:buNone/>
            </a:pPr>
            <a:r>
              <a:rPr lang="en" sz="2950">
                <a:latin typeface="Arial"/>
                <a:ea typeface="Arial"/>
                <a:cs typeface="Arial"/>
                <a:sym typeface="Arial"/>
              </a:rPr>
              <a:t>  char str1[20] = "C programming";</a:t>
            </a:r>
            <a:endParaRPr sz="2950">
              <a:latin typeface="Arial"/>
              <a:ea typeface="Arial"/>
              <a:cs typeface="Arial"/>
              <a:sym typeface="Arial"/>
            </a:endParaRPr>
          </a:p>
          <a:p>
            <a:pPr indent="0" lvl="0" marL="152400" marR="152400" rtl="0" algn="l">
              <a:lnSpc>
                <a:spcPct val="142857"/>
              </a:lnSpc>
              <a:spcBef>
                <a:spcPts val="1200"/>
              </a:spcBef>
              <a:spcAft>
                <a:spcPts val="0"/>
              </a:spcAft>
              <a:buNone/>
            </a:pPr>
            <a:r>
              <a:rPr lang="en" sz="2950">
                <a:latin typeface="Arial"/>
                <a:ea typeface="Arial"/>
                <a:cs typeface="Arial"/>
                <a:sym typeface="Arial"/>
              </a:rPr>
              <a:t>  char str2[20];</a:t>
            </a:r>
            <a:endParaRPr sz="2950">
              <a:latin typeface="Arial"/>
              <a:ea typeface="Arial"/>
              <a:cs typeface="Arial"/>
              <a:sym typeface="Arial"/>
            </a:endParaRPr>
          </a:p>
          <a:p>
            <a:pPr indent="0" lvl="0" marL="152400" marR="152400" rtl="0" algn="l">
              <a:lnSpc>
                <a:spcPct val="142857"/>
              </a:lnSpc>
              <a:spcBef>
                <a:spcPts val="1200"/>
              </a:spcBef>
              <a:spcAft>
                <a:spcPts val="0"/>
              </a:spcAft>
              <a:buNone/>
            </a:pPr>
            <a:r>
              <a:rPr lang="en" sz="2950">
                <a:latin typeface="Arial"/>
                <a:ea typeface="Arial"/>
                <a:cs typeface="Arial"/>
                <a:sym typeface="Arial"/>
              </a:rPr>
              <a:t>  // copying str1 to str2</a:t>
            </a:r>
            <a:endParaRPr sz="2950">
              <a:latin typeface="Arial"/>
              <a:ea typeface="Arial"/>
              <a:cs typeface="Arial"/>
              <a:sym typeface="Arial"/>
            </a:endParaRPr>
          </a:p>
          <a:p>
            <a:pPr indent="0" lvl="0" marL="152400" marR="152400" rtl="0" algn="l">
              <a:lnSpc>
                <a:spcPct val="142857"/>
              </a:lnSpc>
              <a:spcBef>
                <a:spcPts val="1200"/>
              </a:spcBef>
              <a:spcAft>
                <a:spcPts val="0"/>
              </a:spcAft>
              <a:buNone/>
            </a:pPr>
            <a:r>
              <a:rPr lang="en" sz="2950">
                <a:latin typeface="Arial"/>
                <a:ea typeface="Arial"/>
                <a:cs typeface="Arial"/>
                <a:sym typeface="Arial"/>
              </a:rPr>
              <a:t>  strcpy(str2, str1);</a:t>
            </a:r>
            <a:endParaRPr sz="2950">
              <a:latin typeface="Arial"/>
              <a:ea typeface="Arial"/>
              <a:cs typeface="Arial"/>
              <a:sym typeface="Arial"/>
            </a:endParaRPr>
          </a:p>
          <a:p>
            <a:pPr indent="0" lvl="0" marL="152400" marR="152400" rtl="0" algn="l">
              <a:lnSpc>
                <a:spcPct val="142857"/>
              </a:lnSpc>
              <a:spcBef>
                <a:spcPts val="1200"/>
              </a:spcBef>
              <a:spcAft>
                <a:spcPts val="0"/>
              </a:spcAft>
              <a:buNone/>
            </a:pPr>
            <a:r>
              <a:rPr lang="en" sz="2950">
                <a:latin typeface="Arial"/>
                <a:ea typeface="Arial"/>
                <a:cs typeface="Arial"/>
                <a:sym typeface="Arial"/>
              </a:rPr>
              <a:t>  puts(str2); // C programming</a:t>
            </a:r>
            <a:endParaRPr sz="2950">
              <a:latin typeface="Arial"/>
              <a:ea typeface="Arial"/>
              <a:cs typeface="Arial"/>
              <a:sym typeface="Arial"/>
            </a:endParaRPr>
          </a:p>
          <a:p>
            <a:pPr indent="0" lvl="0" marL="152400" marR="152400" rtl="0" algn="l">
              <a:lnSpc>
                <a:spcPct val="142857"/>
              </a:lnSpc>
              <a:spcBef>
                <a:spcPts val="1200"/>
              </a:spcBef>
              <a:spcAft>
                <a:spcPts val="0"/>
              </a:spcAft>
              <a:buNone/>
            </a:pPr>
            <a:r>
              <a:rPr lang="en" sz="2950">
                <a:latin typeface="Arial"/>
                <a:ea typeface="Arial"/>
                <a:cs typeface="Arial"/>
                <a:sym typeface="Arial"/>
              </a:rPr>
              <a:t>  return 0;</a:t>
            </a:r>
            <a:endParaRPr sz="2950">
              <a:latin typeface="Arial"/>
              <a:ea typeface="Arial"/>
              <a:cs typeface="Arial"/>
              <a:sym typeface="Arial"/>
            </a:endParaRPr>
          </a:p>
          <a:p>
            <a:pPr indent="0" lvl="0" marL="152400" marR="152400" rtl="0" algn="l">
              <a:lnSpc>
                <a:spcPct val="142857"/>
              </a:lnSpc>
              <a:spcBef>
                <a:spcPts val="1200"/>
              </a:spcBef>
              <a:spcAft>
                <a:spcPts val="0"/>
              </a:spcAft>
              <a:buNone/>
            </a:pPr>
            <a:r>
              <a:rPr lang="en" sz="2950">
                <a:latin typeface="Arial"/>
                <a:ea typeface="Arial"/>
                <a:cs typeface="Arial"/>
                <a:sym typeface="Arial"/>
              </a:rPr>
              <a:t>}</a:t>
            </a:r>
            <a:endParaRPr sz="2950">
              <a:latin typeface="Arial"/>
              <a:ea typeface="Arial"/>
              <a:cs typeface="Arial"/>
              <a:sym typeface="Arial"/>
            </a:endParaRPr>
          </a:p>
          <a:p>
            <a:pPr indent="0" lvl="0" marL="152400" marR="152400" rtl="0" algn="l">
              <a:lnSpc>
                <a:spcPct val="142857"/>
              </a:lnSpc>
              <a:spcBef>
                <a:spcPts val="1200"/>
              </a:spcBef>
              <a:spcAft>
                <a:spcPts val="0"/>
              </a:spcAft>
              <a:buNone/>
            </a:pPr>
            <a:r>
              <a:t/>
            </a:r>
            <a:endParaRPr sz="1350">
              <a:latin typeface="Arial"/>
              <a:ea typeface="Arial"/>
              <a:cs typeface="Arial"/>
              <a:sym typeface="Arial"/>
            </a:endParaRPr>
          </a:p>
          <a:p>
            <a:pPr indent="0" lvl="0" marL="152400" marR="152400" rtl="0" algn="l">
              <a:lnSpc>
                <a:spcPct val="142857"/>
              </a:lnSpc>
              <a:spcBef>
                <a:spcPts val="1200"/>
              </a:spcBef>
              <a:spcAft>
                <a:spcPts val="0"/>
              </a:spcAft>
              <a:buNone/>
            </a:pPr>
            <a:r>
              <a:t/>
            </a:r>
            <a:endParaRPr sz="1350">
              <a:latin typeface="Arial"/>
              <a:ea typeface="Arial"/>
              <a:cs typeface="Arial"/>
              <a:sym typeface="Arial"/>
            </a:endParaRPr>
          </a:p>
          <a:p>
            <a:pPr indent="0" lvl="0" marL="0" rtl="0" algn="l">
              <a:lnSpc>
                <a:spcPct val="136363"/>
              </a:lnSpc>
              <a:spcBef>
                <a:spcPts val="1200"/>
              </a:spcBef>
              <a:spcAft>
                <a:spcPts val="0"/>
              </a:spcAft>
              <a:buNone/>
            </a:pPr>
            <a:r>
              <a:t/>
            </a:r>
            <a:endParaRPr sz="1100">
              <a:solidFill>
                <a:srgbClr val="D3D3D3"/>
              </a:solidFill>
              <a:latin typeface="Courier New"/>
              <a:ea typeface="Courier New"/>
              <a:cs typeface="Courier New"/>
              <a:sym typeface="Courier New"/>
            </a:endParaRPr>
          </a:p>
          <a:p>
            <a:pPr indent="0" lvl="0" marL="0" rtl="0" algn="l">
              <a:spcBef>
                <a:spcPts val="80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9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strcmp() -&gt; compare </a:t>
            </a:r>
            <a:endParaRPr/>
          </a:p>
        </p:txBody>
      </p:sp>
      <p:sp>
        <p:nvSpPr>
          <p:cNvPr id="644" name="Google Shape;644;p91"/>
          <p:cNvSpPr txBox="1"/>
          <p:nvPr>
            <p:ph idx="1" type="body"/>
          </p:nvPr>
        </p:nvSpPr>
        <p:spPr>
          <a:xfrm>
            <a:off x="4989050" y="1369225"/>
            <a:ext cx="3526200" cy="37278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645" name="Google Shape;645;p91"/>
          <p:cNvPicPr preferRelativeResize="0"/>
          <p:nvPr/>
        </p:nvPicPr>
        <p:blipFill>
          <a:blip r:embed="rId3">
            <a:alphaModFix/>
          </a:blip>
          <a:stretch>
            <a:fillRect/>
          </a:stretch>
        </p:blipFill>
        <p:spPr>
          <a:xfrm>
            <a:off x="628650" y="1143000"/>
            <a:ext cx="4223250" cy="4000499"/>
          </a:xfrm>
          <a:prstGeom prst="rect">
            <a:avLst/>
          </a:prstGeom>
          <a:noFill/>
          <a:ln>
            <a:noFill/>
          </a:ln>
        </p:spPr>
      </p:pic>
      <p:pic>
        <p:nvPicPr>
          <p:cNvPr id="646" name="Google Shape;646;p91"/>
          <p:cNvPicPr preferRelativeResize="0"/>
          <p:nvPr/>
        </p:nvPicPr>
        <p:blipFill>
          <a:blip r:embed="rId4">
            <a:alphaModFix/>
          </a:blip>
          <a:stretch>
            <a:fillRect/>
          </a:stretch>
        </p:blipFill>
        <p:spPr>
          <a:xfrm>
            <a:off x="4989050" y="1369225"/>
            <a:ext cx="3933125" cy="1809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144" name="Google Shape;144;p20"/>
          <p:cNvSpPr txBox="1"/>
          <p:nvPr>
            <p:ph idx="1" type="body"/>
          </p:nvPr>
        </p:nvSpPr>
        <p:spPr>
          <a:xfrm>
            <a:off x="471488" y="1026914"/>
            <a:ext cx="5915100" cy="2447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145" name="Google Shape;145;p20"/>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46" name="Google Shape;146;p20"/>
          <p:cNvPicPr preferRelativeResize="0"/>
          <p:nvPr/>
        </p:nvPicPr>
        <p:blipFill>
          <a:blip r:embed="rId3">
            <a:alphaModFix/>
          </a:blip>
          <a:stretch>
            <a:fillRect/>
          </a:stretch>
        </p:blipFill>
        <p:spPr>
          <a:xfrm>
            <a:off x="471500" y="205363"/>
            <a:ext cx="7886700" cy="4949738"/>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50" name="Shape 650"/>
        <p:cNvGrpSpPr/>
        <p:nvPr/>
      </p:nvGrpSpPr>
      <p:grpSpPr>
        <a:xfrm>
          <a:off x="0" y="0"/>
          <a:ext cx="0" cy="0"/>
          <a:chOff x="0" y="0"/>
          <a:chExt cx="0" cy="0"/>
        </a:xfrm>
      </p:grpSpPr>
      <p:sp>
        <p:nvSpPr>
          <p:cNvPr id="651" name="Google Shape;651;p92"/>
          <p:cNvSpPr txBox="1"/>
          <p:nvPr>
            <p:ph type="title"/>
          </p:nvPr>
        </p:nvSpPr>
        <p:spPr>
          <a:xfrm>
            <a:off x="628650" y="273845"/>
            <a:ext cx="7886700" cy="1356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code</a:t>
            </a:r>
            <a:endParaRPr/>
          </a:p>
        </p:txBody>
      </p:sp>
      <p:sp>
        <p:nvSpPr>
          <p:cNvPr id="652" name="Google Shape;652;p92"/>
          <p:cNvSpPr txBox="1"/>
          <p:nvPr>
            <p:ph idx="1" type="body"/>
          </p:nvPr>
        </p:nvSpPr>
        <p:spPr>
          <a:xfrm>
            <a:off x="628650" y="471100"/>
            <a:ext cx="7886700" cy="3745800"/>
          </a:xfrm>
          <a:prstGeom prst="rect">
            <a:avLst/>
          </a:prstGeom>
        </p:spPr>
        <p:txBody>
          <a:bodyPr anchorCtr="0" anchor="t" bIns="34275" lIns="68575" spcFirstLastPara="1" rIns="68575" wrap="square" tIns="34275">
            <a:noAutofit/>
          </a:bodyPr>
          <a:lstStyle/>
          <a:p>
            <a:pPr indent="0" lvl="0" marL="0" rtl="0" algn="l">
              <a:lnSpc>
                <a:spcPct val="70000"/>
              </a:lnSpc>
              <a:spcBef>
                <a:spcPts val="800"/>
              </a:spcBef>
              <a:spcAft>
                <a:spcPts val="0"/>
              </a:spcAft>
              <a:buSzPts val="275"/>
              <a:buNone/>
            </a:pPr>
            <a:r>
              <a:rPr lang="en" sz="887">
                <a:solidFill>
                  <a:srgbClr val="880000"/>
                </a:solidFill>
                <a:highlight>
                  <a:srgbClr val="EEEEEE"/>
                </a:highlight>
                <a:latin typeface="Arial"/>
                <a:ea typeface="Arial"/>
                <a:cs typeface="Arial"/>
                <a:sym typeface="Arial"/>
              </a:rPr>
              <a:t>#include</a:t>
            </a:r>
            <a:r>
              <a:rPr lang="en" sz="887">
                <a:highlight>
                  <a:srgbClr val="EEEEEE"/>
                </a:highlight>
                <a:latin typeface="Arial"/>
                <a:ea typeface="Arial"/>
                <a:cs typeface="Arial"/>
                <a:sym typeface="Arial"/>
              </a:rPr>
              <a:t> </a:t>
            </a:r>
            <a:r>
              <a:rPr lang="en" sz="887">
                <a:solidFill>
                  <a:srgbClr val="008800"/>
                </a:solidFill>
                <a:highlight>
                  <a:srgbClr val="EEEEEE"/>
                </a:highlight>
                <a:latin typeface="Arial"/>
                <a:ea typeface="Arial"/>
                <a:cs typeface="Arial"/>
                <a:sym typeface="Arial"/>
              </a:rPr>
              <a:t>&lt;stdio.h&gt;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solidFill>
                  <a:srgbClr val="880000"/>
                </a:solidFill>
                <a:highlight>
                  <a:srgbClr val="EEEEEE"/>
                </a:highlight>
                <a:latin typeface="Arial"/>
                <a:ea typeface="Arial"/>
                <a:cs typeface="Arial"/>
                <a:sym typeface="Arial"/>
              </a:rPr>
              <a:t>#include</a:t>
            </a:r>
            <a:r>
              <a:rPr lang="en" sz="887">
                <a:highlight>
                  <a:srgbClr val="EEEEEE"/>
                </a:highlight>
                <a:latin typeface="Arial"/>
                <a:ea typeface="Arial"/>
                <a:cs typeface="Arial"/>
                <a:sym typeface="Arial"/>
              </a:rPr>
              <a:t> </a:t>
            </a:r>
            <a:r>
              <a:rPr lang="en" sz="887">
                <a:solidFill>
                  <a:srgbClr val="008800"/>
                </a:solidFill>
                <a:highlight>
                  <a:srgbClr val="EEEEEE"/>
                </a:highlight>
                <a:latin typeface="Arial"/>
                <a:ea typeface="Arial"/>
                <a:cs typeface="Arial"/>
                <a:sym typeface="Arial"/>
              </a:rPr>
              <a:t>&lt;string.h&gt;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solidFill>
                  <a:srgbClr val="000088"/>
                </a:solidFill>
                <a:highlight>
                  <a:srgbClr val="EEEEEE"/>
                </a:highlight>
                <a:latin typeface="Arial"/>
                <a:ea typeface="Arial"/>
                <a:cs typeface="Arial"/>
                <a:sym typeface="Arial"/>
              </a:rPr>
              <a:t>int</a:t>
            </a:r>
            <a:r>
              <a:rPr lang="en" sz="887">
                <a:highlight>
                  <a:srgbClr val="EEEEEE"/>
                </a:highlight>
                <a:latin typeface="Arial"/>
                <a:ea typeface="Arial"/>
                <a:cs typeface="Arial"/>
                <a:sym typeface="Arial"/>
              </a:rPr>
              <a:t> main </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 </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a:t>
            </a:r>
            <a:r>
              <a:rPr lang="en" sz="887">
                <a:solidFill>
                  <a:srgbClr val="000088"/>
                </a:solidFill>
                <a:highlight>
                  <a:srgbClr val="EEEEEE"/>
                </a:highlight>
                <a:latin typeface="Arial"/>
                <a:ea typeface="Arial"/>
                <a:cs typeface="Arial"/>
                <a:sym typeface="Arial"/>
              </a:rPr>
              <a:t>char</a:t>
            </a:r>
            <a:r>
              <a:rPr lang="en" sz="887">
                <a:highlight>
                  <a:srgbClr val="EEEEEE"/>
                </a:highlight>
                <a:latin typeface="Arial"/>
                <a:ea typeface="Arial"/>
                <a:cs typeface="Arial"/>
                <a:sym typeface="Arial"/>
              </a:rPr>
              <a:t> str1</a:t>
            </a:r>
            <a:r>
              <a:rPr lang="en" sz="887">
                <a:solidFill>
                  <a:srgbClr val="666600"/>
                </a:solidFill>
                <a:highlight>
                  <a:srgbClr val="EEEEEE"/>
                </a:highlight>
                <a:latin typeface="Arial"/>
                <a:ea typeface="Arial"/>
                <a:cs typeface="Arial"/>
                <a:sym typeface="Arial"/>
              </a:rPr>
              <a:t>[</a:t>
            </a:r>
            <a:r>
              <a:rPr lang="en" sz="887">
                <a:solidFill>
                  <a:srgbClr val="006666"/>
                </a:solidFill>
                <a:highlight>
                  <a:srgbClr val="EEEEEE"/>
                </a:highlight>
                <a:latin typeface="Arial"/>
                <a:ea typeface="Arial"/>
                <a:cs typeface="Arial"/>
                <a:sym typeface="Arial"/>
              </a:rPr>
              <a:t>15</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a:t>
            </a:r>
            <a:r>
              <a:rPr lang="en" sz="887">
                <a:solidFill>
                  <a:srgbClr val="000088"/>
                </a:solidFill>
                <a:highlight>
                  <a:srgbClr val="EEEEEE"/>
                </a:highlight>
                <a:latin typeface="Arial"/>
                <a:ea typeface="Arial"/>
                <a:cs typeface="Arial"/>
                <a:sym typeface="Arial"/>
              </a:rPr>
              <a:t>char</a:t>
            </a:r>
            <a:r>
              <a:rPr lang="en" sz="887">
                <a:highlight>
                  <a:srgbClr val="EEEEEE"/>
                </a:highlight>
                <a:latin typeface="Arial"/>
                <a:ea typeface="Arial"/>
                <a:cs typeface="Arial"/>
                <a:sym typeface="Arial"/>
              </a:rPr>
              <a:t> str2</a:t>
            </a:r>
            <a:r>
              <a:rPr lang="en" sz="887">
                <a:solidFill>
                  <a:srgbClr val="666600"/>
                </a:solidFill>
                <a:highlight>
                  <a:srgbClr val="EEEEEE"/>
                </a:highlight>
                <a:latin typeface="Arial"/>
                <a:ea typeface="Arial"/>
                <a:cs typeface="Arial"/>
                <a:sym typeface="Arial"/>
              </a:rPr>
              <a:t>[</a:t>
            </a:r>
            <a:r>
              <a:rPr lang="en" sz="887">
                <a:solidFill>
                  <a:srgbClr val="006666"/>
                </a:solidFill>
                <a:highlight>
                  <a:srgbClr val="EEEEEE"/>
                </a:highlight>
                <a:latin typeface="Arial"/>
                <a:ea typeface="Arial"/>
                <a:cs typeface="Arial"/>
                <a:sym typeface="Arial"/>
              </a:rPr>
              <a:t>15</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a:t>
            </a:r>
            <a:r>
              <a:rPr lang="en" sz="887">
                <a:solidFill>
                  <a:srgbClr val="000088"/>
                </a:solidFill>
                <a:highlight>
                  <a:srgbClr val="EEEEEE"/>
                </a:highlight>
                <a:latin typeface="Arial"/>
                <a:ea typeface="Arial"/>
                <a:cs typeface="Arial"/>
                <a:sym typeface="Arial"/>
              </a:rPr>
              <a:t>int</a:t>
            </a:r>
            <a:r>
              <a:rPr lang="en" sz="887">
                <a:highlight>
                  <a:srgbClr val="EEEEEE"/>
                </a:highlight>
                <a:latin typeface="Arial"/>
                <a:ea typeface="Arial"/>
                <a:cs typeface="Arial"/>
                <a:sym typeface="Arial"/>
              </a:rPr>
              <a:t> ret</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strcpy</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str1</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 </a:t>
            </a:r>
            <a:r>
              <a:rPr lang="en" sz="887">
                <a:solidFill>
                  <a:srgbClr val="008800"/>
                </a:solidFill>
                <a:highlight>
                  <a:srgbClr val="EEEEEE"/>
                </a:highlight>
                <a:latin typeface="Arial"/>
                <a:ea typeface="Arial"/>
                <a:cs typeface="Arial"/>
                <a:sym typeface="Arial"/>
              </a:rPr>
              <a:t>"abcdef"</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strcpy</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str2</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 </a:t>
            </a:r>
            <a:r>
              <a:rPr lang="en" sz="887">
                <a:solidFill>
                  <a:srgbClr val="008800"/>
                </a:solidFill>
                <a:highlight>
                  <a:srgbClr val="EEEEEE"/>
                </a:highlight>
                <a:latin typeface="Arial"/>
                <a:ea typeface="Arial"/>
                <a:cs typeface="Arial"/>
                <a:sym typeface="Arial"/>
              </a:rPr>
              <a:t>"ABCDEF"</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ret </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 strcmp</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str1</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 str2</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a:t>
            </a:r>
            <a:r>
              <a:rPr lang="en" sz="887">
                <a:solidFill>
                  <a:srgbClr val="000088"/>
                </a:solidFill>
                <a:highlight>
                  <a:srgbClr val="EEEEEE"/>
                </a:highlight>
                <a:latin typeface="Arial"/>
                <a:ea typeface="Arial"/>
                <a:cs typeface="Arial"/>
                <a:sym typeface="Arial"/>
              </a:rPr>
              <a:t>if</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ret </a:t>
            </a:r>
            <a:r>
              <a:rPr lang="en" sz="887">
                <a:solidFill>
                  <a:srgbClr val="666600"/>
                </a:solidFill>
                <a:highlight>
                  <a:srgbClr val="EEEEEE"/>
                </a:highlight>
                <a:latin typeface="Arial"/>
                <a:ea typeface="Arial"/>
                <a:cs typeface="Arial"/>
                <a:sym typeface="Arial"/>
              </a:rPr>
              <a:t>&lt;</a:t>
            </a:r>
            <a:r>
              <a:rPr lang="en" sz="887">
                <a:highlight>
                  <a:srgbClr val="EEEEEE"/>
                </a:highlight>
                <a:latin typeface="Arial"/>
                <a:ea typeface="Arial"/>
                <a:cs typeface="Arial"/>
                <a:sym typeface="Arial"/>
              </a:rPr>
              <a:t> </a:t>
            </a:r>
            <a:r>
              <a:rPr lang="en" sz="887">
                <a:solidFill>
                  <a:srgbClr val="006666"/>
                </a:solidFill>
                <a:highlight>
                  <a:srgbClr val="EEEEEE"/>
                </a:highlight>
                <a:latin typeface="Arial"/>
                <a:ea typeface="Arial"/>
                <a:cs typeface="Arial"/>
                <a:sym typeface="Arial"/>
              </a:rPr>
              <a:t>0</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 </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printf</a:t>
            </a:r>
            <a:r>
              <a:rPr lang="en" sz="887">
                <a:solidFill>
                  <a:srgbClr val="666600"/>
                </a:solidFill>
                <a:highlight>
                  <a:srgbClr val="EEEEEE"/>
                </a:highlight>
                <a:latin typeface="Arial"/>
                <a:ea typeface="Arial"/>
                <a:cs typeface="Arial"/>
                <a:sym typeface="Arial"/>
              </a:rPr>
              <a:t>(</a:t>
            </a:r>
            <a:r>
              <a:rPr lang="en" sz="887">
                <a:solidFill>
                  <a:srgbClr val="008800"/>
                </a:solidFill>
                <a:highlight>
                  <a:srgbClr val="EEEEEE"/>
                </a:highlight>
                <a:latin typeface="Arial"/>
                <a:ea typeface="Arial"/>
                <a:cs typeface="Arial"/>
                <a:sym typeface="Arial"/>
              </a:rPr>
              <a:t>"str1 is less than str2"</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 </a:t>
            </a:r>
            <a:r>
              <a:rPr lang="en" sz="887">
                <a:solidFill>
                  <a:srgbClr val="000088"/>
                </a:solidFill>
                <a:highlight>
                  <a:srgbClr val="EEEEEE"/>
                </a:highlight>
                <a:latin typeface="Arial"/>
                <a:ea typeface="Arial"/>
                <a:cs typeface="Arial"/>
                <a:sym typeface="Arial"/>
              </a:rPr>
              <a:t>else</a:t>
            </a:r>
            <a:r>
              <a:rPr lang="en" sz="887">
                <a:highlight>
                  <a:srgbClr val="EEEEEE"/>
                </a:highlight>
                <a:latin typeface="Arial"/>
                <a:ea typeface="Arial"/>
                <a:cs typeface="Arial"/>
                <a:sym typeface="Arial"/>
              </a:rPr>
              <a:t> </a:t>
            </a:r>
            <a:r>
              <a:rPr lang="en" sz="887">
                <a:solidFill>
                  <a:srgbClr val="000088"/>
                </a:solidFill>
                <a:highlight>
                  <a:srgbClr val="EEEEEE"/>
                </a:highlight>
                <a:latin typeface="Arial"/>
                <a:ea typeface="Arial"/>
                <a:cs typeface="Arial"/>
                <a:sym typeface="Arial"/>
              </a:rPr>
              <a:t>if</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ret </a:t>
            </a:r>
            <a:r>
              <a:rPr lang="en" sz="887">
                <a:solidFill>
                  <a:srgbClr val="666600"/>
                </a:solidFill>
                <a:highlight>
                  <a:srgbClr val="EEEEEE"/>
                </a:highlight>
                <a:latin typeface="Arial"/>
                <a:ea typeface="Arial"/>
                <a:cs typeface="Arial"/>
                <a:sym typeface="Arial"/>
              </a:rPr>
              <a:t>&gt;</a:t>
            </a:r>
            <a:r>
              <a:rPr lang="en" sz="887">
                <a:highlight>
                  <a:srgbClr val="EEEEEE"/>
                </a:highlight>
                <a:latin typeface="Arial"/>
                <a:ea typeface="Arial"/>
                <a:cs typeface="Arial"/>
                <a:sym typeface="Arial"/>
              </a:rPr>
              <a:t> </a:t>
            </a:r>
            <a:r>
              <a:rPr lang="en" sz="887">
                <a:solidFill>
                  <a:srgbClr val="006666"/>
                </a:solidFill>
                <a:highlight>
                  <a:srgbClr val="EEEEEE"/>
                </a:highlight>
                <a:latin typeface="Arial"/>
                <a:ea typeface="Arial"/>
                <a:cs typeface="Arial"/>
                <a:sym typeface="Arial"/>
              </a:rPr>
              <a:t>0</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 </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printf</a:t>
            </a:r>
            <a:r>
              <a:rPr lang="en" sz="887">
                <a:solidFill>
                  <a:srgbClr val="666600"/>
                </a:solidFill>
                <a:highlight>
                  <a:srgbClr val="EEEEEE"/>
                </a:highlight>
                <a:latin typeface="Arial"/>
                <a:ea typeface="Arial"/>
                <a:cs typeface="Arial"/>
                <a:sym typeface="Arial"/>
              </a:rPr>
              <a:t>(</a:t>
            </a:r>
            <a:r>
              <a:rPr lang="en" sz="887">
                <a:solidFill>
                  <a:srgbClr val="008800"/>
                </a:solidFill>
                <a:highlight>
                  <a:srgbClr val="EEEEEE"/>
                </a:highlight>
                <a:latin typeface="Arial"/>
                <a:ea typeface="Arial"/>
                <a:cs typeface="Arial"/>
                <a:sym typeface="Arial"/>
              </a:rPr>
              <a:t>"str2 is less than str1"</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a:t>
            </a:r>
            <a:r>
              <a:rPr lang="en" sz="887">
                <a:solidFill>
                  <a:srgbClr val="666600"/>
                </a:solidFill>
                <a:highlight>
                  <a:srgbClr val="EEEEEE"/>
                </a:highlight>
                <a:latin typeface="Arial"/>
                <a:ea typeface="Arial"/>
                <a:cs typeface="Arial"/>
                <a:sym typeface="Arial"/>
              </a:rPr>
              <a:t>}</a:t>
            </a:r>
            <a:r>
              <a:rPr lang="en" sz="887">
                <a:highlight>
                  <a:srgbClr val="EEEEEE"/>
                </a:highlight>
                <a:latin typeface="Arial"/>
                <a:ea typeface="Arial"/>
                <a:cs typeface="Arial"/>
                <a:sym typeface="Arial"/>
              </a:rPr>
              <a:t> </a:t>
            </a:r>
            <a:r>
              <a:rPr lang="en" sz="887">
                <a:solidFill>
                  <a:srgbClr val="000088"/>
                </a:solidFill>
                <a:highlight>
                  <a:srgbClr val="EEEEEE"/>
                </a:highlight>
                <a:latin typeface="Arial"/>
                <a:ea typeface="Arial"/>
                <a:cs typeface="Arial"/>
                <a:sym typeface="Arial"/>
              </a:rPr>
              <a:t>else</a:t>
            </a:r>
            <a:r>
              <a:rPr lang="en" sz="887">
                <a:highlight>
                  <a:srgbClr val="EEEEEE"/>
                </a:highlight>
                <a:latin typeface="Arial"/>
                <a:ea typeface="Arial"/>
                <a:cs typeface="Arial"/>
                <a:sym typeface="Arial"/>
              </a:rPr>
              <a:t> </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printf</a:t>
            </a:r>
            <a:r>
              <a:rPr lang="en" sz="887">
                <a:solidFill>
                  <a:srgbClr val="666600"/>
                </a:solidFill>
                <a:highlight>
                  <a:srgbClr val="EEEEEE"/>
                </a:highlight>
                <a:latin typeface="Arial"/>
                <a:ea typeface="Arial"/>
                <a:cs typeface="Arial"/>
                <a:sym typeface="Arial"/>
              </a:rPr>
              <a:t>(</a:t>
            </a:r>
            <a:r>
              <a:rPr lang="en" sz="887">
                <a:solidFill>
                  <a:srgbClr val="008800"/>
                </a:solidFill>
                <a:highlight>
                  <a:srgbClr val="EEEEEE"/>
                </a:highlight>
                <a:latin typeface="Arial"/>
                <a:ea typeface="Arial"/>
                <a:cs typeface="Arial"/>
                <a:sym typeface="Arial"/>
              </a:rPr>
              <a:t>"str1 is equal to str2"</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70000"/>
              </a:lnSpc>
              <a:spcBef>
                <a:spcPts val="800"/>
              </a:spcBef>
              <a:spcAft>
                <a:spcPts val="0"/>
              </a:spcAft>
              <a:buSzPts val="275"/>
              <a:buNone/>
            </a:pPr>
            <a:r>
              <a:rPr lang="en" sz="887">
                <a:highlight>
                  <a:srgbClr val="EEEEEE"/>
                </a:highlight>
                <a:latin typeface="Arial"/>
                <a:ea typeface="Arial"/>
                <a:cs typeface="Arial"/>
                <a:sym typeface="Arial"/>
              </a:rPr>
              <a:t>   </a:t>
            </a:r>
            <a:r>
              <a:rPr lang="en" sz="887">
                <a:solidFill>
                  <a:srgbClr val="000088"/>
                </a:solidFill>
                <a:highlight>
                  <a:srgbClr val="EEEEEE"/>
                </a:highlight>
                <a:latin typeface="Arial"/>
                <a:ea typeface="Arial"/>
                <a:cs typeface="Arial"/>
                <a:sym typeface="Arial"/>
              </a:rPr>
              <a:t>return</a:t>
            </a:r>
            <a:r>
              <a:rPr lang="en" sz="887">
                <a:solidFill>
                  <a:srgbClr val="666600"/>
                </a:solidFill>
                <a:highlight>
                  <a:srgbClr val="EEEEEE"/>
                </a:highlight>
                <a:latin typeface="Arial"/>
                <a:ea typeface="Arial"/>
                <a:cs typeface="Arial"/>
                <a:sym typeface="Arial"/>
              </a:rPr>
              <a:t>(</a:t>
            </a:r>
            <a:r>
              <a:rPr lang="en" sz="887">
                <a:solidFill>
                  <a:srgbClr val="006666"/>
                </a:solidFill>
                <a:highlight>
                  <a:srgbClr val="EEEEEE"/>
                </a:highlight>
                <a:latin typeface="Arial"/>
                <a:ea typeface="Arial"/>
                <a:cs typeface="Arial"/>
                <a:sym typeface="Arial"/>
              </a:rPr>
              <a:t>0</a:t>
            </a:r>
            <a:r>
              <a:rPr lang="en" sz="887">
                <a:solidFill>
                  <a:srgbClr val="666600"/>
                </a:solidFill>
                <a:highlight>
                  <a:srgbClr val="EEEEEE"/>
                </a:highlight>
                <a:latin typeface="Arial"/>
                <a:ea typeface="Arial"/>
                <a:cs typeface="Arial"/>
                <a:sym typeface="Arial"/>
              </a:rPr>
              <a:t>);</a:t>
            </a:r>
            <a:endParaRPr sz="887">
              <a:highlight>
                <a:srgbClr val="EEEEEE"/>
              </a:highlight>
              <a:latin typeface="Arial"/>
              <a:ea typeface="Arial"/>
              <a:cs typeface="Arial"/>
              <a:sym typeface="Arial"/>
            </a:endParaRPr>
          </a:p>
          <a:p>
            <a:pPr indent="0" lvl="0" marL="0" rtl="0" algn="l">
              <a:lnSpc>
                <a:spcPct val="95000"/>
              </a:lnSpc>
              <a:spcBef>
                <a:spcPts val="0"/>
              </a:spcBef>
              <a:spcAft>
                <a:spcPts val="0"/>
              </a:spcAft>
              <a:buSzPts val="275"/>
              <a:buNone/>
            </a:pPr>
            <a:r>
              <a:rPr lang="en" sz="887">
                <a:solidFill>
                  <a:srgbClr val="666600"/>
                </a:solidFill>
                <a:highlight>
                  <a:srgbClr val="EEEEEE"/>
                </a:highlight>
                <a:latin typeface="Arial"/>
                <a:ea typeface="Arial"/>
                <a:cs typeface="Arial"/>
                <a:sym typeface="Arial"/>
              </a:rPr>
              <a:t>}</a:t>
            </a:r>
            <a:endParaRPr sz="5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JUST FOR FUN :)</a:t>
            </a:r>
            <a:endParaRPr/>
          </a:p>
        </p:txBody>
      </p:sp>
      <p:sp>
        <p:nvSpPr>
          <p:cNvPr id="152" name="Google Shape;152;p2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https://github.com/ragaPriya224/references/blob/master/bck/basics/Programmer_dictionary_beginner.pdf</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