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410" r:id="rId5"/>
    <p:sldId id="383" r:id="rId6"/>
    <p:sldId id="391" r:id="rId7"/>
    <p:sldId id="408" r:id="rId8"/>
    <p:sldId id="403" r:id="rId9"/>
    <p:sldId id="404" r:id="rId10"/>
    <p:sldId id="412" r:id="rId11"/>
    <p:sldId id="411" r:id="rId12"/>
    <p:sldId id="413" r:id="rId13"/>
    <p:sldId id="414" r:id="rId14"/>
    <p:sldId id="4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10/15/2024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8974-0483-8DF2-9DD1-9873C82F06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6254C-C38E-BDEB-D5C9-10C4A0954D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425DED-75E3-0345-E022-27375B7AB3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BC67E7-7533-1F5E-A387-B7F88916037F}"/>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68744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D43C4-B061-6006-EE67-7956D010D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931A6-6C85-C176-941D-E55A00F76A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02B96-6109-FBAE-E6E9-01A540CB01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E90846-329D-5E97-D2FD-5C1C080DA76A}"/>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02559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25FFE-1588-67F1-74FE-B7F1DBE168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DFF500-0406-6B7C-6C05-027D429937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B8BED6-25F6-5D76-F424-025020B1CF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57BFB1-2AB7-C6B4-44FA-41332535BD8E}"/>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7411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D9095-FA27-A9B0-5A43-4E36A401D9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3E3661-2F43-24E6-34B3-9199E4C840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283295-35C6-A09C-36A3-60F61AEA0C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1A6843-95EF-2754-F241-C13583BA7715}"/>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822793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6DE54-7C33-8584-7B24-C513747770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E0385-7716-EC50-DCC2-9F3475A388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E271DC-398B-7D1F-946E-BB8EE28ECA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CD5AEE-8750-32CE-A5DE-2B98FEB460CF}"/>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8690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lms-depi-final-project.vercel.app/"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hyperlink" Target="https://www.figma.com/design/YaJ5R8AI8PZMNTPNxSu8i7/Learning-Management-System-(Community)?t=nQYKNTtOI07O4hZz-0"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532777"/>
            <a:ext cx="5882096" cy="3291840"/>
          </a:xfrm>
        </p:spPr>
        <p:txBody>
          <a:bodyPr/>
          <a:lstStyle/>
          <a:p>
            <a:pPr>
              <a:lnSpc>
                <a:spcPct val="100000"/>
              </a:lnSpc>
            </a:pPr>
            <a:r>
              <a:rPr lang="en-US" sz="5400" dirty="0"/>
              <a:t>Learning</a:t>
            </a:r>
            <a:r>
              <a:rPr lang="en-US" sz="4400" dirty="0"/>
              <a:t> Management System Project Overview</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6FE04-2528-EB0F-5AA9-57E90358F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90E6D1-AF2D-BD71-4672-EC746838FAF7}"/>
              </a:ext>
            </a:extLst>
          </p:cNvPr>
          <p:cNvSpPr>
            <a:spLocks noGrp="1"/>
          </p:cNvSpPr>
          <p:nvPr>
            <p:ph type="title"/>
          </p:nvPr>
        </p:nvSpPr>
        <p:spPr>
          <a:xfrm>
            <a:off x="595522" y="167928"/>
            <a:ext cx="10972800" cy="1574317"/>
          </a:xfrm>
        </p:spPr>
        <p:txBody>
          <a:bodyPr/>
          <a:lstStyle/>
          <a:p>
            <a:r>
              <a:rPr lang="en-US" dirty="0"/>
              <a:t>Project Requirements</a:t>
            </a:r>
          </a:p>
        </p:txBody>
      </p:sp>
      <p:sp>
        <p:nvSpPr>
          <p:cNvPr id="3" name="Content Placeholder 2">
            <a:extLst>
              <a:ext uri="{FF2B5EF4-FFF2-40B4-BE49-F238E27FC236}">
                <a16:creationId xmlns:a16="http://schemas.microsoft.com/office/drawing/2014/main" id="{8480E740-63E7-57B5-A4DF-1E312477AD3F}"/>
              </a:ext>
            </a:extLst>
          </p:cNvPr>
          <p:cNvSpPr>
            <a:spLocks noGrp="1"/>
          </p:cNvSpPr>
          <p:nvPr>
            <p:ph sz="quarter" idx="13"/>
          </p:nvPr>
        </p:nvSpPr>
        <p:spPr>
          <a:xfrm>
            <a:off x="595522" y="2301240"/>
            <a:ext cx="10133438" cy="4388832"/>
          </a:xfrm>
        </p:spPr>
        <p:txBody>
          <a:bodyPr>
            <a:normAutofit fontScale="92500" lnSpcReduction="10000"/>
          </a:bodyPr>
          <a:lstStyle/>
          <a:p>
            <a:r>
              <a:rPr lang="en-US" sz="3100" b="1" dirty="0">
                <a:effectLst/>
                <a:latin typeface="Calibri" panose="020F0502020204030204" pitchFamily="34" charset="0"/>
                <a:ea typeface="Calibri" panose="020F0502020204030204" pitchFamily="34" charset="0"/>
                <a:cs typeface="Arial" panose="020B0604020202020204" pitchFamily="34" charset="0"/>
              </a:rPr>
              <a:t> Functional Requirements</a:t>
            </a:r>
          </a:p>
          <a:p>
            <a:r>
              <a:rPr lang="en-US" b="1" dirty="0"/>
              <a:t>3- Content Delivery:</a:t>
            </a:r>
          </a:p>
          <a:p>
            <a:pPr lvl="1"/>
            <a:r>
              <a:rPr lang="en-US" b="1" dirty="0"/>
              <a:t>Learning Resources</a:t>
            </a:r>
            <a:r>
              <a:rPr lang="en-US" dirty="0"/>
              <a:t>:</a:t>
            </a:r>
          </a:p>
          <a:p>
            <a:pPr marL="1200150" lvl="2" indent="-285750"/>
            <a:r>
              <a:rPr lang="en-US" dirty="0"/>
              <a:t>Instructors can upload and share additional materials (videos, PDFs, external links).</a:t>
            </a:r>
          </a:p>
          <a:p>
            <a:pPr lvl="1"/>
            <a:r>
              <a:rPr lang="en-US" b="1" dirty="0"/>
              <a:t>Lesson Structure</a:t>
            </a:r>
            <a:r>
              <a:rPr lang="en-US" dirty="0"/>
              <a:t>:</a:t>
            </a:r>
          </a:p>
          <a:p>
            <a:pPr marL="1200150" lvl="2" indent="-285750"/>
            <a:r>
              <a:rPr lang="en-US" dirty="0"/>
              <a:t>Support for multimedia lessons including text, video, and quizzes.</a:t>
            </a:r>
          </a:p>
          <a:p>
            <a:pPr marL="1200150" lvl="2" indent="-285750"/>
            <a:r>
              <a:rPr lang="en-US" dirty="0"/>
              <a:t>Seamless content delivery across devices (desktop, tablet, and mobile).</a:t>
            </a:r>
          </a:p>
          <a:p>
            <a:pPr lvl="1"/>
            <a:endParaRPr lang="en-US" dirty="0"/>
          </a:p>
          <a:p>
            <a:r>
              <a:rPr lang="en-US" sz="3100" b="1" dirty="0">
                <a:effectLst/>
                <a:latin typeface="Calibri" panose="020F0502020204030204" pitchFamily="34" charset="0"/>
                <a:ea typeface="Calibri" panose="020F0502020204030204" pitchFamily="34" charset="0"/>
                <a:cs typeface="Arial" panose="020B0604020202020204" pitchFamily="34" charset="0"/>
              </a:rPr>
              <a:t>Technical  Requirements</a:t>
            </a:r>
          </a:p>
          <a:p>
            <a:r>
              <a:rPr lang="en-US" dirty="0"/>
              <a:t>1- Authentication and Authorization, responsive design, API integration, and database design.</a:t>
            </a:r>
          </a:p>
          <a:p>
            <a:pPr marL="1316736" lvl="3" indent="0">
              <a:buNone/>
            </a:pPr>
            <a:endParaRPr lang="en-US" dirty="0"/>
          </a:p>
        </p:txBody>
      </p:sp>
      <p:sp>
        <p:nvSpPr>
          <p:cNvPr id="4" name="Content Placeholder 3">
            <a:extLst>
              <a:ext uri="{FF2B5EF4-FFF2-40B4-BE49-F238E27FC236}">
                <a16:creationId xmlns:a16="http://schemas.microsoft.com/office/drawing/2014/main" id="{97B8463E-2278-2D2B-C826-E3FA939D1D10}"/>
              </a:ext>
            </a:extLst>
          </p:cNvPr>
          <p:cNvSpPr>
            <a:spLocks noGrp="1"/>
          </p:cNvSpPr>
          <p:nvPr>
            <p:ph sz="quarter" idx="14"/>
          </p:nvPr>
        </p:nvSpPr>
        <p:spPr>
          <a:xfrm flipH="1" flipV="1">
            <a:off x="12192000" y="7005514"/>
            <a:ext cx="1325880" cy="45719"/>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177275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75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wipe(left)">
                                      <p:cBhvr>
                                        <p:cTn id="45" dur="750"/>
                                        <p:tgtEl>
                                          <p:spTgt spid="3">
                                            <p:txEl>
                                              <p:pRg st="5" end="5"/>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wipe(left)">
                                      <p:cBhvr>
                                        <p:cTn id="48" dur="75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wipe(left)">
                                      <p:cBhvr>
                                        <p:cTn id="60" dur="7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C0BBC-388A-CC54-1E9C-258706AD8F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4C109-522B-27D2-D9DC-81B24E8D3B15}"/>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63C2859-07C0-15ED-6F5B-5FB155539952}"/>
              </a:ext>
            </a:extLst>
          </p:cNvPr>
          <p:cNvSpPr>
            <a:spLocks noGrp="1"/>
          </p:cNvSpPr>
          <p:nvPr>
            <p:ph sz="quarter" idx="13"/>
          </p:nvPr>
        </p:nvSpPr>
        <p:spPr>
          <a:xfrm>
            <a:off x="3200400" y="1965960"/>
            <a:ext cx="8267700" cy="4343400"/>
          </a:xfrm>
        </p:spPr>
        <p:txBody>
          <a:bodyPr tIns="457200">
            <a:noAutofit/>
          </a:bodyPr>
          <a:lstStyle/>
          <a:p>
            <a:pPr>
              <a:lnSpc>
                <a:spcPct val="100000"/>
              </a:lnSpc>
            </a:pPr>
            <a:r>
              <a:rPr lang="en-US" sz="2400" b="1" dirty="0"/>
              <a:t>The Learning Management System (LMS) </a:t>
            </a:r>
            <a:r>
              <a:rPr lang="en-US" sz="2400" dirty="0"/>
              <a:t>is a comprehensive platform that enhances the management, delivery, and tracking of educational materials for admins, instructors, and students. It offers user-friendly functionalities, including user management, course creation, enrollment, and progress tracking, all designed to provide an efficient and engaging learning experience. With a responsive design for seamless access across devices, the </a:t>
            </a:r>
            <a:r>
              <a:rPr lang="en-US" sz="2400" b="1" dirty="0"/>
              <a:t>LMS</a:t>
            </a:r>
            <a:r>
              <a:rPr lang="en-US" sz="2400" dirty="0"/>
              <a:t> aims to create a collaborative and enriching educational environment, empowering users to achieve their learning goals.</a:t>
            </a:r>
          </a:p>
          <a:p>
            <a:pPr marL="0" indent="0" algn="r">
              <a:lnSpc>
                <a:spcPct val="100000"/>
              </a:lnSpc>
              <a:buNone/>
            </a:pPr>
            <a:r>
              <a:rPr lang="en-US" sz="2400" b="1" dirty="0"/>
              <a:t>Thank you for your attention!</a:t>
            </a:r>
          </a:p>
        </p:txBody>
      </p:sp>
    </p:spTree>
    <p:extLst>
      <p:ext uri="{BB962C8B-B14F-4D97-AF65-F5344CB8AC3E}">
        <p14:creationId xmlns:p14="http://schemas.microsoft.com/office/powerpoint/2010/main" val="235839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Project Overview</a:t>
            </a:r>
          </a:p>
          <a:p>
            <a:r>
              <a:rPr lang="en-US" dirty="0"/>
              <a:t>System Architecture</a:t>
            </a:r>
          </a:p>
          <a:p>
            <a:r>
              <a:rPr lang="en-US" dirty="0"/>
              <a:t>Project Phases </a:t>
            </a:r>
          </a:p>
          <a:p>
            <a:r>
              <a:rPr lang="en-US" dirty="0"/>
              <a:t>Features and Functionalities</a:t>
            </a:r>
          </a:p>
          <a:p>
            <a:r>
              <a:rPr lang="en-US" dirty="0"/>
              <a:t>Database Design</a:t>
            </a:r>
          </a:p>
          <a:p>
            <a:r>
              <a:rPr lang="en-US" dirty="0"/>
              <a:t>Project Requirements</a:t>
            </a:r>
          </a:p>
          <a:p>
            <a:endParaRPr lang="en-US" dirty="0"/>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fontScale="85000" lnSpcReduction="10000"/>
          </a:bodyPr>
          <a:lstStyle/>
          <a:p>
            <a:r>
              <a:rPr lang="en-US" dirty="0"/>
              <a:t>Project title: Learning Management System (LMS) </a:t>
            </a:r>
          </a:p>
          <a:p>
            <a:pPr>
              <a:lnSpc>
                <a:spcPct val="120000"/>
              </a:lnSpc>
            </a:pPr>
            <a:r>
              <a:rPr lang="en-US" dirty="0"/>
              <a:t>Objective: The Learning Management System (LMS) simplifies the management, delivery, and tracking of educational materials for admins, instructors, and students. Admins manage users and course content, instructors create and organize materials, and students access and track their learning progress. The system offers a seamless, responsive experience across all devices.</a:t>
            </a:r>
          </a:p>
          <a:p>
            <a:r>
              <a:rPr lang="en-US" sz="2400" b="1" dirty="0">
                <a:effectLst/>
                <a:latin typeface="Calibri" panose="020F0502020204030204" pitchFamily="34" charset="0"/>
                <a:ea typeface="Calibri" panose="020F0502020204030204" pitchFamily="34" charset="0"/>
                <a:cs typeface="Arial" panose="020B0604020202020204" pitchFamily="34" charset="0"/>
              </a:rPr>
              <a:t> Key Features:</a:t>
            </a:r>
          </a:p>
          <a:p>
            <a:pPr>
              <a:spcBef>
                <a:spcPts val="0"/>
              </a:spcBef>
              <a:spcAft>
                <a:spcPts val="0"/>
              </a:spcAft>
            </a:pPr>
            <a:endParaRPr lang="en-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C</a:t>
            </a:r>
            <a:r>
              <a:rPr lang="en-US" sz="1600" dirty="0">
                <a:effectLst/>
                <a:latin typeface="Calibri" panose="020F0502020204030204" pitchFamily="34" charset="0"/>
                <a:ea typeface="Calibri" panose="020F0502020204030204" pitchFamily="34" charset="0"/>
                <a:cs typeface="Times New Roman" panose="02020603050405020304" pitchFamily="18" charset="0"/>
              </a:rPr>
              <a:t>ourse management, user management, and content delivery.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pPr>
            <a:endParaRPr lang="en-US" sz="1600"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Emphasize the user-friendly experience for different roles (admin, instructor, student).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arn(inVertical)">
                                      <p:cBhvr>
                                        <p:cTn id="20" dur="75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000"/>
                                        <p:tgtEl>
                                          <p:spTgt spid="7">
                                            <p:txEl>
                                              <p:pRg st="2" end="2"/>
                                            </p:txEl>
                                          </p:spTgt>
                                        </p:tgtEl>
                                      </p:cBhvr>
                                    </p:animEffect>
                                    <p:anim calcmode="lin" valueType="num">
                                      <p:cBhvr>
                                        <p:cTn id="2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additive="base">
                                        <p:cTn id="3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 calcmode="lin" valueType="num">
                                      <p:cBhvr additive="base">
                                        <p:cTn id="38"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03691" y="278129"/>
            <a:ext cx="9778365" cy="1494596"/>
          </a:xfrm>
        </p:spPr>
        <p:txBody>
          <a:bodyPr/>
          <a:lstStyle/>
          <a:p>
            <a:r>
              <a:rPr lang="en-US" dirty="0"/>
              <a:t>System Architecture</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normAutofit fontScale="92500" lnSpcReduction="10000"/>
          </a:bodyPr>
          <a:lstStyle/>
          <a:p>
            <a:r>
              <a:rPr lang="en-US" b="1" dirty="0"/>
              <a:t>High-Level Architecture</a:t>
            </a:r>
          </a:p>
          <a:p>
            <a:pPr lvl="1"/>
            <a:r>
              <a:rPr lang="en-US" dirty="0"/>
              <a:t>Visualize the system using a client-server diagram showing the frontend, backend, and database.</a:t>
            </a:r>
          </a:p>
          <a:p>
            <a:pPr lvl="1"/>
            <a:r>
              <a:rPr lang="en-US" dirty="0"/>
              <a:t>Mention the technology stack:</a:t>
            </a:r>
          </a:p>
          <a:p>
            <a:pPr lvl="2"/>
            <a:r>
              <a:rPr lang="en-US" dirty="0"/>
              <a:t>Frontend (React)</a:t>
            </a:r>
          </a:p>
          <a:p>
            <a:pPr lvl="2"/>
            <a:r>
              <a:rPr lang="en-US" dirty="0"/>
              <a:t>Backend (Node.js/Express), </a:t>
            </a:r>
          </a:p>
          <a:p>
            <a:pPr lvl="2"/>
            <a:r>
              <a:rPr lang="en-US" dirty="0"/>
              <a:t>Database,</a:t>
            </a:r>
          </a:p>
          <a:p>
            <a:pPr lvl="2"/>
            <a:r>
              <a:rPr lang="en-US" dirty="0"/>
              <a:t> Version control with GitHub/Figma.</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normAutofit fontScale="92500" lnSpcReduction="10000"/>
          </a:bodyPr>
          <a:lstStyle/>
          <a:p>
            <a:r>
              <a:rPr lang="en-US" b="1" dirty="0"/>
              <a:t>System Components</a:t>
            </a:r>
          </a:p>
          <a:p>
            <a:pPr lvl="1"/>
            <a:r>
              <a:rPr lang="en-US" dirty="0"/>
              <a:t>Break down the major components:</a:t>
            </a:r>
          </a:p>
          <a:p>
            <a:pPr>
              <a:spcBef>
                <a:spcPts val="0"/>
              </a:spcBef>
              <a:spcAft>
                <a:spcPts val="0"/>
              </a:spcAft>
            </a:pPr>
            <a:endParaRPr lang="en-US" dirty="0">
              <a:effectLst/>
            </a:endParaRPr>
          </a:p>
          <a:p>
            <a:pPr marL="877824" lvl="1" indent="-228600">
              <a:lnSpc>
                <a:spcPct val="107000"/>
              </a:lnSpc>
              <a:spcBef>
                <a:spcPts val="0"/>
              </a:spcBef>
              <a:spcAft>
                <a:spcPts val="800"/>
              </a:spcAft>
              <a:buSzPts val="1000"/>
              <a:buFont typeface="Wingdings" panose="05000000000000000000" pitchFamily="2" charset="2"/>
              <a:buChar char=""/>
              <a:tabLst>
                <a:tab pos="1371600" algn="l"/>
              </a:tabLst>
            </a:pPr>
            <a:r>
              <a:rPr lang="en-US" sz="1900" dirty="0">
                <a:effectLst/>
                <a:latin typeface="Calibri" panose="020F0502020204030204" pitchFamily="34" charset="0"/>
                <a:ea typeface="Calibri" panose="020F0502020204030204" pitchFamily="34" charset="0"/>
                <a:cs typeface="Arial" panose="020B0604020202020204" pitchFamily="34" charset="0"/>
              </a:rPr>
              <a:t>User Interface: Personalized dashboards.</a:t>
            </a:r>
          </a:p>
          <a:p>
            <a:pPr marL="877824" lvl="1" indent="-228600">
              <a:lnSpc>
                <a:spcPct val="107000"/>
              </a:lnSpc>
              <a:spcBef>
                <a:spcPts val="0"/>
              </a:spcBef>
              <a:spcAft>
                <a:spcPts val="800"/>
              </a:spcAft>
              <a:buSzPts val="1000"/>
              <a:buFont typeface="Wingdings" panose="05000000000000000000" pitchFamily="2" charset="2"/>
              <a:buChar char=""/>
              <a:tabLst>
                <a:tab pos="1371600" algn="l"/>
              </a:tabLst>
            </a:pPr>
            <a:r>
              <a:rPr lang="en-US" sz="1900" dirty="0">
                <a:effectLst/>
                <a:latin typeface="Calibri" panose="020F0502020204030204" pitchFamily="34" charset="0"/>
                <a:ea typeface="Calibri" panose="020F0502020204030204" pitchFamily="34" charset="0"/>
                <a:cs typeface="Arial" panose="020B0604020202020204" pitchFamily="34" charset="0"/>
              </a:rPr>
              <a:t>Business Logic: Role-based permissions, course management.</a:t>
            </a:r>
          </a:p>
          <a:p>
            <a:pPr marL="877824" lvl="1" indent="-228600">
              <a:lnSpc>
                <a:spcPct val="107000"/>
              </a:lnSpc>
              <a:spcBef>
                <a:spcPts val="0"/>
              </a:spcBef>
              <a:spcAft>
                <a:spcPts val="800"/>
              </a:spcAft>
              <a:buSzPts val="1000"/>
              <a:buFont typeface="Wingdings" panose="05000000000000000000" pitchFamily="2" charset="2"/>
              <a:buChar char=""/>
              <a:tabLst>
                <a:tab pos="1371600" algn="l"/>
              </a:tabLst>
            </a:pPr>
            <a:r>
              <a:rPr lang="en-US" sz="1900" dirty="0">
                <a:effectLst/>
                <a:latin typeface="Calibri" panose="020F0502020204030204" pitchFamily="34" charset="0"/>
                <a:ea typeface="Calibri" panose="020F0502020204030204" pitchFamily="34" charset="0"/>
                <a:cs typeface="Arial" panose="020B0604020202020204" pitchFamily="34" charset="0"/>
              </a:rPr>
              <a:t>Database: Store user data, courses, and logs.</a:t>
            </a:r>
            <a:endParaRPr lang="en-US" sz="1900" dirty="0"/>
          </a:p>
          <a:p>
            <a:pPr lvl="1"/>
            <a:r>
              <a:rPr lang="en-US" dirty="0"/>
              <a:t>A simple diagram can showcase how these components interact.</a:t>
            </a:r>
          </a:p>
        </p:txBody>
      </p:sp>
    </p:spTree>
    <p:extLst>
      <p:ext uri="{BB962C8B-B14F-4D97-AF65-F5344CB8AC3E}">
        <p14:creationId xmlns:p14="http://schemas.microsoft.com/office/powerpoint/2010/main" val="8884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Effect transition="in" filter="fade">
                                      <p:cBhvr>
                                        <p:cTn id="51" dur="1000"/>
                                        <p:tgtEl>
                                          <p:spTgt spid="4">
                                            <p:txEl>
                                              <p:pRg st="0" end="0"/>
                                            </p:txEl>
                                          </p:spTgt>
                                        </p:tgtEl>
                                      </p:cBhvr>
                                    </p:animEffect>
                                    <p:anim calcmode="lin" valueType="num">
                                      <p:cBhvr>
                                        <p:cTn id="5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 calcmode="lin" valueType="num">
                                      <p:cBhvr additive="base">
                                        <p:cTn id="5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4">
                                            <p:txEl>
                                              <p:pRg st="3" end="3"/>
                                            </p:txEl>
                                          </p:spTgt>
                                        </p:tgtEl>
                                        <p:attrNameLst>
                                          <p:attrName>style.visibility</p:attrName>
                                        </p:attrNameLst>
                                      </p:cBhvr>
                                      <p:to>
                                        <p:strVal val="visible"/>
                                      </p:to>
                                    </p:set>
                                    <p:anim calcmode="lin" valueType="num">
                                      <p:cBhvr additive="base">
                                        <p:cTn id="6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4">
                                            <p:txEl>
                                              <p:pRg st="3" end="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 calcmode="lin" valueType="num">
                                      <p:cBhvr additive="base">
                                        <p:cTn id="6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 calcmode="lin" valueType="num">
                                      <p:cBhvr additive="base">
                                        <p:cTn id="7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
                                            <p:txEl>
                                              <p:pRg st="6" end="6"/>
                                            </p:txEl>
                                          </p:spTgt>
                                        </p:tgtEl>
                                        <p:attrNameLst>
                                          <p:attrName>style.visibility</p:attrName>
                                        </p:attrNameLst>
                                      </p:cBhvr>
                                      <p:to>
                                        <p:strVal val="visible"/>
                                      </p:to>
                                    </p:set>
                                    <p:anim calcmode="lin" valueType="num">
                                      <p:cBhvr additive="base">
                                        <p:cTn id="7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3725" y="541421"/>
            <a:ext cx="6787747" cy="1311442"/>
          </a:xfrm>
        </p:spPr>
        <p:txBody>
          <a:bodyPr/>
          <a:lstStyle/>
          <a:p>
            <a:r>
              <a:rPr lang="en-US" dirty="0"/>
              <a:t>Development Phases</a:t>
            </a:r>
          </a:p>
        </p:txBody>
      </p:sp>
      <p:graphicFrame>
        <p:nvGraphicFramePr>
          <p:cNvPr id="4" name="Table Placeholder 3">
            <a:extLst>
              <a:ext uri="{FF2B5EF4-FFF2-40B4-BE49-F238E27FC236}">
                <a16:creationId xmlns:a16="http://schemas.microsoft.com/office/drawing/2014/main" id="{4D1FB21E-CCFB-8E64-064C-DB8195F86847}"/>
              </a:ext>
            </a:extLst>
          </p:cNvPr>
          <p:cNvGraphicFramePr>
            <a:graphicFrameLocks noGrp="1"/>
          </p:cNvGraphicFramePr>
          <p:nvPr>
            <p:ph sz="quarter" idx="13"/>
            <p:extLst>
              <p:ext uri="{D42A27DB-BD31-4B8C-83A1-F6EECF244321}">
                <p14:modId xmlns:p14="http://schemas.microsoft.com/office/powerpoint/2010/main" val="1228170353"/>
              </p:ext>
            </p:extLst>
          </p:nvPr>
        </p:nvGraphicFramePr>
        <p:xfrm>
          <a:off x="786230" y="2574758"/>
          <a:ext cx="10824242" cy="3741822"/>
        </p:xfrm>
        <a:graphic>
          <a:graphicData uri="http://schemas.openxmlformats.org/drawingml/2006/table">
            <a:tbl>
              <a:tblPr firstRow="1" bandRow="1">
                <a:tableStyleId>{69CF1AB2-1976-4502-BF36-3FF5EA218861}</a:tableStyleId>
              </a:tblPr>
              <a:tblGrid>
                <a:gridCol w="2706060">
                  <a:extLst>
                    <a:ext uri="{9D8B030D-6E8A-4147-A177-3AD203B41FA5}">
                      <a16:colId xmlns:a16="http://schemas.microsoft.com/office/drawing/2014/main" val="2382218087"/>
                    </a:ext>
                  </a:extLst>
                </a:gridCol>
                <a:gridCol w="4641057">
                  <a:extLst>
                    <a:ext uri="{9D8B030D-6E8A-4147-A177-3AD203B41FA5}">
                      <a16:colId xmlns:a16="http://schemas.microsoft.com/office/drawing/2014/main" val="3953468724"/>
                    </a:ext>
                  </a:extLst>
                </a:gridCol>
                <a:gridCol w="3477125">
                  <a:extLst>
                    <a:ext uri="{9D8B030D-6E8A-4147-A177-3AD203B41FA5}">
                      <a16:colId xmlns:a16="http://schemas.microsoft.com/office/drawing/2014/main" val="3048679967"/>
                    </a:ext>
                  </a:extLst>
                </a:gridCol>
              </a:tblGrid>
              <a:tr h="482816">
                <a:tc>
                  <a:txBody>
                    <a:bodyPr/>
                    <a:lstStyle/>
                    <a:p>
                      <a:pPr algn="ctr"/>
                      <a:r>
                        <a:rPr lang="en-US" dirty="0">
                          <a:solidFill>
                            <a:schemeClr val="bg1"/>
                          </a:solidFill>
                          <a:latin typeface="+mj-lt"/>
                        </a:rPr>
                        <a:t>Phases</a:t>
                      </a:r>
                    </a:p>
                  </a:txBody>
                  <a:tcPr anchor="ctr"/>
                </a:tc>
                <a:tc>
                  <a:txBody>
                    <a:bodyPr/>
                    <a:lstStyle/>
                    <a:p>
                      <a:pPr algn="ctr"/>
                      <a:r>
                        <a:rPr lang="en-US" dirty="0">
                          <a:solidFill>
                            <a:schemeClr val="bg1"/>
                          </a:solidFill>
                          <a:latin typeface="+mj-lt"/>
                        </a:rPr>
                        <a:t>Key Activities	</a:t>
                      </a:r>
                    </a:p>
                  </a:txBody>
                  <a:tcPr anchor="ctr"/>
                </a:tc>
                <a:tc>
                  <a:txBody>
                    <a:bodyPr/>
                    <a:lstStyle/>
                    <a:p>
                      <a:pPr algn="ctr"/>
                      <a:r>
                        <a:rPr lang="en-US" dirty="0">
                          <a:solidFill>
                            <a:schemeClr val="bg1"/>
                          </a:solidFill>
                          <a:latin typeface="+mj-lt"/>
                        </a:rPr>
                        <a:t>Duration</a:t>
                      </a:r>
                    </a:p>
                  </a:txBody>
                  <a:tcPr anchor="ctr"/>
                </a:tc>
                <a:extLst>
                  <a:ext uri="{0D108BD9-81ED-4DB2-BD59-A6C34878D82A}">
                    <a16:rowId xmlns:a16="http://schemas.microsoft.com/office/drawing/2014/main" val="2857107962"/>
                  </a:ext>
                </a:extLst>
              </a:tr>
              <a:tr h="12070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Phase 1: </a:t>
                      </a:r>
                      <a:r>
                        <a:rPr lang="en-US" dirty="0"/>
                        <a:t>Planning </a:t>
                      </a:r>
                    </a:p>
                    <a:p>
                      <a:pPr algn="ctr"/>
                      <a:endParaRPr lang="en-US" dirty="0"/>
                    </a:p>
                  </a:txBody>
                  <a:tcPr anchor="ctr"/>
                </a:tc>
                <a:tc>
                  <a:txBody>
                    <a:bodyPr/>
                    <a:lstStyle/>
                    <a:p>
                      <a:pPr algn="l"/>
                      <a:r>
                        <a:rPr lang="en-US" dirty="0"/>
                        <a:t>- Requirements Gathering </a:t>
                      </a:r>
                      <a:br>
                        <a:rPr lang="en-US" dirty="0"/>
                      </a:br>
                      <a:r>
                        <a:rPr lang="en-US" dirty="0"/>
                        <a:t>- Design Wireframes &amp; Mockups </a:t>
                      </a:r>
                      <a:br>
                        <a:rPr lang="en-US" dirty="0"/>
                      </a:br>
                      <a:r>
                        <a:rPr lang="en-US" dirty="0"/>
                        <a:t>- Decide Technology Stack</a:t>
                      </a:r>
                    </a:p>
                  </a:txBody>
                  <a:tcPr anchor="ctr"/>
                </a:tc>
                <a:tc>
                  <a:txBody>
                    <a:bodyPr/>
                    <a:lstStyle/>
                    <a:p>
                      <a:pPr algn="ctr"/>
                      <a:r>
                        <a:rPr lang="en-US" dirty="0"/>
                        <a:t>Week 1 </a:t>
                      </a:r>
                    </a:p>
                  </a:txBody>
                  <a:tcPr anchor="ctr"/>
                </a:tc>
                <a:extLst>
                  <a:ext uri="{0D108BD9-81ED-4DB2-BD59-A6C34878D82A}">
                    <a16:rowId xmlns:a16="http://schemas.microsoft.com/office/drawing/2014/main" val="1671386868"/>
                  </a:ext>
                </a:extLst>
              </a:tr>
              <a:tr h="844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Phase 2: </a:t>
                      </a:r>
                      <a:r>
                        <a:rPr lang="en-US" dirty="0"/>
                        <a:t>Development </a:t>
                      </a:r>
                    </a:p>
                    <a:p>
                      <a:pPr algn="ctr"/>
                      <a:endParaRPr lang="en-US" dirty="0"/>
                    </a:p>
                  </a:txBody>
                  <a:tcPr anchor="ctr"/>
                </a:tc>
                <a:tc>
                  <a:txBody>
                    <a:bodyPr/>
                    <a:lstStyle/>
                    <a:p>
                      <a:pPr marL="0" indent="0">
                        <a:buFontTx/>
                        <a:buNone/>
                      </a:pPr>
                      <a:r>
                        <a:rPr lang="en-US" dirty="0"/>
                        <a:t>- Frontend: Responsive UI &amp; Dashboards </a:t>
                      </a:r>
                      <a:br>
                        <a:rPr lang="en-US" dirty="0"/>
                      </a:br>
                      <a:r>
                        <a:rPr lang="en-US" dirty="0"/>
                        <a:t>- Backend: API &amp; Authentication Development</a:t>
                      </a:r>
                    </a:p>
                  </a:txBody>
                  <a:tcPr anchor="ctr"/>
                </a:tc>
                <a:tc>
                  <a:txBody>
                    <a:bodyPr/>
                    <a:lstStyle/>
                    <a:p>
                      <a:pPr algn="ctr"/>
                      <a:r>
                        <a:rPr lang="en-US" dirty="0"/>
                        <a:t>Week 2 - Week 4</a:t>
                      </a:r>
                    </a:p>
                  </a:txBody>
                  <a:tcPr anchor="ctr"/>
                </a:tc>
                <a:extLst>
                  <a:ext uri="{0D108BD9-81ED-4DB2-BD59-A6C34878D82A}">
                    <a16:rowId xmlns:a16="http://schemas.microsoft.com/office/drawing/2014/main" val="1700937948"/>
                  </a:ext>
                </a:extLst>
              </a:tr>
              <a:tr h="12070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Phase 3: </a:t>
                      </a:r>
                      <a:r>
                        <a:rPr lang="en-US" dirty="0"/>
                        <a:t>Testing </a:t>
                      </a:r>
                    </a:p>
                    <a:p>
                      <a:pPr algn="ctr"/>
                      <a:endParaRPr lang="en-US" dirty="0"/>
                    </a:p>
                  </a:txBody>
                  <a:tcPr anchor="ctr"/>
                </a:tc>
                <a:tc>
                  <a:txBody>
                    <a:bodyPr/>
                    <a:lstStyle/>
                    <a:p>
                      <a:r>
                        <a:rPr lang="en-US" dirty="0"/>
                        <a:t>- Unit Testing </a:t>
                      </a:r>
                      <a:br>
                        <a:rPr lang="en-US" dirty="0"/>
                      </a:br>
                      <a:r>
                        <a:rPr lang="en-US" dirty="0"/>
                        <a:t>- Integration Testing </a:t>
                      </a:r>
                      <a:br>
                        <a:rPr lang="en-US" dirty="0"/>
                      </a:br>
                      <a:r>
                        <a:rPr lang="en-US" dirty="0"/>
                        <a:t>- User Acceptance Testing</a:t>
                      </a:r>
                      <a:endParaRPr dirty="0"/>
                    </a:p>
                  </a:txBody>
                  <a:tcPr anchor="ctr"/>
                </a:tc>
                <a:tc>
                  <a:txBody>
                    <a:bodyPr/>
                    <a:lstStyle/>
                    <a:p>
                      <a:pPr algn="ctr"/>
                      <a:r>
                        <a:rPr lang="en-US" dirty="0"/>
                        <a:t>Week 5</a:t>
                      </a:r>
                      <a:endParaRPr dirty="0"/>
                    </a:p>
                  </a:txBody>
                  <a:tcPr anchor="ctr"/>
                </a:tc>
                <a:extLst>
                  <a:ext uri="{0D108BD9-81ED-4DB2-BD59-A6C34878D82A}">
                    <a16:rowId xmlns:a16="http://schemas.microsoft.com/office/drawing/2014/main" val="3936251906"/>
                  </a:ext>
                </a:extLst>
              </a:tr>
            </a:tbl>
          </a:graphicData>
        </a:graphic>
      </p:graphicFrame>
    </p:spTree>
    <p:extLst>
      <p:ext uri="{BB962C8B-B14F-4D97-AF65-F5344CB8AC3E}">
        <p14:creationId xmlns:p14="http://schemas.microsoft.com/office/powerpoint/2010/main" val="75242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p:txBody>
          <a:bodyPr/>
          <a:lstStyle/>
          <a:p>
            <a:r>
              <a:rPr lang="en-US" dirty="0"/>
              <a:t>Features &amp; Functionalities </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5"/>
          </p:nvPr>
        </p:nvSpPr>
        <p:spPr>
          <a:xfrm flipH="1">
            <a:off x="410817" y="2676525"/>
            <a:ext cx="183543" cy="3597470"/>
          </a:xfrm>
        </p:spPr>
        <p:txBody>
          <a:bodyPr>
            <a:normAutofit/>
          </a:bodyPr>
          <a:lstStyle/>
          <a:p>
            <a:pPr marL="539496" lvl="3" indent="0">
              <a:buNone/>
            </a:pPr>
            <a:endParaRPr lang="en-US" dirty="0"/>
          </a:p>
          <a:p>
            <a:pPr lvl="3"/>
            <a:endParaRPr lang="en-US" dirty="0"/>
          </a:p>
        </p:txBody>
      </p:sp>
      <p:graphicFrame>
        <p:nvGraphicFramePr>
          <p:cNvPr id="14" name="Content Placeholder 13">
            <a:extLst>
              <a:ext uri="{FF2B5EF4-FFF2-40B4-BE49-F238E27FC236}">
                <a16:creationId xmlns:a16="http://schemas.microsoft.com/office/drawing/2014/main" id="{9FEA8FE6-DE23-BE55-DCA2-BD82E9B17FF6}"/>
              </a:ext>
            </a:extLst>
          </p:cNvPr>
          <p:cNvGraphicFramePr>
            <a:graphicFrameLocks noGrp="1"/>
          </p:cNvGraphicFramePr>
          <p:nvPr>
            <p:ph sz="quarter" idx="16"/>
            <p:extLst>
              <p:ext uri="{D42A27DB-BD31-4B8C-83A1-F6EECF244321}">
                <p14:modId xmlns:p14="http://schemas.microsoft.com/office/powerpoint/2010/main" val="1099762955"/>
              </p:ext>
            </p:extLst>
          </p:nvPr>
        </p:nvGraphicFramePr>
        <p:xfrm>
          <a:off x="1061912" y="2451652"/>
          <a:ext cx="9310813" cy="3891113"/>
        </p:xfrm>
        <a:graphic>
          <a:graphicData uri="http://schemas.openxmlformats.org/drawingml/2006/table">
            <a:tbl>
              <a:tblPr firstRow="1" bandRow="1">
                <a:tableStyleId>{8A107856-5554-42FB-B03E-39F5DBC370BA}</a:tableStyleId>
              </a:tblPr>
              <a:tblGrid>
                <a:gridCol w="1601683">
                  <a:extLst>
                    <a:ext uri="{9D8B030D-6E8A-4147-A177-3AD203B41FA5}">
                      <a16:colId xmlns:a16="http://schemas.microsoft.com/office/drawing/2014/main" val="3644365284"/>
                    </a:ext>
                  </a:extLst>
                </a:gridCol>
                <a:gridCol w="7709130">
                  <a:extLst>
                    <a:ext uri="{9D8B030D-6E8A-4147-A177-3AD203B41FA5}">
                      <a16:colId xmlns:a16="http://schemas.microsoft.com/office/drawing/2014/main" val="2382623914"/>
                    </a:ext>
                  </a:extLst>
                </a:gridCol>
              </a:tblGrid>
              <a:tr h="689113">
                <a:tc>
                  <a:txBody>
                    <a:bodyPr/>
                    <a:lstStyle/>
                    <a:p>
                      <a:pPr algn="ctr"/>
                      <a:r>
                        <a:rPr lang="en-US" b="1" dirty="0"/>
                        <a:t>User Role</a:t>
                      </a:r>
                      <a:endParaRPr lang="en-US" dirty="0"/>
                    </a:p>
                  </a:txBody>
                  <a:tcPr anchor="ctr"/>
                </a:tc>
                <a:tc>
                  <a:txBody>
                    <a:bodyPr/>
                    <a:lstStyle/>
                    <a:p>
                      <a:pPr algn="ctr"/>
                      <a:r>
                        <a:rPr lang="en-US" b="1" dirty="0"/>
                        <a:t>Key Functionalities</a:t>
                      </a:r>
                      <a:endParaRPr lang="en-US" dirty="0"/>
                    </a:p>
                  </a:txBody>
                  <a:tcPr anchor="ctr"/>
                </a:tc>
                <a:extLst>
                  <a:ext uri="{0D108BD9-81ED-4DB2-BD59-A6C34878D82A}">
                    <a16:rowId xmlns:a16="http://schemas.microsoft.com/office/drawing/2014/main" val="1969725963"/>
                  </a:ext>
                </a:extLst>
              </a:tr>
              <a:tr h="1099930">
                <a:tc>
                  <a:txBody>
                    <a:bodyPr/>
                    <a:lstStyle/>
                    <a:p>
                      <a:pPr algn="ctr"/>
                      <a:r>
                        <a:rPr lang="en-US" b="1" dirty="0"/>
                        <a:t>Admin</a:t>
                      </a:r>
                    </a:p>
                  </a:txBody>
                  <a:tcPr anchor="ctr"/>
                </a:tc>
                <a:tc>
                  <a:txBody>
                    <a:bodyPr/>
                    <a:lstStyle/>
                    <a:p>
                      <a:r>
                        <a:rPr lang="en-US" dirty="0"/>
                        <a:t>- Manage users (create, update, delete accounts) </a:t>
                      </a:r>
                      <a:br>
                        <a:rPr lang="en-US" dirty="0"/>
                      </a:br>
                      <a:r>
                        <a:rPr lang="en-US" dirty="0"/>
                        <a:t>- Oversee course creation and content management </a:t>
                      </a:r>
                      <a:br>
                        <a:rPr lang="en-US" dirty="0"/>
                      </a:br>
                      <a:r>
                        <a:rPr lang="en-US" dirty="0"/>
                        <a:t>- Access system statistics and reports</a:t>
                      </a:r>
                    </a:p>
                  </a:txBody>
                  <a:tcPr/>
                </a:tc>
                <a:extLst>
                  <a:ext uri="{0D108BD9-81ED-4DB2-BD59-A6C34878D82A}">
                    <a16:rowId xmlns:a16="http://schemas.microsoft.com/office/drawing/2014/main" val="1206761092"/>
                  </a:ext>
                </a:extLst>
              </a:tr>
              <a:tr h="1132536">
                <a:tc>
                  <a:txBody>
                    <a:bodyPr/>
                    <a:lstStyle/>
                    <a:p>
                      <a:pPr algn="ctr"/>
                      <a:r>
                        <a:rPr lang="en-US" b="1" dirty="0"/>
                        <a:t>Instructor</a:t>
                      </a:r>
                    </a:p>
                  </a:txBody>
                  <a:tcPr anchor="ctr"/>
                </a:tc>
                <a:tc>
                  <a:txBody>
                    <a:bodyPr/>
                    <a:lstStyle/>
                    <a:p>
                      <a:r>
                        <a:rPr lang="en-US" dirty="0"/>
                        <a:t>- Create and organize courses with multimedia lessons (text, videos, quizzes) </a:t>
                      </a:r>
                      <a:br>
                        <a:rPr lang="en-US" dirty="0"/>
                      </a:br>
                      <a:r>
                        <a:rPr lang="en-US" dirty="0"/>
                        <a:t>- Track student progress and performance </a:t>
                      </a:r>
                      <a:br>
                        <a:rPr lang="en-US" dirty="0"/>
                      </a:br>
                      <a:r>
                        <a:rPr lang="en-US" dirty="0"/>
                        <a:t>- Manage course resources and quizzes</a:t>
                      </a:r>
                    </a:p>
                  </a:txBody>
                  <a:tcPr/>
                </a:tc>
                <a:extLst>
                  <a:ext uri="{0D108BD9-81ED-4DB2-BD59-A6C34878D82A}">
                    <a16:rowId xmlns:a16="http://schemas.microsoft.com/office/drawing/2014/main" val="1087903789"/>
                  </a:ext>
                </a:extLst>
              </a:tr>
              <a:tr h="969534">
                <a:tc>
                  <a:txBody>
                    <a:bodyPr/>
                    <a:lstStyle/>
                    <a:p>
                      <a:pPr algn="ctr"/>
                      <a:r>
                        <a:rPr lang="en-US" b="1" dirty="0"/>
                        <a:t>Student</a:t>
                      </a:r>
                    </a:p>
                  </a:txBody>
                  <a:tcPr anchor="ctr"/>
                </a:tc>
                <a:tc>
                  <a:txBody>
                    <a:bodyPr/>
                    <a:lstStyle/>
                    <a:p>
                      <a:r>
                        <a:rPr lang="en-US" dirty="0"/>
                        <a:t>- Enroll in courses and access learning materials </a:t>
                      </a:r>
                      <a:br>
                        <a:rPr lang="en-US" dirty="0"/>
                      </a:br>
                      <a:r>
                        <a:rPr lang="en-US" dirty="0"/>
                        <a:t>- Track personal learning progress with visual dashboards </a:t>
                      </a:r>
                      <a:br>
                        <a:rPr lang="en-US" dirty="0"/>
                      </a:br>
                      <a:r>
                        <a:rPr lang="en-US" dirty="0"/>
                        <a:t>- Complete quizzes and assignments</a:t>
                      </a:r>
                    </a:p>
                  </a:txBody>
                  <a:tcPr/>
                </a:tc>
                <a:extLst>
                  <a:ext uri="{0D108BD9-81ED-4DB2-BD59-A6C34878D82A}">
                    <a16:rowId xmlns:a16="http://schemas.microsoft.com/office/drawing/2014/main" val="650418756"/>
                  </a:ext>
                </a:extLst>
              </a:tr>
            </a:tbl>
          </a:graphicData>
        </a:graphic>
      </p:graphicFrame>
    </p:spTree>
    <p:extLst>
      <p:ext uri="{BB962C8B-B14F-4D97-AF65-F5344CB8AC3E}">
        <p14:creationId xmlns:p14="http://schemas.microsoft.com/office/powerpoint/2010/main" val="185076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380D-1318-A608-7D8F-AC3C4825E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60F7DE-17DC-8442-66DB-B8E31210AAE3}"/>
              </a:ext>
            </a:extLst>
          </p:cNvPr>
          <p:cNvSpPr>
            <a:spLocks noGrp="1"/>
          </p:cNvSpPr>
          <p:nvPr>
            <p:ph type="title"/>
          </p:nvPr>
        </p:nvSpPr>
        <p:spPr>
          <a:xfrm>
            <a:off x="595522" y="167928"/>
            <a:ext cx="10972800" cy="1574317"/>
          </a:xfrm>
        </p:spPr>
        <p:txBody>
          <a:bodyPr/>
          <a:lstStyle/>
          <a:p>
            <a:r>
              <a:rPr lang="en-US" dirty="0"/>
              <a:t>Features &amp; Functionalities (2) </a:t>
            </a:r>
          </a:p>
        </p:txBody>
      </p:sp>
      <p:sp>
        <p:nvSpPr>
          <p:cNvPr id="3" name="Content Placeholder 2">
            <a:extLst>
              <a:ext uri="{FF2B5EF4-FFF2-40B4-BE49-F238E27FC236}">
                <a16:creationId xmlns:a16="http://schemas.microsoft.com/office/drawing/2014/main" id="{B0D85D7F-B955-D37A-E5FC-1BB9B5C4ECC8}"/>
              </a:ext>
            </a:extLst>
          </p:cNvPr>
          <p:cNvSpPr>
            <a:spLocks noGrp="1"/>
          </p:cNvSpPr>
          <p:nvPr>
            <p:ph sz="quarter" idx="13"/>
          </p:nvPr>
        </p:nvSpPr>
        <p:spPr>
          <a:xfrm>
            <a:off x="595522" y="2301240"/>
            <a:ext cx="10133438" cy="4388832"/>
          </a:xfrm>
        </p:spPr>
        <p:txBody>
          <a:bodyPr>
            <a:normAutofit lnSpcReduction="10000"/>
          </a:bodyPr>
          <a:lstStyle/>
          <a:p>
            <a:r>
              <a:rPr lang="en-US" sz="3100" b="1" dirty="0">
                <a:effectLst/>
                <a:latin typeface="Calibri" panose="020F0502020204030204" pitchFamily="34" charset="0"/>
                <a:ea typeface="Calibri" panose="020F0502020204030204" pitchFamily="34" charset="0"/>
                <a:cs typeface="Arial" panose="020B0604020202020204" pitchFamily="34" charset="0"/>
              </a:rPr>
              <a:t> Core Functionalities</a:t>
            </a:r>
            <a:endParaRPr lang="en-US" sz="3100" dirty="0">
              <a:effectLst/>
              <a:latin typeface="Calibri" panose="020F0502020204030204" pitchFamily="34" charset="0"/>
              <a:ea typeface="Calibri" panose="020F0502020204030204" pitchFamily="34" charset="0"/>
              <a:cs typeface="Arial" panose="020B0604020202020204" pitchFamily="34" charset="0"/>
            </a:endParaRPr>
          </a:p>
          <a:p>
            <a:pPr lvl="1"/>
            <a:r>
              <a:rPr lang="en-US" b="1" dirty="0"/>
              <a:t>Signup/Login</a:t>
            </a:r>
            <a:r>
              <a:rPr lang="en-US" dirty="0"/>
              <a:t>:</a:t>
            </a:r>
          </a:p>
          <a:p>
            <a:pPr lvl="2"/>
            <a:r>
              <a:rPr lang="en-US" dirty="0"/>
              <a:t>User authentication with registration and login functionalities.</a:t>
            </a:r>
          </a:p>
          <a:p>
            <a:pPr lvl="1"/>
            <a:endParaRPr lang="en-US" b="1" dirty="0"/>
          </a:p>
          <a:p>
            <a:pPr lvl="1"/>
            <a:r>
              <a:rPr lang="en-US" b="1" dirty="0"/>
              <a:t>Course Management:</a:t>
            </a:r>
          </a:p>
          <a:p>
            <a:pPr lvl="2"/>
            <a:r>
              <a:rPr lang="en-US" dirty="0"/>
              <a:t>Create, update, and organize courses with lessons (text, videos, quizzes).</a:t>
            </a:r>
          </a:p>
          <a:p>
            <a:pPr lvl="2"/>
            <a:r>
              <a:rPr lang="en-US" dirty="0"/>
              <a:t>Categorize courses for easy navigation. </a:t>
            </a:r>
          </a:p>
          <a:p>
            <a:pPr lvl="2"/>
            <a:endParaRPr lang="en-US" dirty="0"/>
          </a:p>
          <a:p>
            <a:pPr lvl="1"/>
            <a:r>
              <a:rPr lang="en-US" b="1" dirty="0"/>
              <a:t>Progress Tracking:</a:t>
            </a:r>
          </a:p>
          <a:p>
            <a:pPr lvl="2"/>
            <a:r>
              <a:rPr lang="en-US" dirty="0"/>
              <a:t>Visual dashboards for both students and instructors to monitor course progress and performance.</a:t>
            </a:r>
          </a:p>
        </p:txBody>
      </p:sp>
      <p:sp>
        <p:nvSpPr>
          <p:cNvPr id="4" name="Content Placeholder 3">
            <a:extLst>
              <a:ext uri="{FF2B5EF4-FFF2-40B4-BE49-F238E27FC236}">
                <a16:creationId xmlns:a16="http://schemas.microsoft.com/office/drawing/2014/main" id="{64E53BDA-E5C1-5677-6A10-FF3CD4D20CA5}"/>
              </a:ext>
            </a:extLst>
          </p:cNvPr>
          <p:cNvSpPr>
            <a:spLocks noGrp="1"/>
          </p:cNvSpPr>
          <p:nvPr>
            <p:ph sz="quarter" idx="14"/>
          </p:nvPr>
        </p:nvSpPr>
        <p:spPr>
          <a:xfrm flipH="1" flipV="1">
            <a:off x="12192000" y="7005514"/>
            <a:ext cx="1325880" cy="45719"/>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242095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6FC49-2435-D5CB-71D1-DA0EEE02D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6404E-B7D0-B5C0-C201-232EF7FE2D41}"/>
              </a:ext>
            </a:extLst>
          </p:cNvPr>
          <p:cNvSpPr>
            <a:spLocks noGrp="1"/>
          </p:cNvSpPr>
          <p:nvPr>
            <p:ph type="title"/>
          </p:nvPr>
        </p:nvSpPr>
        <p:spPr>
          <a:xfrm>
            <a:off x="595522" y="167928"/>
            <a:ext cx="10972800" cy="1574317"/>
          </a:xfrm>
        </p:spPr>
        <p:txBody>
          <a:bodyPr/>
          <a:lstStyle/>
          <a:p>
            <a:r>
              <a:rPr lang="en-US" dirty="0"/>
              <a:t>Features &amp; Functionalities (3) </a:t>
            </a:r>
          </a:p>
        </p:txBody>
      </p:sp>
      <p:sp>
        <p:nvSpPr>
          <p:cNvPr id="3" name="Content Placeholder 2">
            <a:extLst>
              <a:ext uri="{FF2B5EF4-FFF2-40B4-BE49-F238E27FC236}">
                <a16:creationId xmlns:a16="http://schemas.microsoft.com/office/drawing/2014/main" id="{E399AEFF-CCB3-C630-C894-BDFFD9A28C07}"/>
              </a:ext>
            </a:extLst>
          </p:cNvPr>
          <p:cNvSpPr>
            <a:spLocks noGrp="1"/>
          </p:cNvSpPr>
          <p:nvPr>
            <p:ph sz="quarter" idx="13"/>
          </p:nvPr>
        </p:nvSpPr>
        <p:spPr>
          <a:xfrm>
            <a:off x="595522" y="2694601"/>
            <a:ext cx="10133438" cy="3713192"/>
          </a:xfrm>
        </p:spPr>
        <p:txBody>
          <a:bodyPr>
            <a:normAutofit/>
          </a:bodyPr>
          <a:lstStyle/>
          <a:p>
            <a:r>
              <a:rPr lang="en-US" sz="3100" b="1" dirty="0">
                <a:effectLst/>
                <a:latin typeface="Calibri" panose="020F0502020204030204" pitchFamily="34" charset="0"/>
                <a:ea typeface="Calibri" panose="020F0502020204030204" pitchFamily="34" charset="0"/>
                <a:cs typeface="Arial" panose="020B0604020202020204" pitchFamily="34" charset="0"/>
              </a:rPr>
              <a:t>  User Dashboards</a:t>
            </a:r>
            <a:endParaRPr lang="en-US" sz="3100" dirty="0"/>
          </a:p>
          <a:p>
            <a:pPr lvl="1">
              <a:lnSpc>
                <a:spcPct val="200000"/>
              </a:lnSpc>
            </a:pPr>
            <a:r>
              <a:rPr lang="en-US" b="1" dirty="0"/>
              <a:t>Website Link:</a:t>
            </a:r>
          </a:p>
          <a:p>
            <a:pPr lvl="2"/>
            <a:r>
              <a:rPr lang="en-US" dirty="0">
                <a:hlinkClick r:id="rId3">
                  <a:extLst>
                    <a:ext uri="{A12FA001-AC4F-418D-AE19-62706E023703}">
                      <ahyp:hlinkClr xmlns:ahyp="http://schemas.microsoft.com/office/drawing/2018/hyperlinkcolor" val="tx"/>
                    </a:ext>
                  </a:extLst>
                </a:hlinkClick>
              </a:rPr>
              <a:t>DEPI Learning Management System.</a:t>
            </a:r>
            <a:endParaRPr lang="en-US" dirty="0"/>
          </a:p>
          <a:p>
            <a:pPr marL="859536" lvl="2" indent="0">
              <a:buNone/>
            </a:pPr>
            <a:endParaRPr lang="en-US" dirty="0"/>
          </a:p>
          <a:p>
            <a:pPr lvl="1"/>
            <a:r>
              <a:rPr lang="en-US" b="1" dirty="0"/>
              <a:t>UI Link:</a:t>
            </a:r>
          </a:p>
          <a:p>
            <a:pPr lvl="2"/>
            <a:r>
              <a:rPr lang="en-US" b="1" dirty="0">
                <a:hlinkClick r:id="rId4">
                  <a:extLst>
                    <a:ext uri="{A12FA001-AC4F-418D-AE19-62706E023703}">
                      <ahyp:hlinkClr xmlns:ahyp="http://schemas.microsoft.com/office/drawing/2018/hyperlinkcolor" val="tx"/>
                    </a:ext>
                  </a:extLst>
                </a:hlinkClick>
              </a:rPr>
              <a:t>Figma</a:t>
            </a:r>
            <a:r>
              <a:rPr lang="en-US" dirty="0">
                <a:hlinkClick r:id="rId4">
                  <a:extLst>
                    <a:ext uri="{A12FA001-AC4F-418D-AE19-62706E023703}">
                      <ahyp:hlinkClr xmlns:ahyp="http://schemas.microsoft.com/office/drawing/2018/hyperlinkcolor" val="tx"/>
                    </a:ext>
                  </a:extLst>
                </a:hlinkClick>
              </a:rPr>
              <a:t> Learning Management System.</a:t>
            </a:r>
            <a:endParaRPr lang="en-US" dirty="0"/>
          </a:p>
          <a:p>
            <a:pPr marL="859536" lvl="2" indent="0">
              <a:buNone/>
            </a:pPr>
            <a:endParaRPr lang="en-US" dirty="0"/>
          </a:p>
        </p:txBody>
      </p:sp>
      <p:sp>
        <p:nvSpPr>
          <p:cNvPr id="4" name="Content Placeholder 3">
            <a:extLst>
              <a:ext uri="{FF2B5EF4-FFF2-40B4-BE49-F238E27FC236}">
                <a16:creationId xmlns:a16="http://schemas.microsoft.com/office/drawing/2014/main" id="{479D3B74-38B0-FAB3-053A-F81EC9F3E3A0}"/>
              </a:ext>
            </a:extLst>
          </p:cNvPr>
          <p:cNvSpPr>
            <a:spLocks noGrp="1"/>
          </p:cNvSpPr>
          <p:nvPr>
            <p:ph sz="quarter" idx="14"/>
          </p:nvPr>
        </p:nvSpPr>
        <p:spPr>
          <a:xfrm flipH="1" flipV="1">
            <a:off x="12192000" y="7005514"/>
            <a:ext cx="1325880" cy="45719"/>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23715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DE842-EB85-0CCD-1867-490F6EF6B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F8915-8E17-FFF8-1739-1118BBB84E13}"/>
              </a:ext>
            </a:extLst>
          </p:cNvPr>
          <p:cNvSpPr>
            <a:spLocks noGrp="1"/>
          </p:cNvSpPr>
          <p:nvPr>
            <p:ph type="title"/>
          </p:nvPr>
        </p:nvSpPr>
        <p:spPr>
          <a:xfrm>
            <a:off x="595522" y="167928"/>
            <a:ext cx="10972800" cy="1574317"/>
          </a:xfrm>
        </p:spPr>
        <p:txBody>
          <a:bodyPr/>
          <a:lstStyle/>
          <a:p>
            <a:r>
              <a:rPr lang="en-US" dirty="0"/>
              <a:t>Project Requirements</a:t>
            </a:r>
          </a:p>
        </p:txBody>
      </p:sp>
      <p:sp>
        <p:nvSpPr>
          <p:cNvPr id="3" name="Content Placeholder 2">
            <a:extLst>
              <a:ext uri="{FF2B5EF4-FFF2-40B4-BE49-F238E27FC236}">
                <a16:creationId xmlns:a16="http://schemas.microsoft.com/office/drawing/2014/main" id="{8E741AC2-7766-0262-7315-C906212798C6}"/>
              </a:ext>
            </a:extLst>
          </p:cNvPr>
          <p:cNvSpPr>
            <a:spLocks noGrp="1"/>
          </p:cNvSpPr>
          <p:nvPr>
            <p:ph sz="quarter" idx="13"/>
          </p:nvPr>
        </p:nvSpPr>
        <p:spPr>
          <a:xfrm>
            <a:off x="595522" y="2301240"/>
            <a:ext cx="10133438" cy="4388832"/>
          </a:xfrm>
        </p:spPr>
        <p:txBody>
          <a:bodyPr>
            <a:normAutofit/>
          </a:bodyPr>
          <a:lstStyle/>
          <a:p>
            <a:r>
              <a:rPr lang="en-US" sz="3100" b="1" dirty="0">
                <a:effectLst/>
                <a:latin typeface="Calibri" panose="020F0502020204030204" pitchFamily="34" charset="0"/>
                <a:ea typeface="Calibri" panose="020F0502020204030204" pitchFamily="34" charset="0"/>
                <a:cs typeface="Arial" panose="020B0604020202020204" pitchFamily="34" charset="0"/>
              </a:rPr>
              <a:t> Functional Requirements</a:t>
            </a:r>
          </a:p>
          <a:p>
            <a:r>
              <a:rPr lang="en-US" b="1" dirty="0"/>
              <a:t>1- User Management ( We presented it before )</a:t>
            </a:r>
          </a:p>
          <a:p>
            <a:r>
              <a:rPr lang="en-US" b="1" dirty="0"/>
              <a:t>2- Course Management:</a:t>
            </a:r>
          </a:p>
          <a:p>
            <a:pPr lvl="1"/>
            <a:r>
              <a:rPr lang="en-US" b="1" dirty="0"/>
              <a:t>Course Creation</a:t>
            </a:r>
            <a:r>
              <a:rPr lang="en-US" dirty="0"/>
              <a:t>:</a:t>
            </a:r>
          </a:p>
          <a:p>
            <a:pPr marL="1200150" lvl="2" indent="-285750"/>
            <a:r>
              <a:rPr lang="en-US" dirty="0"/>
              <a:t>Instructors can create and organize courses with lessons (text, video, quizzes).</a:t>
            </a:r>
          </a:p>
          <a:p>
            <a:pPr marL="1200150" lvl="2" indent="-285750"/>
            <a:r>
              <a:rPr lang="en-US" dirty="0"/>
              <a:t>Add course descriptions, prerequisites, and learning objectives.</a:t>
            </a:r>
          </a:p>
          <a:p>
            <a:pPr lvl="1"/>
            <a:r>
              <a:rPr lang="en-US" b="1" dirty="0"/>
              <a:t>Course Enrollment</a:t>
            </a:r>
            <a:r>
              <a:rPr lang="en-US" dirty="0"/>
              <a:t>:</a:t>
            </a:r>
          </a:p>
          <a:p>
            <a:pPr marL="1200150" lvl="2" indent="-285750"/>
            <a:r>
              <a:rPr lang="en-US" dirty="0"/>
              <a:t>Students can browse and enroll in courses based on their interests.</a:t>
            </a:r>
          </a:p>
          <a:p>
            <a:pPr marL="1200150" lvl="2" indent="-285750"/>
            <a:r>
              <a:rPr lang="en-US" dirty="0"/>
              <a:t>Courses are categorized for easier navigation.</a:t>
            </a:r>
          </a:p>
          <a:p>
            <a:pPr lvl="1"/>
            <a:endParaRPr lang="en-US" dirty="0"/>
          </a:p>
          <a:p>
            <a:pPr lvl="3"/>
            <a:endParaRPr lang="en-US" dirty="0"/>
          </a:p>
        </p:txBody>
      </p:sp>
      <p:sp>
        <p:nvSpPr>
          <p:cNvPr id="4" name="Content Placeholder 3">
            <a:extLst>
              <a:ext uri="{FF2B5EF4-FFF2-40B4-BE49-F238E27FC236}">
                <a16:creationId xmlns:a16="http://schemas.microsoft.com/office/drawing/2014/main" id="{B11BB2D7-B375-0478-41DA-CA4053EE7F10}"/>
              </a:ext>
            </a:extLst>
          </p:cNvPr>
          <p:cNvSpPr>
            <a:spLocks noGrp="1"/>
          </p:cNvSpPr>
          <p:nvPr>
            <p:ph sz="quarter" idx="14"/>
          </p:nvPr>
        </p:nvSpPr>
        <p:spPr>
          <a:xfrm flipH="1" flipV="1">
            <a:off x="12192000" y="7005514"/>
            <a:ext cx="1325880" cy="45719"/>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358462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wipe(left)">
                                      <p:cBhvr>
                                        <p:cTn id="40" dur="750"/>
                                        <p:tgtEl>
                                          <p:spTgt spid="3">
                                            <p:txEl>
                                              <p:pRg st="4" end="4"/>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left)">
                                      <p:cBhvr>
                                        <p:cTn id="43" dur="75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wipe(left)">
                                      <p:cBhvr>
                                        <p:cTn id="55" dur="750"/>
                                        <p:tgtEl>
                                          <p:spTgt spid="3">
                                            <p:txEl>
                                              <p:pRg st="7" end="7"/>
                                            </p:txEl>
                                          </p:spTgt>
                                        </p:tgtEl>
                                      </p:cBhvr>
                                    </p:animEffect>
                                  </p:childTnLst>
                                </p:cTn>
                              </p:par>
                              <p:par>
                                <p:cTn id="56" presetID="22" presetClass="entr" presetSubtype="8" fill="hold" nodeType="with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wipe(left)">
                                      <p:cBhvr>
                                        <p:cTn id="58" dur="7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{FD3422CC-FF78-45FD-B5C5-DD42EE1F115B}tf78853419_win32</Template>
  <TotalTime>106</TotalTime>
  <Words>704</Words>
  <Application>Microsoft Office PowerPoint</Application>
  <PresentationFormat>Widescreen</PresentationFormat>
  <Paragraphs>106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Franklin Gothic Book</vt:lpstr>
      <vt:lpstr>Franklin Gothic Demi</vt:lpstr>
      <vt:lpstr>Wingdings</vt:lpstr>
      <vt:lpstr>Custom</vt:lpstr>
      <vt:lpstr>Learning Management System Project Overview</vt:lpstr>
      <vt:lpstr>Agenda</vt:lpstr>
      <vt:lpstr>Project Overview</vt:lpstr>
      <vt:lpstr>System Architecture</vt:lpstr>
      <vt:lpstr>Development Phases</vt:lpstr>
      <vt:lpstr>Features &amp; Functionalities </vt:lpstr>
      <vt:lpstr>Features &amp; Functionalities (2) </vt:lpstr>
      <vt:lpstr>Features &amp; Functionalities (3) </vt:lpstr>
      <vt:lpstr>Project Requirements</vt:lpstr>
      <vt:lpstr>Project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Nada Ibrahim</dc:creator>
  <cp:lastModifiedBy>Nada Ibrahim</cp:lastModifiedBy>
  <cp:revision>2</cp:revision>
  <dcterms:created xsi:type="dcterms:W3CDTF">2024-10-15T14:10:14Z</dcterms:created>
  <dcterms:modified xsi:type="dcterms:W3CDTF">2024-10-15T16:16:39Z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