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2" r:id="rId5"/>
    <p:sldId id="259" r:id="rId6"/>
    <p:sldId id="260" r:id="rId7"/>
    <p:sldId id="281" r:id="rId8"/>
    <p:sldId id="282" r:id="rId9"/>
    <p:sldId id="261" r:id="rId10"/>
    <p:sldId id="263" r:id="rId11"/>
    <p:sldId id="264" r:id="rId12"/>
    <p:sldId id="273" r:id="rId13"/>
    <p:sldId id="266" r:id="rId14"/>
    <p:sldId id="274" r:id="rId15"/>
    <p:sldId id="265" r:id="rId16"/>
    <p:sldId id="267" r:id="rId17"/>
    <p:sldId id="268" r:id="rId18"/>
    <p:sldId id="269" r:id="rId19"/>
    <p:sldId id="270" r:id="rId20"/>
    <p:sldId id="271" r:id="rId21"/>
    <p:sldId id="272" r:id="rId22"/>
    <p:sldId id="275" r:id="rId23"/>
    <p:sldId id="276" r:id="rId24"/>
    <p:sldId id="277" r:id="rId25"/>
    <p:sldId id="278" r:id="rId26"/>
    <p:sldId id="283" r:id="rId27"/>
    <p:sldId id="284" r:id="rId28"/>
    <p:sldId id="279" r:id="rId29"/>
    <p:sldId id="286" r:id="rId30"/>
    <p:sldId id="285" r:id="rId31"/>
    <p:sldId id="280" r:id="rId3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5366" autoAdjust="0"/>
  </p:normalViewPr>
  <p:slideViewPr>
    <p:cSldViewPr>
      <p:cViewPr varScale="1">
        <p:scale>
          <a:sx n="97" d="100"/>
          <a:sy n="97" d="100"/>
        </p:scale>
        <p:origin x="2624" y="192"/>
      </p:cViewPr>
      <p:guideLst>
        <p:guide orient="horz" pos="2160"/>
        <p:guide pos="2880"/>
      </p:guideLst>
    </p:cSldViewPr>
  </p:slideViewPr>
  <p:outlineViewPr>
    <p:cViewPr>
      <p:scale>
        <a:sx n="33" d="100"/>
        <a:sy n="33" d="100"/>
      </p:scale>
      <p:origin x="0" y="88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Rectangle 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fr-CA"/>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4A3B320B-4A78-4E33-9821-629AB8E69F53}" type="datetimeFigureOut">
              <a:rPr lang="fr-FR"/>
              <a:pPr>
                <a:defRPr/>
              </a:pPr>
              <a:t>15/04/2019</a:t>
            </a:fld>
            <a:endParaRPr lang="fr-CA"/>
          </a:p>
        </p:txBody>
      </p:sp>
      <p:sp>
        <p:nvSpPr>
          <p:cNvPr id="6148" name="Rectangle 3"/>
          <p:cNvSpPr>
            <a:spLocks noGrp="1" noRot="1" noChangeAspect="1"/>
          </p:cNvSpPr>
          <p:nvPr>
            <p:ph type="sldImg" idx="2"/>
          </p:nvPr>
        </p:nvSpPr>
        <p:spPr bwMode="auto">
          <a:xfrm>
            <a:off x="1143000" y="685800"/>
            <a:ext cx="4572000" cy="3429000"/>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A" noProof="0"/>
          </a:p>
        </p:txBody>
      </p:sp>
      <p:sp>
        <p:nvSpPr>
          <p:cNvPr id="14342" name="Rectangle 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fr-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DC2D4B3C-8CE9-475E-8AC7-C207A43AB970}" type="slidenum">
              <a:rPr lang="fr-CA"/>
              <a:pPr>
                <a:defRPr/>
              </a:pPr>
              <a:t>‹#›</a:t>
            </a:fld>
            <a:endParaRPr lang="fr-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latin typeface="Hemi Head 426" pitchFamily="2" charset="0"/>
              </a:rPr>
              <a:t>-Who are we and what do we do?</a:t>
            </a:r>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a:latin typeface="Hemi Head 426" pitchFamily="2" charset="0"/>
              </a:rPr>
              <a:t>-Mobile dynamic information: The problem</a:t>
            </a:r>
          </a:p>
          <a:p>
            <a:r>
              <a:rPr lang="en-CA" dirty="0">
                <a:latin typeface="Hemi Head 426" pitchFamily="2" charset="0"/>
              </a:rPr>
              <a:t>-What is </a:t>
            </a:r>
            <a:r>
              <a:rPr lang="en-CA" dirty="0" err="1">
                <a:latin typeface="Hemi Head 426" pitchFamily="2" charset="0"/>
              </a:rPr>
              <a:t>genieTEXT</a:t>
            </a:r>
            <a:r>
              <a:rPr lang="en-CA" dirty="0">
                <a:latin typeface="Hemi Head 426" pitchFamily="2" charset="0"/>
              </a:rPr>
              <a:t>: Transit?</a:t>
            </a:r>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a:latin typeface="Hemi Head 426" pitchFamily="2" charset="0"/>
              </a:rPr>
              <a:t>-Target Audience: Who do</a:t>
            </a:r>
            <a:r>
              <a:rPr lang="en-CA" baseline="0" dirty="0">
                <a:latin typeface="Hemi Head 426" pitchFamily="2" charset="0"/>
              </a:rPr>
              <a:t> we believe will use our product</a:t>
            </a:r>
            <a:endParaRPr lang="en-CA" dirty="0">
              <a:latin typeface="Hemi Head 426" pitchFamily="2" charset="0"/>
            </a:endParaRPr>
          </a:p>
          <a:p>
            <a:r>
              <a:rPr lang="en-CA" dirty="0">
                <a:latin typeface="Hemi Head 426" pitchFamily="2" charset="0"/>
              </a:rPr>
              <a:t>-History: From its ancestor “</a:t>
            </a:r>
            <a:r>
              <a:rPr lang="en-CA" dirty="0" err="1">
                <a:latin typeface="Hemi Head 426" pitchFamily="2" charset="0"/>
              </a:rPr>
              <a:t>BusTimes</a:t>
            </a:r>
            <a:r>
              <a:rPr lang="en-CA" dirty="0">
                <a:latin typeface="Hemi Head 426" pitchFamily="2" charset="0"/>
              </a:rPr>
              <a:t>”</a:t>
            </a:r>
          </a:p>
          <a:p>
            <a:r>
              <a:rPr lang="en-CA" dirty="0">
                <a:latin typeface="Hemi Head 426" pitchFamily="2" charset="0"/>
              </a:rPr>
              <a:t>-</a:t>
            </a:r>
            <a:r>
              <a:rPr lang="en-CA" dirty="0" err="1">
                <a:latin typeface="Hemi Head 426" pitchFamily="2" charset="0"/>
              </a:rPr>
              <a:t>genieTEXT</a:t>
            </a:r>
            <a:r>
              <a:rPr lang="en-CA" dirty="0">
                <a:latin typeface="Hemi Head 426" pitchFamily="2" charset="0"/>
              </a:rPr>
              <a:t>: Transit - In Action: Several</a:t>
            </a:r>
            <a:r>
              <a:rPr lang="en-CA" baseline="0" dirty="0">
                <a:latin typeface="Hemi Head 426" pitchFamily="2" charset="0"/>
              </a:rPr>
              <a:t> examples of its use</a:t>
            </a:r>
            <a:endParaRPr lang="en-CA" dirty="0">
              <a:latin typeface="Hemi Head 426" pitchFamily="2" charset="0"/>
            </a:endParaRPr>
          </a:p>
          <a:p>
            <a:r>
              <a:rPr lang="en-CA" dirty="0">
                <a:latin typeface="Hemi Head 426" pitchFamily="2" charset="0"/>
              </a:rPr>
              <a:t>-</a:t>
            </a:r>
            <a:r>
              <a:rPr lang="en-CA" dirty="0" err="1">
                <a:latin typeface="Hemi Head 426" pitchFamily="2" charset="0"/>
              </a:rPr>
              <a:t>genieTEXT</a:t>
            </a:r>
            <a:r>
              <a:rPr lang="en-CA" dirty="0">
                <a:latin typeface="Hemi Head 426" pitchFamily="2" charset="0"/>
              </a:rPr>
              <a:t>: Transit Micro Edition: Making the service</a:t>
            </a:r>
            <a:r>
              <a:rPr lang="en-CA" baseline="0" dirty="0">
                <a:latin typeface="Hemi Head 426" pitchFamily="2" charset="0"/>
              </a:rPr>
              <a:t> even easier for users</a:t>
            </a:r>
            <a:endParaRPr lang="en-CA" dirty="0">
              <a:latin typeface="Hemi Head 426" pitchFamily="2" charset="0"/>
            </a:endParaRPr>
          </a:p>
          <a:p>
            <a:r>
              <a:rPr lang="en-CA" dirty="0">
                <a:latin typeface="Hemi Head 426" pitchFamily="2" charset="0"/>
              </a:rPr>
              <a:t>-Advantages</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a:t>
            </a:fld>
            <a:endParaRPr lang="fr-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-Text message service (GSM cards process things slower and less concurrently).</a:t>
            </a:r>
          </a:p>
          <a:p>
            <a:r>
              <a:rPr lang="en-CA" baseline="0" dirty="0">
                <a:latin typeface="Hemi Head 426" pitchFamily="2" charset="0"/>
              </a:rPr>
              <a:t>-If you don’t want to deploy graphically, it can be done via command line</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11</a:t>
            </a:fld>
            <a:endParaRPr lang="fr-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-As soon as the service has successfully started, the blue logo will turn into a green one.</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12</a:t>
            </a:fld>
            <a:endParaRPr lang="fr-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baseline="0"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13</a:t>
            </a:fld>
            <a:endParaRPr lang="fr-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-If an address could not be replied to, they are filtered out </a:t>
            </a:r>
            <a:r>
              <a:rPr lang="en-CA" baseline="0">
                <a:latin typeface="Hemi Head 426" pitchFamily="2" charset="0"/>
              </a:rPr>
              <a:t>(postmaster type)</a:t>
            </a:r>
            <a:endParaRPr lang="en-CA" baseline="0"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14</a:t>
            </a:fld>
            <a:endParaRPr lang="fr-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a:t>
            </a:r>
            <a:r>
              <a:rPr lang="en-CA" baseline="0" dirty="0" err="1">
                <a:latin typeface="Hemi Head 426" pitchFamily="2" charset="0"/>
              </a:rPr>
              <a:t>Keycodes</a:t>
            </a:r>
            <a:r>
              <a:rPr lang="en-CA" baseline="0" dirty="0">
                <a:latin typeface="Hemi Head 426" pitchFamily="2" charset="0"/>
              </a:rPr>
              <a:t> are inevitable when it comes to text message requests (they can be replaced by longer codes [</a:t>
            </a:r>
            <a:r>
              <a:rPr lang="en-CA" baseline="0" dirty="0" err="1">
                <a:latin typeface="Hemi Head 426" pitchFamily="2" charset="0"/>
              </a:rPr>
              <a:t>ie</a:t>
            </a:r>
            <a:r>
              <a:rPr lang="en-CA" baseline="0" dirty="0">
                <a:latin typeface="Hemi Head 426" pitchFamily="2" charset="0"/>
              </a:rPr>
              <a:t>: full instead of u] but that means the user has to write more.</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15</a:t>
            </a:fld>
            <a:endParaRPr lang="fr-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-Schedule sheets, if we wanted the route pictures, we can even include that through MMS technology (limitation: phone must be able to handle MMS)</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16</a:t>
            </a:fld>
            <a:endParaRPr lang="fr-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Conditional</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17</a:t>
            </a:fld>
            <a:endParaRPr lang="fr-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Conditional</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18</a:t>
            </a:fld>
            <a:endParaRPr lang="fr-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 was used because it is the most easily accessible in any keypad instead of the slash. Since younger generation is our target audience, they will be the ones who will know how to locate the dot more.</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19</a:t>
            </a:fld>
            <a:endParaRPr lang="fr-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Conditional</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20</a:t>
            </a:fld>
            <a:endParaRPr lang="fr-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latin typeface="Hemi Head 426" pitchFamily="2" charset="0"/>
              </a:rPr>
              <a:t>-We</a:t>
            </a:r>
            <a:r>
              <a:rPr lang="en-CA" baseline="0" dirty="0">
                <a:latin typeface="Hemi Head 426" pitchFamily="2" charset="0"/>
              </a:rPr>
              <a:t> are working with other companies on providing SMS-capabilities to book taxis, rental cars, etc.</a:t>
            </a:r>
            <a:endParaRPr lang="en-CA"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3</a:t>
            </a:fld>
            <a:endParaRPr lang="fr-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Conditional</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21</a:t>
            </a:fld>
            <a:endParaRPr lang="fr-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Conditional</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22</a:t>
            </a:fld>
            <a:endParaRPr lang="fr-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Conditional</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23</a:t>
            </a:fld>
            <a:endParaRPr lang="fr-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Conditional</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24</a:t>
            </a:fld>
            <a:endParaRPr lang="fr-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-According to Rogers, most subscribers have a text messaging plan, and a majority of them have almost unlimited (</a:t>
            </a:r>
            <a:r>
              <a:rPr lang="en-CA" baseline="0" dirty="0" err="1">
                <a:latin typeface="Hemi Head 426" pitchFamily="2" charset="0"/>
              </a:rPr>
              <a:t>ie</a:t>
            </a:r>
            <a:r>
              <a:rPr lang="en-CA" baseline="0" dirty="0">
                <a:latin typeface="Hemi Head 426" pitchFamily="2" charset="0"/>
              </a:rPr>
              <a:t>: 2500 for $10).</a:t>
            </a:r>
          </a:p>
          <a:p>
            <a:r>
              <a:rPr lang="en-CA" baseline="0" dirty="0">
                <a:latin typeface="Hemi Head 426" pitchFamily="2" charset="0"/>
              </a:rPr>
              <a:t>-Most people try to get the free evenings and weekends plan to conserve their minutes, however students usually attend morning classes (meaning they will use up precious day-time minutes).</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25</a:t>
            </a:fld>
            <a:endParaRPr lang="fr-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baseline="0" dirty="0">
              <a:latin typeface="Hemi Head 426" pitchFamily="2" charset="0"/>
              <a:sym typeface="Wingdings" pitchFamily="2" charset="2"/>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26</a:t>
            </a:fld>
            <a:endParaRPr lang="fr-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sym typeface="Wingdings" pitchFamily="2" charset="2"/>
              </a:rPr>
              <a:t>-According to Rogers, most people don’t have a data plan because most people don’t have phones that handle data (</a:t>
            </a:r>
            <a:r>
              <a:rPr lang="en-CA" baseline="0" dirty="0" err="1">
                <a:latin typeface="Hemi Head 426" pitchFamily="2" charset="0"/>
                <a:sym typeface="Wingdings" pitchFamily="2" charset="2"/>
              </a:rPr>
              <a:t>Ie</a:t>
            </a:r>
            <a:r>
              <a:rPr lang="en-CA" baseline="0" dirty="0">
                <a:latin typeface="Hemi Head 426" pitchFamily="2" charset="0"/>
                <a:sym typeface="Wingdings" pitchFamily="2" charset="2"/>
              </a:rPr>
              <a:t>: Blackberry, </a:t>
            </a:r>
            <a:r>
              <a:rPr lang="en-CA" baseline="0" dirty="0" err="1">
                <a:latin typeface="Hemi Head 426" pitchFamily="2" charset="0"/>
                <a:sym typeface="Wingdings" pitchFamily="2" charset="2"/>
              </a:rPr>
              <a:t>Iphone</a:t>
            </a:r>
            <a:r>
              <a:rPr lang="en-CA" baseline="0">
                <a:latin typeface="Hemi Head 426" pitchFamily="2" charset="0"/>
                <a:sym typeface="Wingdings" pitchFamily="2" charset="2"/>
              </a:rPr>
              <a:t>)</a:t>
            </a:r>
            <a:endParaRPr lang="en-CA" baseline="0" dirty="0">
              <a:latin typeface="Hemi Head 426" pitchFamily="2" charset="0"/>
              <a:sym typeface="Wingdings" pitchFamily="2" charset="2"/>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27</a:t>
            </a:fld>
            <a:endParaRPr lang="fr-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baseline="0"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28</a:t>
            </a:fld>
            <a:endParaRPr lang="fr-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-If there is no reception, then there is no Internet access anyway and nothing would work.</a:t>
            </a:r>
          </a:p>
          <a:p>
            <a:r>
              <a:rPr lang="en-CA" baseline="0" dirty="0">
                <a:latin typeface="Hemi Head 426" pitchFamily="2" charset="0"/>
              </a:rPr>
              <a:t>-</a:t>
            </a:r>
            <a:r>
              <a:rPr lang="en-CA" dirty="0">
                <a:latin typeface="Hemi Head 426" pitchFamily="2" charset="0"/>
              </a:rPr>
              <a:t>Responses and requests can be as complex or as simple as the transit service chooses.</a:t>
            </a:r>
          </a:p>
          <a:p>
            <a:r>
              <a:rPr lang="en-CA" baseline="0" dirty="0">
                <a:latin typeface="Hemi Head 426" pitchFamily="2" charset="0"/>
              </a:rPr>
              <a:t>-Mobile travel planner: open browser, access transit service website, input parameters, then receive response, and loading time is applicable for </a:t>
            </a:r>
            <a:r>
              <a:rPr lang="en-CA" baseline="0">
                <a:latin typeface="Hemi Head 426" pitchFamily="2" charset="0"/>
              </a:rPr>
              <a:t>every step.</a:t>
            </a:r>
            <a:endParaRPr lang="en-CA" baseline="0"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29</a:t>
            </a:fld>
            <a:endParaRPr lang="fr-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a:latin typeface="Hemi Head 426" pitchFamily="2" charset="0"/>
              </a:rPr>
              <a:t>-On the other hand, the 613-560-1000 or the travel planner require you to request the information again if you forget it.</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30</a:t>
            </a:fld>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latin typeface="Hemi Head 426" pitchFamily="2" charset="0"/>
              </a:rPr>
              <a:t>-Physical copy data are not dynamic</a:t>
            </a:r>
          </a:p>
          <a:p>
            <a:r>
              <a:rPr lang="en-CA" dirty="0">
                <a:latin typeface="Hemi Head 426" pitchFamily="2" charset="0"/>
              </a:rPr>
              <a:t>-Phone-line</a:t>
            </a:r>
            <a:r>
              <a:rPr lang="en-CA" baseline="0" dirty="0">
                <a:latin typeface="Hemi Head 426" pitchFamily="2" charset="0"/>
              </a:rPr>
              <a:t> operators costly: staffing costs</a:t>
            </a:r>
          </a:p>
          <a:p>
            <a:r>
              <a:rPr lang="en-CA" baseline="0" dirty="0">
                <a:latin typeface="Hemi Head 426" pitchFamily="2" charset="0"/>
              </a:rPr>
              <a:t>-Internet access: user needs access to the Internet from their location</a:t>
            </a:r>
          </a:p>
          <a:p>
            <a:r>
              <a:rPr lang="en-CA" baseline="0" dirty="0">
                <a:latin typeface="Hemi Head 426" pitchFamily="2" charset="0"/>
              </a:rPr>
              <a:t>-Phone has access to our service using a protocol readily available in all phones</a:t>
            </a:r>
            <a:endParaRPr lang="en-CA"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4</a:t>
            </a:fld>
            <a:endParaRPr lang="fr-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baseline="0"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31</a:t>
            </a:fld>
            <a:endParaRPr lang="fr-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latin typeface="Hemi Head 426" pitchFamily="2" charset="0"/>
              </a:rPr>
              <a:t>-The user simply sends a request to an</a:t>
            </a:r>
            <a:r>
              <a:rPr lang="en-CA" baseline="0" dirty="0">
                <a:latin typeface="Hemi Head 426" pitchFamily="2" charset="0"/>
              </a:rPr>
              <a:t> address to retrieve some data from a typical database, our service processes the message and sends back a reply with the requested data.</a:t>
            </a:r>
          </a:p>
          <a:p>
            <a:r>
              <a:rPr lang="en-CA" baseline="0" dirty="0">
                <a:latin typeface="Hemi Head 426" pitchFamily="2" charset="0"/>
              </a:rPr>
              <a:t>-The data can be static or dynamic.</a:t>
            </a:r>
            <a:endParaRPr lang="en-CA"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5</a:t>
            </a:fld>
            <a:endParaRPr lang="fr-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latin typeface="Hemi Head 426" pitchFamily="2" charset="0"/>
              </a:rPr>
              <a:t>-Text-messaging in Canada increased from 369 000 per day in 2002 to 3.4 million per day in 2005, to 45.3 million per day in 2007 to over 76 million/day in 2008.</a:t>
            </a:r>
            <a:r>
              <a:rPr lang="en-CA" baseline="30000" dirty="0">
                <a:latin typeface="Hemi Head 426" pitchFamily="2" charset="0"/>
              </a:rPr>
              <a:t>1, 3, 4</a:t>
            </a:r>
          </a:p>
          <a:p>
            <a:endParaRPr lang="en-CA" dirty="0">
              <a:latin typeface="Hemi Head 426" pitchFamily="2" charset="0"/>
            </a:endParaRPr>
          </a:p>
          <a:p>
            <a:r>
              <a:rPr lang="en-CA" dirty="0">
                <a:latin typeface="Hemi Head 426" pitchFamily="2" charset="0"/>
              </a:rPr>
              <a:t>1: http://www.textmessageblog.mobi/2008/07/11/bell-telus-blasted-for-text-message-fees/</a:t>
            </a:r>
          </a:p>
          <a:p>
            <a:endParaRPr lang="en-CA" dirty="0">
              <a:latin typeface="Hemi Head 426" pitchFamily="2" charset="0"/>
            </a:endParaRPr>
          </a:p>
          <a:p>
            <a:r>
              <a:rPr lang="en-CA" dirty="0">
                <a:latin typeface="Hemi Head 426" pitchFamily="2" charset="0"/>
              </a:rPr>
              <a:t>3: http://www.cwta.ca/CWTASite/english/whatsnew_download/mar22_05.html</a:t>
            </a:r>
          </a:p>
          <a:p>
            <a:endParaRPr lang="en-CA" dirty="0">
              <a:latin typeface="Hemi Head 426" pitchFamily="2" charset="0"/>
            </a:endParaRPr>
          </a:p>
          <a:p>
            <a:r>
              <a:rPr lang="en-CA" dirty="0">
                <a:latin typeface="Hemi Head 426" pitchFamily="2" charset="0"/>
              </a:rPr>
              <a:t>4: http://www.txt.ca/facts.htm</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6</a:t>
            </a:fld>
            <a:endParaRPr lang="fr-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dirty="0">
                <a:latin typeface="Hemi Head 426" pitchFamily="2" charset="0"/>
              </a:rPr>
              <a:t>-In 2005, roughly 1.5 billion text messages were sent, in 2006 that almost tripled to 4.3 billion, in 2007 it jumped to 10.1 billion, and</a:t>
            </a:r>
            <a:r>
              <a:rPr lang="en-CA" baseline="0" dirty="0">
                <a:latin typeface="Hemi Head 426" pitchFamily="2" charset="0"/>
              </a:rPr>
              <a:t> over 20.7 billion in 2008</a:t>
            </a:r>
            <a:r>
              <a:rPr lang="en-CA" dirty="0">
                <a:latin typeface="Hemi Head 426" pitchFamily="2" charset="0"/>
              </a:rPr>
              <a:t>.</a:t>
            </a:r>
            <a:r>
              <a:rPr lang="en-CA" baseline="30000" dirty="0">
                <a:latin typeface="Hemi Head 426" pitchFamily="2" charset="0"/>
              </a:rPr>
              <a:t>2, 4</a:t>
            </a:r>
            <a:endParaRPr lang="en-CA" dirty="0">
              <a:latin typeface="Hemi Head 426" pitchFamily="2" charset="0"/>
            </a:endParaRPr>
          </a:p>
          <a:p>
            <a:endParaRPr lang="en-CA" dirty="0">
              <a:latin typeface="Hemi Head 426" pitchFamily="2" charset="0"/>
            </a:endParaRPr>
          </a:p>
          <a:p>
            <a:r>
              <a:rPr lang="en-CA" dirty="0">
                <a:latin typeface="Hemi Head 426" pitchFamily="2" charset="0"/>
              </a:rPr>
              <a:t>2: http://www.textmessageblog.mobi/2007/04/04/canadas-texting-volume-triples-over-last-year/</a:t>
            </a:r>
          </a:p>
          <a:p>
            <a:endParaRPr lang="en-CA" dirty="0">
              <a:latin typeface="Hemi Head 426" pitchFamily="2" charset="0"/>
            </a:endParaRPr>
          </a:p>
          <a:p>
            <a:r>
              <a:rPr lang="en-CA" dirty="0">
                <a:latin typeface="Hemi Head 426" pitchFamily="2" charset="0"/>
              </a:rPr>
              <a:t>4: http://www.txt.ca/facts.htm</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7</a:t>
            </a:fld>
            <a:endParaRPr lang="fr-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8</a:t>
            </a:fld>
            <a:endParaRPr lang="fr-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latin typeface="Hemi Head 426" pitchFamily="2" charset="0"/>
              </a:rPr>
              <a:t>-</a:t>
            </a:r>
            <a:r>
              <a:rPr lang="en-CA" dirty="0" err="1">
                <a:latin typeface="Hemi Head 426" pitchFamily="2" charset="0"/>
              </a:rPr>
              <a:t>BusTimes</a:t>
            </a:r>
            <a:r>
              <a:rPr lang="en-CA" dirty="0">
                <a:latin typeface="Hemi Head 426" pitchFamily="2" charset="0"/>
              </a:rPr>
              <a:t> v3.01:</a:t>
            </a:r>
          </a:p>
          <a:p>
            <a:r>
              <a:rPr lang="en-CA" dirty="0">
                <a:latin typeface="Hemi Head 426" pitchFamily="2" charset="0"/>
              </a:rPr>
              <a:t>	-Created</a:t>
            </a:r>
            <a:r>
              <a:rPr lang="en-CA" baseline="0" dirty="0">
                <a:latin typeface="Hemi Head 426" pitchFamily="2" charset="0"/>
              </a:rPr>
              <a:t> as an economically viable method of accessing times for a certain stop for individuals on Pay Per Use plans since calling 613-560-1000 costs minutes.</a:t>
            </a:r>
          </a:p>
          <a:p>
            <a:r>
              <a:rPr lang="en-CA" baseline="0" dirty="0">
                <a:latin typeface="Hemi Head 426" pitchFamily="2" charset="0"/>
              </a:rPr>
              <a:t>	-Gives instant results (do not have to wait for the computer to speak) for people in a rush.</a:t>
            </a:r>
          </a:p>
          <a:p>
            <a:r>
              <a:rPr lang="en-CA" baseline="0" dirty="0">
                <a:latin typeface="Hemi Head 426" pitchFamily="2" charset="0"/>
              </a:rPr>
              <a:t>	-Hassle since users have to download new schedules every fall one by one.</a:t>
            </a:r>
            <a:endParaRPr lang="en-CA" dirty="0">
              <a:latin typeface="Hemi Head 426" pitchFamily="2" charset="0"/>
            </a:endParaRP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9</a:t>
            </a:fld>
            <a:endParaRPr lang="fr-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latin typeface="Hemi Head 426" pitchFamily="2" charset="0"/>
              </a:rPr>
              <a:t>-</a:t>
            </a:r>
            <a:r>
              <a:rPr lang="en-CA" dirty="0" err="1">
                <a:latin typeface="Hemi Head 426" pitchFamily="2" charset="0"/>
              </a:rPr>
              <a:t>BusTimes</a:t>
            </a:r>
            <a:r>
              <a:rPr lang="en-CA" dirty="0">
                <a:latin typeface="Hemi Head 426" pitchFamily="2" charset="0"/>
              </a:rPr>
              <a:t> v4.00:</a:t>
            </a:r>
          </a:p>
          <a:p>
            <a:r>
              <a:rPr lang="en-CA" dirty="0">
                <a:latin typeface="Hemi Head 426" pitchFamily="2" charset="0"/>
              </a:rPr>
              <a:t>	-Graphics</a:t>
            </a:r>
            <a:r>
              <a:rPr lang="en-CA" baseline="0" dirty="0">
                <a:latin typeface="Hemi Head 426" pitchFamily="2" charset="0"/>
              </a:rPr>
              <a:t> different for every phone model (inconsistency).</a:t>
            </a:r>
            <a:endParaRPr lang="en-CA" dirty="0">
              <a:latin typeface="Hemi Head 426" pitchFamily="2" charset="0"/>
            </a:endParaRPr>
          </a:p>
          <a:p>
            <a:r>
              <a:rPr lang="en-CA" dirty="0">
                <a:latin typeface="Hemi Head 426" pitchFamily="2" charset="0"/>
              </a:rPr>
              <a:t>	-Data is still static (therefore new buses that would be temporarily</a:t>
            </a:r>
            <a:r>
              <a:rPr lang="en-CA" baseline="0" dirty="0">
                <a:latin typeface="Hemi Head 426" pitchFamily="2" charset="0"/>
              </a:rPr>
              <a:t> added would not appear in the search query)</a:t>
            </a:r>
            <a:r>
              <a:rPr lang="en-CA" dirty="0">
                <a:latin typeface="Hemi Head 426" pitchFamily="2" charset="0"/>
              </a:rPr>
              <a:t>.</a:t>
            </a:r>
          </a:p>
          <a:p>
            <a:r>
              <a:rPr lang="en-CA" dirty="0">
                <a:latin typeface="Hemi Head 426" pitchFamily="2" charset="0"/>
              </a:rPr>
              <a:t>	-Disadvantageous</a:t>
            </a:r>
            <a:r>
              <a:rPr lang="en-CA" baseline="0" dirty="0">
                <a:latin typeface="Hemi Head 426" pitchFamily="2" charset="0"/>
              </a:rPr>
              <a:t> because users still needed to download the binary and transit data information.</a:t>
            </a:r>
          </a:p>
          <a:p>
            <a:r>
              <a:rPr lang="en-CA" baseline="0" dirty="0">
                <a:latin typeface="Hemi Head 426" pitchFamily="2" charset="0"/>
              </a:rPr>
              <a:t>	-Not everyone has a memory card on the phone, therefore this reduces target audience.</a:t>
            </a:r>
          </a:p>
          <a:p>
            <a:r>
              <a:rPr lang="en-CA" baseline="0" dirty="0">
                <a:latin typeface="Hemi Head 426" pitchFamily="2" charset="0"/>
              </a:rPr>
              <a:t>	-Faster database queries.</a:t>
            </a:r>
          </a:p>
        </p:txBody>
      </p:sp>
      <p:sp>
        <p:nvSpPr>
          <p:cNvPr id="4" name="Slide Number Placeholder 3"/>
          <p:cNvSpPr>
            <a:spLocks noGrp="1"/>
          </p:cNvSpPr>
          <p:nvPr>
            <p:ph type="sldNum" sz="quarter" idx="10"/>
          </p:nvPr>
        </p:nvSpPr>
        <p:spPr/>
        <p:txBody>
          <a:bodyPr/>
          <a:lstStyle/>
          <a:p>
            <a:pPr>
              <a:defRPr/>
            </a:pPr>
            <a:fld id="{DC2D4B3C-8CE9-475E-8AC7-C207A43AB970}" type="slidenum">
              <a:rPr lang="fr-CA" smtClean="0"/>
              <a:pPr>
                <a:defRPr/>
              </a:pPr>
              <a:t>10</a:t>
            </a:fld>
            <a:endParaRPr lang="fr-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7" name="Sous-titr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Rectangle 3"/>
          <p:cNvSpPr>
            <a:spLocks noGrp="1"/>
          </p:cNvSpPr>
          <p:nvPr>
            <p:ph type="dt" sz="half" idx="10"/>
          </p:nvPr>
        </p:nvSpPr>
        <p:spPr/>
        <p:txBody>
          <a:bodyPr/>
          <a:lstStyle>
            <a:lvl1pPr>
              <a:defRPr smtClean="0">
                <a:solidFill>
                  <a:srgbClr val="D1EAEE"/>
                </a:solidFill>
              </a:defRPr>
            </a:lvl1pPr>
          </a:lstStyle>
          <a:p>
            <a:pPr>
              <a:defRPr/>
            </a:pPr>
            <a:fld id="{D4222B09-E7B0-41B6-B707-2FB95E9494BF}" type="datetime2">
              <a:rPr lang="en-US"/>
              <a:pPr>
                <a:defRPr/>
              </a:pPr>
              <a:t>Monday, April 15, 2019</a:t>
            </a:fld>
            <a:endParaRPr lang="en-US"/>
          </a:p>
        </p:txBody>
      </p:sp>
      <p:sp>
        <p:nvSpPr>
          <p:cNvPr id="5" name="Rectangle 10"/>
          <p:cNvSpPr>
            <a:spLocks noGrp="1"/>
          </p:cNvSpPr>
          <p:nvPr>
            <p:ph type="ftr" sz="quarter" idx="11"/>
          </p:nvPr>
        </p:nvSpPr>
        <p:spPr/>
        <p:txBody>
          <a:bodyPr/>
          <a:lstStyle>
            <a:lvl1pPr>
              <a:defRPr smtClean="0">
                <a:solidFill>
                  <a:srgbClr val="D1EAEE"/>
                </a:solidFill>
              </a:defRPr>
            </a:lvl1pPr>
          </a:lstStyle>
          <a:p>
            <a:pPr>
              <a:defRPr/>
            </a:pPr>
            <a:endParaRPr lang="en-US"/>
          </a:p>
        </p:txBody>
      </p:sp>
      <p:sp>
        <p:nvSpPr>
          <p:cNvPr id="6" name="Rectangle 5"/>
          <p:cNvSpPr>
            <a:spLocks noGrp="1"/>
          </p:cNvSpPr>
          <p:nvPr>
            <p:ph type="sldNum" sz="quarter" idx="12"/>
          </p:nvPr>
        </p:nvSpPr>
        <p:spPr/>
        <p:txBody>
          <a:bodyPr/>
          <a:lstStyle>
            <a:lvl1pPr>
              <a:defRPr smtClean="0">
                <a:solidFill>
                  <a:srgbClr val="D1EAEE"/>
                </a:solidFill>
              </a:defRPr>
            </a:lvl1pPr>
          </a:lstStyle>
          <a:p>
            <a:pPr>
              <a:defRPr/>
            </a:pPr>
            <a:fld id="{5E0DDE87-F077-427C-AEBD-1ED5F1963C0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dirty="0"/>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dt" sz="half" idx="10"/>
          </p:nvPr>
        </p:nvSpPr>
        <p:spPr/>
        <p:txBody>
          <a:bodyPr/>
          <a:lstStyle>
            <a:lvl1pPr>
              <a:defRPr/>
            </a:lvl1pPr>
          </a:lstStyle>
          <a:p>
            <a:pPr>
              <a:defRPr/>
            </a:pPr>
            <a:fld id="{C63CAC6A-5744-48D0-9FC8-32701ACD4232}" type="datetime2">
              <a:rPr lang="en-US"/>
              <a:pPr>
                <a:defRPr/>
              </a:pPr>
              <a:t>Monday, April 15, 2019</a:t>
            </a:fld>
            <a:endParaRPr lang="en-US"/>
          </a:p>
        </p:txBody>
      </p:sp>
      <p:sp>
        <p:nvSpPr>
          <p:cNvPr id="5" name="Rectangle 21"/>
          <p:cNvSpPr>
            <a:spLocks noGrp="1"/>
          </p:cNvSpPr>
          <p:nvPr>
            <p:ph type="ftr" sz="quarter" idx="11"/>
          </p:nvPr>
        </p:nvSpPr>
        <p:spPr>
          <a:ln/>
        </p:spPr>
        <p:txBody>
          <a:bodyPr/>
          <a:lstStyle>
            <a:lvl1pPr>
              <a:defRPr/>
            </a:lvl1pPr>
          </a:lstStyle>
          <a:p>
            <a:pPr>
              <a:defRPr/>
            </a:pPr>
            <a:endParaRPr lang="en-US"/>
          </a:p>
        </p:txBody>
      </p:sp>
      <p:sp>
        <p:nvSpPr>
          <p:cNvPr id="6" name="Rectangle 5"/>
          <p:cNvSpPr>
            <a:spLocks noGrp="1"/>
          </p:cNvSpPr>
          <p:nvPr>
            <p:ph type="sldNum" sz="quarter" idx="12"/>
          </p:nvPr>
        </p:nvSpPr>
        <p:spPr/>
        <p:txBody>
          <a:bodyPr/>
          <a:lstStyle>
            <a:lvl1pPr>
              <a:defRPr/>
            </a:lvl1pPr>
          </a:lstStyle>
          <a:p>
            <a:pPr>
              <a:defRPr/>
            </a:pPr>
            <a:fld id="{18EDF45D-21F5-4DD9-88E8-3CC0086D8C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3" name="Espace réservé du texte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p:cNvSpPr>
          <p:nvPr>
            <p:ph type="dt" sz="half" idx="10"/>
          </p:nvPr>
        </p:nvSpPr>
        <p:spPr/>
        <p:txBody>
          <a:bodyPr/>
          <a:lstStyle>
            <a:lvl1pPr>
              <a:defRPr smtClean="0">
                <a:solidFill>
                  <a:srgbClr val="D1EAEE"/>
                </a:solidFill>
              </a:defRPr>
            </a:lvl1pPr>
          </a:lstStyle>
          <a:p>
            <a:pPr>
              <a:defRPr/>
            </a:pPr>
            <a:fld id="{D05E8669-10B1-450E-87E1-5738E262BE97}" type="datetime2">
              <a:rPr lang="en-US"/>
              <a:pPr>
                <a:defRPr/>
              </a:pPr>
              <a:t>Monday, April 15, 2019</a:t>
            </a:fld>
            <a:endParaRPr lang="en-US"/>
          </a:p>
        </p:txBody>
      </p:sp>
      <p:sp>
        <p:nvSpPr>
          <p:cNvPr id="5" name="Rectangle 10"/>
          <p:cNvSpPr>
            <a:spLocks noGrp="1"/>
          </p:cNvSpPr>
          <p:nvPr>
            <p:ph type="ftr" sz="quarter" idx="11"/>
          </p:nvPr>
        </p:nvSpPr>
        <p:spPr/>
        <p:txBody>
          <a:bodyPr/>
          <a:lstStyle>
            <a:lvl1pPr>
              <a:defRPr smtClean="0">
                <a:solidFill>
                  <a:srgbClr val="D1EAEE"/>
                </a:solidFill>
              </a:defRPr>
            </a:lvl1pPr>
          </a:lstStyle>
          <a:p>
            <a:pPr>
              <a:defRPr/>
            </a:pPr>
            <a:endParaRPr lang="en-US"/>
          </a:p>
        </p:txBody>
      </p:sp>
      <p:sp>
        <p:nvSpPr>
          <p:cNvPr id="6" name="Rectangle 5"/>
          <p:cNvSpPr>
            <a:spLocks noGrp="1"/>
          </p:cNvSpPr>
          <p:nvPr>
            <p:ph type="sldNum" sz="quarter" idx="12"/>
          </p:nvPr>
        </p:nvSpPr>
        <p:spPr/>
        <p:txBody>
          <a:bodyPr/>
          <a:lstStyle>
            <a:lvl1pPr>
              <a:defRPr smtClean="0">
                <a:solidFill>
                  <a:srgbClr val="D1EAEE"/>
                </a:solidFill>
              </a:defRPr>
            </a:lvl1pPr>
          </a:lstStyle>
          <a:p>
            <a:pPr>
              <a:defRPr/>
            </a:pPr>
            <a:fld id="{72CF5A38-8D05-41D0-841D-D5494A613C8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lang="en-US"/>
              <a:t>Click to edit Master title style</a:t>
            </a:r>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p:cNvSpPr>
          <p:nvPr>
            <p:ph type="dt" sz="half" idx="10"/>
          </p:nvPr>
        </p:nvSpPr>
        <p:spPr/>
        <p:txBody>
          <a:bodyPr/>
          <a:lstStyle>
            <a:lvl1pPr>
              <a:defRPr/>
            </a:lvl1pPr>
          </a:lstStyle>
          <a:p>
            <a:pPr>
              <a:defRPr/>
            </a:pPr>
            <a:fld id="{D923CA63-FE3F-4467-BFDC-05B3821934CD}" type="datetime2">
              <a:rPr lang="en-US"/>
              <a:pPr>
                <a:defRPr/>
              </a:pPr>
              <a:t>Monday, April 15, 2019</a:t>
            </a:fld>
            <a:endParaRPr lang="en-US"/>
          </a:p>
        </p:txBody>
      </p:sp>
      <p:sp>
        <p:nvSpPr>
          <p:cNvPr id="6" name="Rectangle 21"/>
          <p:cNvSpPr>
            <a:spLocks noGrp="1"/>
          </p:cNvSpPr>
          <p:nvPr>
            <p:ph type="ftr" sz="quarter" idx="11"/>
          </p:nvPr>
        </p:nvSpPr>
        <p:spPr>
          <a:ln/>
        </p:spPr>
        <p:txBody>
          <a:bodyPr/>
          <a:lstStyle>
            <a:lvl1pPr>
              <a:defRPr/>
            </a:lvl1pPr>
          </a:lstStyle>
          <a:p>
            <a:pPr>
              <a:defRPr/>
            </a:pPr>
            <a:endParaRPr lang="en-US"/>
          </a:p>
        </p:txBody>
      </p:sp>
      <p:sp>
        <p:nvSpPr>
          <p:cNvPr id="7" name="Rectangle 6"/>
          <p:cNvSpPr>
            <a:spLocks noGrp="1"/>
          </p:cNvSpPr>
          <p:nvPr>
            <p:ph type="sldNum" sz="quarter" idx="12"/>
          </p:nvPr>
        </p:nvSpPr>
        <p:spPr/>
        <p:txBody>
          <a:bodyPr/>
          <a:lstStyle>
            <a:lvl1pPr>
              <a:defRPr/>
            </a:lvl1pPr>
          </a:lstStyle>
          <a:p>
            <a:pPr>
              <a:defRPr/>
            </a:pPr>
            <a:fld id="{43C7B496-53F6-484B-B19B-B916C645929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lvl1pPr>
              <a:defRPr/>
            </a:lvl1pPr>
          </a:lstStyle>
          <a:p>
            <a:r>
              <a:rPr lang="en-US"/>
              <a:t>Click to edit Master title style</a:t>
            </a:r>
            <a:endParaRPr lang="en-US" dirty="0"/>
          </a:p>
        </p:txBody>
      </p:sp>
      <p:sp>
        <p:nvSpPr>
          <p:cNvPr id="3" name="Espace réservé du texte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Espace réservé du texte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contenu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Espace réservé du contenu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p:cNvSpPr>
          <p:nvPr>
            <p:ph type="dt" sz="half" idx="10"/>
          </p:nvPr>
        </p:nvSpPr>
        <p:spPr/>
        <p:txBody>
          <a:bodyPr/>
          <a:lstStyle>
            <a:lvl1pPr>
              <a:defRPr/>
            </a:lvl1pPr>
          </a:lstStyle>
          <a:p>
            <a:pPr>
              <a:defRPr/>
            </a:pPr>
            <a:fld id="{B271AF41-C780-4385-8A62-7D5D16E76CB8}" type="datetime2">
              <a:rPr lang="en-US"/>
              <a:pPr>
                <a:defRPr/>
              </a:pPr>
              <a:t>Monday, April 15, 2019</a:t>
            </a:fld>
            <a:endParaRPr lang="en-US"/>
          </a:p>
        </p:txBody>
      </p:sp>
      <p:sp>
        <p:nvSpPr>
          <p:cNvPr id="8" name="Rectangle 21"/>
          <p:cNvSpPr>
            <a:spLocks noGrp="1"/>
          </p:cNvSpPr>
          <p:nvPr>
            <p:ph type="ftr" sz="quarter" idx="11"/>
          </p:nvPr>
        </p:nvSpPr>
        <p:spPr>
          <a:ln/>
        </p:spPr>
        <p:txBody>
          <a:bodyPr/>
          <a:lstStyle>
            <a:lvl1pPr>
              <a:defRPr/>
            </a:lvl1pPr>
          </a:lstStyle>
          <a:p>
            <a:pPr>
              <a:defRPr/>
            </a:pPr>
            <a:endParaRPr lang="en-US"/>
          </a:p>
        </p:txBody>
      </p:sp>
      <p:sp>
        <p:nvSpPr>
          <p:cNvPr id="9" name="Rectangle 8"/>
          <p:cNvSpPr>
            <a:spLocks noGrp="1"/>
          </p:cNvSpPr>
          <p:nvPr>
            <p:ph type="sldNum" sz="quarter" idx="12"/>
          </p:nvPr>
        </p:nvSpPr>
        <p:spPr/>
        <p:txBody>
          <a:bodyPr/>
          <a:lstStyle>
            <a:lvl1pPr>
              <a:defRPr/>
            </a:lvl1pPr>
          </a:lstStyle>
          <a:p>
            <a:pPr>
              <a:defRPr/>
            </a:pPr>
            <a:fld id="{25DAF117-1B1A-4914-8CFD-1D12ADB06AA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a:scene3d>
              <a:camera prst="orthographicFront"/>
              <a:lightRig rig="freezing" dir="t">
                <a:rot lat="0" lon="0" rev="5640000"/>
              </a:lightRig>
            </a:scene3d>
            <a:sp3d prstMaterial="flat">
              <a:contourClr>
                <a:schemeClr val="tx2"/>
              </a:contourClr>
            </a:sp3d>
          </a:bodyPr>
          <a:lstStyle>
            <a:lvl1pPr algn="l" rtl="0" latinLnBrk="0">
              <a:spcBef>
                <a:spcPct val="0"/>
              </a:spcBef>
              <a:buNone/>
              <a:defRPr sz="5000" b="0">
                <a:ln>
                  <a:noFill/>
                </a:ln>
                <a:solidFill>
                  <a:schemeClr val="tx2"/>
                </a:solidFill>
                <a:effectLst/>
                <a:latin typeface="+mj-lt"/>
                <a:ea typeface="+mj-ea"/>
                <a:cs typeface="+mj-cs"/>
              </a:defRPr>
            </a:lvl1pPr>
          </a:lstStyle>
          <a:p>
            <a:r>
              <a:rPr lang="en-US"/>
              <a:t>Click to edit Master title style</a:t>
            </a:r>
            <a:endParaRPr lang="en-US" dirty="0"/>
          </a:p>
        </p:txBody>
      </p:sp>
      <p:sp>
        <p:nvSpPr>
          <p:cNvPr id="3" name="Rectangle 2"/>
          <p:cNvSpPr>
            <a:spLocks noGrp="1"/>
          </p:cNvSpPr>
          <p:nvPr>
            <p:ph type="dt" sz="half" idx="10"/>
          </p:nvPr>
        </p:nvSpPr>
        <p:spPr/>
        <p:txBody>
          <a:bodyPr/>
          <a:lstStyle>
            <a:lvl1pPr>
              <a:defRPr/>
            </a:lvl1pPr>
          </a:lstStyle>
          <a:p>
            <a:pPr>
              <a:defRPr/>
            </a:pPr>
            <a:fld id="{88D9B77E-EEBF-49EE-9F23-132BFD5B605A}" type="datetime2">
              <a:rPr lang="en-US"/>
              <a:pPr>
                <a:defRPr/>
              </a:pPr>
              <a:t>Monday, April 15, 2019</a:t>
            </a:fld>
            <a:endParaRPr lang="en-US"/>
          </a:p>
        </p:txBody>
      </p:sp>
      <p:sp>
        <p:nvSpPr>
          <p:cNvPr id="4" name="Rectangle 21"/>
          <p:cNvSpPr>
            <a:spLocks noGrp="1"/>
          </p:cNvSpPr>
          <p:nvPr>
            <p:ph type="ftr" sz="quarter" idx="11"/>
          </p:nvPr>
        </p:nvSpPr>
        <p:spPr>
          <a:ln/>
        </p:spPr>
        <p:txBody>
          <a:bodyPr/>
          <a:lstStyle>
            <a:lvl1pPr>
              <a:defRPr/>
            </a:lvl1pPr>
          </a:lstStyle>
          <a:p>
            <a:pPr>
              <a:defRPr/>
            </a:pPr>
            <a:endParaRPr lang="en-US"/>
          </a:p>
        </p:txBody>
      </p:sp>
      <p:sp>
        <p:nvSpPr>
          <p:cNvPr id="5" name="Rectangle 4"/>
          <p:cNvSpPr>
            <a:spLocks noGrp="1"/>
          </p:cNvSpPr>
          <p:nvPr>
            <p:ph type="sldNum" sz="quarter" idx="12"/>
          </p:nvPr>
        </p:nvSpPr>
        <p:spPr/>
        <p:txBody>
          <a:bodyPr/>
          <a:lstStyle>
            <a:lvl1pPr>
              <a:defRPr/>
            </a:lvl1pPr>
          </a:lstStyle>
          <a:p>
            <a:pPr>
              <a:defRPr/>
            </a:pPr>
            <a:fld id="{70D080A4-BCE9-4E25-90DB-33108DE9BDE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
          <p:cNvSpPr>
            <a:spLocks noGrp="1"/>
          </p:cNvSpPr>
          <p:nvPr>
            <p:ph type="dt" sz="half" idx="10"/>
          </p:nvPr>
        </p:nvSpPr>
        <p:spPr/>
        <p:txBody>
          <a:bodyPr/>
          <a:lstStyle>
            <a:lvl1pPr>
              <a:defRPr/>
            </a:lvl1pPr>
          </a:lstStyle>
          <a:p>
            <a:pPr>
              <a:defRPr/>
            </a:pPr>
            <a:fld id="{47F0F20A-32F4-41D9-9357-72938BEFC131}" type="datetime2">
              <a:rPr lang="en-US"/>
              <a:pPr>
                <a:defRPr/>
              </a:pPr>
              <a:t>Monday, April 15, 2019</a:t>
            </a:fld>
            <a:endParaRPr lang="en-US"/>
          </a:p>
        </p:txBody>
      </p:sp>
      <p:sp>
        <p:nvSpPr>
          <p:cNvPr id="3" name="Rectangle 21"/>
          <p:cNvSpPr>
            <a:spLocks noGrp="1"/>
          </p:cNvSpPr>
          <p:nvPr>
            <p:ph type="ftr" sz="quarter" idx="11"/>
          </p:nvPr>
        </p:nvSpPr>
        <p:spPr>
          <a:ln/>
        </p:spPr>
        <p:txBody>
          <a:bodyPr/>
          <a:lstStyle>
            <a:lvl1pPr>
              <a:defRPr/>
            </a:lvl1pPr>
          </a:lstStyle>
          <a:p>
            <a:pPr>
              <a:defRPr/>
            </a:pPr>
            <a:endParaRPr lang="en-US"/>
          </a:p>
        </p:txBody>
      </p:sp>
      <p:sp>
        <p:nvSpPr>
          <p:cNvPr id="4" name="Rectangle 3"/>
          <p:cNvSpPr>
            <a:spLocks noGrp="1"/>
          </p:cNvSpPr>
          <p:nvPr>
            <p:ph type="sldNum" sz="quarter" idx="12"/>
          </p:nvPr>
        </p:nvSpPr>
        <p:spPr/>
        <p:txBody>
          <a:bodyPr/>
          <a:lstStyle>
            <a:lvl1pPr>
              <a:defRPr/>
            </a:lvl1pPr>
          </a:lstStyle>
          <a:p>
            <a:pPr>
              <a:defRPr/>
            </a:pPr>
            <a:fld id="{8BA83581-211A-45CF-A600-BE73D2D316D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a:noAutofit/>
          </a:bodyPr>
          <a:lstStyle>
            <a:lvl1pPr algn="l" rtl="0" latinLnBrk="0">
              <a:spcBef>
                <a:spcPct val="0"/>
              </a:spcBef>
              <a:buNone/>
              <a:defRPr sz="2600" b="0">
                <a:ln>
                  <a:noFill/>
                </a:ln>
                <a:solidFill>
                  <a:schemeClr val="tx2"/>
                </a:solidFill>
                <a:effectLst/>
                <a:latin typeface="+mj-lt"/>
                <a:ea typeface="+mj-ea"/>
                <a:cs typeface="+mj-cs"/>
              </a:defRPr>
            </a:lvl1pPr>
          </a:lstStyle>
          <a:p>
            <a:r>
              <a:rPr lang="en-US"/>
              <a:t>Click to edit Master title style</a:t>
            </a:r>
            <a:endParaRPr lang="en-US" dirty="0"/>
          </a:p>
        </p:txBody>
      </p:sp>
      <p:sp>
        <p:nvSpPr>
          <p:cNvPr id="3" name="Espace réservé du texte 2"/>
          <p:cNvSpPr>
            <a:spLocks noGrp="1"/>
          </p:cNvSpPr>
          <p:nvPr>
            <p:ph type="body" idx="1"/>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Espace réservé du contenu 3"/>
          <p:cNvSpPr>
            <a:spLocks noGrp="1"/>
          </p:cNvSpPr>
          <p:nvPr>
            <p:ph sz="half" idx="2"/>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p:cNvSpPr>
          <p:nvPr>
            <p:ph type="dt" sz="half" idx="10"/>
          </p:nvPr>
        </p:nvSpPr>
        <p:spPr/>
        <p:txBody>
          <a:bodyPr/>
          <a:lstStyle>
            <a:lvl1pPr>
              <a:defRPr/>
            </a:lvl1pPr>
          </a:lstStyle>
          <a:p>
            <a:pPr>
              <a:defRPr/>
            </a:pPr>
            <a:fld id="{04A4D81A-E8C0-4242-85D5-C6B77373A828}" type="datetime2">
              <a:rPr lang="en-US"/>
              <a:pPr>
                <a:defRPr/>
              </a:pPr>
              <a:t>Monday, April 15, 2019</a:t>
            </a:fld>
            <a:endParaRPr lang="en-US"/>
          </a:p>
        </p:txBody>
      </p:sp>
      <p:sp>
        <p:nvSpPr>
          <p:cNvPr id="6" name="Rectangle 21"/>
          <p:cNvSpPr>
            <a:spLocks noGrp="1"/>
          </p:cNvSpPr>
          <p:nvPr>
            <p:ph type="ftr" sz="quarter" idx="11"/>
          </p:nvPr>
        </p:nvSpPr>
        <p:spPr>
          <a:ln/>
        </p:spPr>
        <p:txBody>
          <a:bodyPr/>
          <a:lstStyle>
            <a:lvl1pPr>
              <a:defRPr/>
            </a:lvl1pPr>
          </a:lstStyle>
          <a:p>
            <a:pPr>
              <a:defRPr/>
            </a:pPr>
            <a:endParaRPr lang="en-US"/>
          </a:p>
        </p:txBody>
      </p:sp>
      <p:sp>
        <p:nvSpPr>
          <p:cNvPr id="7" name="Rectangle 6"/>
          <p:cNvSpPr>
            <a:spLocks noGrp="1"/>
          </p:cNvSpPr>
          <p:nvPr>
            <p:ph type="sldNum" sz="quarter" idx="12"/>
          </p:nvPr>
        </p:nvSpPr>
        <p:spPr/>
        <p:txBody>
          <a:bodyPr/>
          <a:lstStyle>
            <a:lvl1pPr>
              <a:defRPr/>
            </a:lvl1pPr>
          </a:lstStyle>
          <a:p>
            <a:pPr>
              <a:defRPr/>
            </a:pPr>
            <a:fld id="{D77CA80E-F9BC-4663-BD70-03ECE2BEE62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t>Click to edit Master title style</a:t>
            </a:r>
            <a:endParaRPr lang="en-US" dirty="0"/>
          </a:p>
        </p:txBody>
      </p:sp>
      <p:sp>
        <p:nvSpPr>
          <p:cNvPr id="4" name="Espace réservé du texte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Espace réservé pour une image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noProof="0"/>
              <a:t>Click icon to add picture</a:t>
            </a:r>
            <a:endParaRPr lang="en-US" noProof="0" dirty="0"/>
          </a:p>
        </p:txBody>
      </p:sp>
      <p:sp>
        <p:nvSpPr>
          <p:cNvPr id="5" name="Rectangle 4"/>
          <p:cNvSpPr>
            <a:spLocks noGrp="1"/>
          </p:cNvSpPr>
          <p:nvPr>
            <p:ph type="dt" sz="half" idx="10"/>
          </p:nvPr>
        </p:nvSpPr>
        <p:spPr/>
        <p:txBody>
          <a:bodyPr/>
          <a:lstStyle>
            <a:lvl1pPr>
              <a:defRPr/>
            </a:lvl1pPr>
          </a:lstStyle>
          <a:p>
            <a:pPr>
              <a:defRPr/>
            </a:pPr>
            <a:fld id="{4774DC7F-C64F-4148-9E2F-D7E860882EC8}" type="datetime2">
              <a:rPr lang="en-US"/>
              <a:pPr>
                <a:defRPr/>
              </a:pPr>
              <a:t>Monday, April 15, 2019</a:t>
            </a:fld>
            <a:endParaRPr lang="en-US"/>
          </a:p>
        </p:txBody>
      </p:sp>
      <p:sp>
        <p:nvSpPr>
          <p:cNvPr id="6" name="Rectangle 21"/>
          <p:cNvSpPr>
            <a:spLocks noGrp="1"/>
          </p:cNvSpPr>
          <p:nvPr>
            <p:ph type="ftr" sz="quarter" idx="11"/>
          </p:nvPr>
        </p:nvSpPr>
        <p:spPr>
          <a:ln/>
        </p:spPr>
        <p:txBody>
          <a:bodyPr/>
          <a:lstStyle>
            <a:lvl1pPr>
              <a:defRPr/>
            </a:lvl1pPr>
          </a:lstStyle>
          <a:p>
            <a:pPr>
              <a:defRPr/>
            </a:pPr>
            <a:endParaRPr lang="en-US"/>
          </a:p>
        </p:txBody>
      </p:sp>
      <p:sp>
        <p:nvSpPr>
          <p:cNvPr id="7" name="Rectangle 6"/>
          <p:cNvSpPr>
            <a:spLocks noGrp="1"/>
          </p:cNvSpPr>
          <p:nvPr>
            <p:ph type="sldNum" sz="quarter" idx="12"/>
          </p:nvPr>
        </p:nvSpPr>
        <p:spPr/>
        <p:txBody>
          <a:bodyPr/>
          <a:lstStyle>
            <a:lvl1pPr>
              <a:defRPr/>
            </a:lvl1pPr>
          </a:lstStyle>
          <a:p>
            <a:pPr>
              <a:defRPr/>
            </a:pPr>
            <a:fld id="{C4ED7DC0-B8A7-4F0B-882E-87CF669478D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Constantia" pitchFamily="18" charset="0"/>
            </a:endParaRPr>
          </a:p>
        </p:txBody>
      </p:sp>
      <p:sp>
        <p:nvSpPr>
          <p:cNvPr id="8" name="Form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Constantia" pitchFamily="18" charset="0"/>
            </a:endParaRPr>
          </a:p>
        </p:txBody>
      </p:sp>
      <p:sp>
        <p:nvSpPr>
          <p:cNvPr id="1028" name="Rectangle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smtClean="0">
                <a:solidFill>
                  <a:srgbClr val="045C75"/>
                </a:solidFill>
                <a:latin typeface="Constantia" pitchFamily="18" charset="0"/>
              </a:defRPr>
            </a:lvl1pPr>
          </a:lstStyle>
          <a:p>
            <a:pPr>
              <a:defRPr/>
            </a:pPr>
            <a:fld id="{20981B93-D064-45A2-A520-6B85A6623C0F}" type="datetime2">
              <a:rPr lang="en-US"/>
              <a:pPr>
                <a:defRPr/>
              </a:pPr>
              <a:t>Monday, April 15, 2019</a:t>
            </a:fld>
            <a:endParaRPr lang="en-US"/>
          </a:p>
        </p:txBody>
      </p:sp>
      <p:sp>
        <p:nvSpPr>
          <p:cNvPr id="1031" name="Rectangle 21"/>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smtClean="0">
                <a:solidFill>
                  <a:srgbClr val="045C75"/>
                </a:solidFill>
                <a:latin typeface="Constantia" pitchFamily="18" charset="0"/>
              </a:defRPr>
            </a:lvl1pPr>
          </a:lstStyle>
          <a:p>
            <a:pPr>
              <a:defRPr/>
            </a:pPr>
            <a:endParaRPr lang="en-US"/>
          </a:p>
        </p:txBody>
      </p:sp>
      <p:sp>
        <p:nvSpPr>
          <p:cNvPr id="18" name="Slide Number Placeholder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smtClean="0">
                <a:solidFill>
                  <a:srgbClr val="045C75"/>
                </a:solidFill>
                <a:latin typeface="Constantia" pitchFamily="18" charset="0"/>
              </a:defRPr>
            </a:lvl1pPr>
          </a:lstStyle>
          <a:p>
            <a:pPr>
              <a:defRPr/>
            </a:pPr>
            <a:fld id="{A10D005A-96B6-4373-9C0B-417863D2EB0E}" type="slidenum">
              <a:rPr lang="en-US"/>
              <a:pPr>
                <a:defRPr/>
              </a:pPr>
              <a:t>‹#›</a:t>
            </a:fld>
            <a:endParaRPr lang="en-US"/>
          </a:p>
        </p:txBody>
      </p:sp>
      <p:grpSp>
        <p:nvGrpSpPr>
          <p:cNvPr id="1033" name="Group 9"/>
          <p:cNvGrpSpPr>
            <a:grpSpLocks/>
          </p:cNvGrpSpPr>
          <p:nvPr/>
        </p:nvGrpSpPr>
        <p:grpSpPr bwMode="auto">
          <a:xfrm>
            <a:off x="-19050" y="203200"/>
            <a:ext cx="9180513" cy="647700"/>
            <a:chOff x="-19045" y="216550"/>
            <a:chExt cx="9180548" cy="649224"/>
          </a:xfrm>
        </p:grpSpPr>
        <p:sp>
          <p:nvSpPr>
            <p:cNvPr id="12" name="Forme 11"/>
            <p:cNvSpPr>
              <a:spLocks/>
            </p:cNvSpPr>
            <p:nvPr/>
          </p:nvSpPr>
          <p:spPr bwMode="auto">
            <a:xfrm rot="21435692">
              <a:off x="-21862" y="202262"/>
              <a:ext cx="9162324" cy="647779"/>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Constantia" pitchFamily="18" charset="0"/>
              </a:endParaRPr>
            </a:p>
          </p:txBody>
        </p:sp>
        <p:sp>
          <p:nvSpPr>
            <p:cNvPr id="13" name="Forme 12"/>
            <p:cNvSpPr>
              <a:spLocks/>
            </p:cNvSpPr>
            <p:nvPr/>
          </p:nvSpPr>
          <p:spPr bwMode="auto">
            <a:xfrm rot="21435692">
              <a:off x="-15525" y="275829"/>
              <a:ext cx="9175050" cy="529475"/>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685" r:id="rId1"/>
    <p:sldLayoutId id="2147483678" r:id="rId2"/>
    <p:sldLayoutId id="2147483686" r:id="rId3"/>
    <p:sldLayoutId id="2147483679" r:id="rId4"/>
    <p:sldLayoutId id="2147483680" r:id="rId5"/>
    <p:sldLayoutId id="2147483681" r:id="rId6"/>
    <p:sldLayoutId id="2147483682" r:id="rId7"/>
    <p:sldLayoutId id="2147483683" r:id="rId8"/>
    <p:sldLayoutId id="2147483684" r:id="rId9"/>
  </p:sldLayoutIdLst>
  <p:txStyles>
    <p:titleStyle>
      <a:lvl1pPr marL="342900" indent="-342900" algn="l" defTabSz="-13873163" rtl="0" eaLnBrk="1" fontAlgn="base" hangingPunct="1">
        <a:spcBef>
          <a:spcPct val="0"/>
        </a:spcBef>
        <a:spcAft>
          <a:spcPct val="0"/>
        </a:spcAft>
        <a:defRPr sz="5000" kern="1200">
          <a:solidFill>
            <a:schemeClr val="tx2"/>
          </a:solidFill>
          <a:latin typeface="+mj-lt"/>
          <a:ea typeface="+mj-ea"/>
          <a:cs typeface="+mj-cs"/>
        </a:defRPr>
      </a:lvl1pPr>
      <a:lvl2pPr marL="342900" indent="-342900" algn="l" defTabSz="-13873163" rtl="0" eaLnBrk="1" fontAlgn="base" hangingPunct="1">
        <a:spcBef>
          <a:spcPct val="0"/>
        </a:spcBef>
        <a:spcAft>
          <a:spcPct val="0"/>
        </a:spcAft>
        <a:defRPr sz="5000">
          <a:solidFill>
            <a:schemeClr val="tx2"/>
          </a:solidFill>
          <a:latin typeface="Calibri" pitchFamily="34" charset="0"/>
        </a:defRPr>
      </a:lvl2pPr>
      <a:lvl3pPr marL="342900" indent="-342900" algn="l" defTabSz="-13873163" rtl="0" eaLnBrk="1" fontAlgn="base" hangingPunct="1">
        <a:spcBef>
          <a:spcPct val="0"/>
        </a:spcBef>
        <a:spcAft>
          <a:spcPct val="0"/>
        </a:spcAft>
        <a:defRPr sz="5000">
          <a:solidFill>
            <a:schemeClr val="tx2"/>
          </a:solidFill>
          <a:latin typeface="Calibri" pitchFamily="34" charset="0"/>
        </a:defRPr>
      </a:lvl3pPr>
      <a:lvl4pPr marL="342900" indent="-342900" algn="l" defTabSz="-13873163" rtl="0" eaLnBrk="1" fontAlgn="base" hangingPunct="1">
        <a:spcBef>
          <a:spcPct val="0"/>
        </a:spcBef>
        <a:spcAft>
          <a:spcPct val="0"/>
        </a:spcAft>
        <a:defRPr sz="5000">
          <a:solidFill>
            <a:schemeClr val="tx2"/>
          </a:solidFill>
          <a:latin typeface="Calibri" pitchFamily="34" charset="0"/>
        </a:defRPr>
      </a:lvl4pPr>
      <a:lvl5pPr marL="342900" indent="-342900" algn="l" defTabSz="-13873163" rtl="0" eaLnBrk="1" fontAlgn="base" hangingPunct="1">
        <a:spcBef>
          <a:spcPct val="0"/>
        </a:spcBef>
        <a:spcAft>
          <a:spcPct val="0"/>
        </a:spcAft>
        <a:defRPr sz="5000">
          <a:solidFill>
            <a:schemeClr val="tx2"/>
          </a:solidFill>
          <a:latin typeface="Calibri" pitchFamily="34" charset="0"/>
        </a:defRPr>
      </a:lvl5pPr>
      <a:lvl6pPr marL="800100" indent="-342900" algn="l" defTabSz="-13873163" rtl="0" eaLnBrk="1" fontAlgn="base" hangingPunct="1">
        <a:spcBef>
          <a:spcPct val="0"/>
        </a:spcBef>
        <a:spcAft>
          <a:spcPct val="0"/>
        </a:spcAft>
        <a:defRPr sz="5000">
          <a:solidFill>
            <a:schemeClr val="tx2"/>
          </a:solidFill>
          <a:latin typeface="Calibri" pitchFamily="34" charset="0"/>
        </a:defRPr>
      </a:lvl6pPr>
      <a:lvl7pPr marL="1257300" indent="-342900" algn="l" defTabSz="-13873163" rtl="0" eaLnBrk="1" fontAlgn="base" hangingPunct="1">
        <a:spcBef>
          <a:spcPct val="0"/>
        </a:spcBef>
        <a:spcAft>
          <a:spcPct val="0"/>
        </a:spcAft>
        <a:defRPr sz="5000">
          <a:solidFill>
            <a:schemeClr val="tx2"/>
          </a:solidFill>
          <a:latin typeface="Calibri" pitchFamily="34" charset="0"/>
        </a:defRPr>
      </a:lvl7pPr>
      <a:lvl8pPr marL="1714500" indent="-342900" algn="l" defTabSz="-13873163" rtl="0" eaLnBrk="1" fontAlgn="base" hangingPunct="1">
        <a:spcBef>
          <a:spcPct val="0"/>
        </a:spcBef>
        <a:spcAft>
          <a:spcPct val="0"/>
        </a:spcAft>
        <a:defRPr sz="5000">
          <a:solidFill>
            <a:schemeClr val="tx2"/>
          </a:solidFill>
          <a:latin typeface="Calibri" pitchFamily="34" charset="0"/>
        </a:defRPr>
      </a:lvl8pPr>
      <a:lvl9pPr marL="2171700" indent="-342900" algn="l" defTabSz="-13873163" rtl="0" eaLnBrk="1" fontAlgn="base" hangingPunct="1">
        <a:spcBef>
          <a:spcPct val="0"/>
        </a:spcBef>
        <a:spcAft>
          <a:spcPct val="0"/>
        </a:spcAft>
        <a:defRPr sz="5000">
          <a:solidFill>
            <a:schemeClr val="tx2"/>
          </a:solidFill>
          <a:latin typeface="Calibri" pitchFamily="34" charset="0"/>
        </a:defRPr>
      </a:lvl9pPr>
    </p:titleStyle>
    <p:bodyStyle>
      <a:lvl1pPr marL="342900" indent="-342900" algn="l" defTabSz="-13873163"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sz="14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098" name="Forme 5"/>
          <p:cNvSpPr>
            <a:spLocks noGrp="1"/>
          </p:cNvSpPr>
          <p:nvPr>
            <p:ph type="subTitle" idx="1"/>
          </p:nvPr>
        </p:nvSpPr>
        <p:spPr>
          <a:xfrm>
            <a:off x="1214438" y="3429000"/>
            <a:ext cx="1785926" cy="428628"/>
          </a:xfrm>
        </p:spPr>
        <p:txBody>
          <a:bodyPr/>
          <a:lstStyle/>
          <a:p>
            <a:pPr marR="0" algn="l" defTabSz="914400" eaLnBrk="1" hangingPunct="1"/>
            <a:r>
              <a:rPr lang="en-CA" sz="2000">
                <a:latin typeface="Hemi Head 426" pitchFamily="2" charset="0"/>
              </a:rPr>
              <a:t>Canabang Inc.</a:t>
            </a:r>
            <a:endParaRPr lang="en-CA" sz="2000" dirty="0">
              <a:latin typeface="Hemi Head 426" pitchFamily="2" charset="0"/>
            </a:endParaRPr>
          </a:p>
        </p:txBody>
      </p:sp>
      <p:sp>
        <p:nvSpPr>
          <p:cNvPr id="4099" name="Forme 2"/>
          <p:cNvSpPr>
            <a:spLocks/>
          </p:cNvSpPr>
          <p:nvPr/>
        </p:nvSpPr>
        <p:spPr bwMode="auto">
          <a:xfrm>
            <a:off x="1187450" y="2781300"/>
            <a:ext cx="4241806" cy="546100"/>
          </a:xfrm>
          <a:prstGeom prst="rect">
            <a:avLst/>
          </a:prstGeom>
          <a:noFill/>
          <a:ln w="9525">
            <a:noFill/>
            <a:miter lim="800000"/>
            <a:headEnd/>
            <a:tailEnd/>
          </a:ln>
        </p:spPr>
        <p:txBody>
          <a:bodyPr/>
          <a:lstStyle/>
          <a:p>
            <a:pPr>
              <a:spcBef>
                <a:spcPct val="20000"/>
              </a:spcBef>
              <a:buClr>
                <a:srgbClr val="0BD0D9"/>
              </a:buClr>
              <a:buSzPct val="95000"/>
              <a:buFont typeface="Wingdings 2" pitchFamily="18" charset="2"/>
              <a:buNone/>
            </a:pPr>
            <a:r>
              <a:rPr lang="en-CA" sz="4000" dirty="0" err="1">
                <a:latin typeface="Hemi Head 426" pitchFamily="2" charset="0"/>
              </a:rPr>
              <a:t>genieTEXT</a:t>
            </a:r>
            <a:r>
              <a:rPr lang="en-CA" sz="4000" dirty="0">
                <a:latin typeface="Hemi Head 426" pitchFamily="2" charset="0"/>
              </a:rPr>
              <a:t>: Transit</a:t>
            </a:r>
          </a:p>
        </p:txBody>
      </p:sp>
      <p:sp>
        <p:nvSpPr>
          <p:cNvPr id="5" name="Forme 5"/>
          <p:cNvSpPr txBox="1">
            <a:spLocks/>
          </p:cNvSpPr>
          <p:nvPr/>
        </p:nvSpPr>
        <p:spPr bwMode="auto">
          <a:xfrm>
            <a:off x="4214834" y="6429372"/>
            <a:ext cx="3929066"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CA" sz="2000" b="0" i="0" u="none" strike="noStrike" kern="1200" cap="none" spc="0" normalizeH="0" baseline="0">
                <a:ln>
                  <a:noFill/>
                </a:ln>
                <a:solidFill>
                  <a:schemeClr val="tx1"/>
                </a:solidFill>
                <a:effectLst/>
                <a:uLnTx/>
                <a:uFillTx/>
                <a:latin typeface="Hemi Head 426" pitchFamily="2" charset="0"/>
                <a:ea typeface="+mn-ea"/>
                <a:cs typeface="+mn-cs"/>
              </a:rPr>
              <a:t>Demo</a:t>
            </a:r>
            <a:r>
              <a:rPr kumimoji="0" lang="en-CA" sz="2000" b="0" i="0" u="none" strike="noStrike" kern="1200" cap="none" spc="0" normalizeH="0" baseline="0" noProof="0">
                <a:ln>
                  <a:noFill/>
                </a:ln>
                <a:solidFill>
                  <a:schemeClr val="tx1"/>
                </a:solidFill>
                <a:effectLst/>
                <a:uLnTx/>
                <a:uFillTx/>
                <a:latin typeface="Hemi Head 426" pitchFamily="2" charset="0"/>
                <a:ea typeface="+mn-ea"/>
                <a:cs typeface="+mn-cs"/>
              </a:rPr>
              <a:t> </a:t>
            </a:r>
            <a:r>
              <a:rPr kumimoji="0" lang="en-CA" sz="2000" b="0" i="0" u="none" strike="noStrike" kern="1200" cap="none" spc="0" normalizeH="0" baseline="0">
                <a:ln>
                  <a:noFill/>
                </a:ln>
                <a:solidFill>
                  <a:schemeClr val="tx1"/>
                </a:solidFill>
                <a:effectLst/>
                <a:uLnTx/>
                <a:uFillTx/>
                <a:latin typeface="Hemi Head 426" pitchFamily="2" charset="0"/>
                <a:ea typeface="+mn-ea"/>
                <a:cs typeface="+mn-cs"/>
              </a:rPr>
              <a:t>prepared</a:t>
            </a:r>
            <a:r>
              <a:rPr kumimoji="0" lang="en-CA" sz="2000" b="0" i="0" u="none" strike="noStrike" kern="1200" cap="none" spc="0" normalizeH="0" baseline="0" noProof="0">
                <a:ln>
                  <a:noFill/>
                </a:ln>
                <a:solidFill>
                  <a:schemeClr val="tx1"/>
                </a:solidFill>
                <a:effectLst/>
                <a:uLnTx/>
                <a:uFillTx/>
                <a:latin typeface="Hemi Head 426" pitchFamily="2" charset="0"/>
                <a:ea typeface="+mn-ea"/>
                <a:cs typeface="+mn-cs"/>
              </a:rPr>
              <a:t> by Ragaeeb Haq</a:t>
            </a:r>
            <a:endParaRPr kumimoji="0" lang="en-CA" sz="2000" b="0" i="0" u="none" strike="noStrike" kern="1200" cap="none" spc="0" normalizeH="0" baseline="0" noProof="0" dirty="0">
              <a:ln>
                <a:noFill/>
              </a:ln>
              <a:solidFill>
                <a:schemeClr val="tx1"/>
              </a:solidFill>
              <a:effectLst/>
              <a:uLnTx/>
              <a:uFillTx/>
              <a:latin typeface="Hemi Head 426" pitchFamily="2"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a:latin typeface="Hemi Head 426" pitchFamily="2" charset="0"/>
              </a:rPr>
              <a:t>History</a:t>
            </a:r>
          </a:p>
        </p:txBody>
      </p:sp>
      <p:sp>
        <p:nvSpPr>
          <p:cNvPr id="5123" name="Forme 2"/>
          <p:cNvSpPr>
            <a:spLocks noGrp="1"/>
          </p:cNvSpPr>
          <p:nvPr>
            <p:ph idx="1"/>
          </p:nvPr>
        </p:nvSpPr>
        <p:spPr>
          <a:xfrm>
            <a:off x="457200" y="1611331"/>
            <a:ext cx="8229600" cy="4389437"/>
          </a:xfrm>
        </p:spPr>
        <p:txBody>
          <a:bodyPr/>
          <a:lstStyle/>
          <a:p>
            <a:r>
              <a:rPr lang="en-CA" dirty="0" err="1">
                <a:latin typeface="Hemi Head 426" pitchFamily="2" charset="0"/>
              </a:rPr>
              <a:t>BusTimes</a:t>
            </a:r>
            <a:r>
              <a:rPr lang="en-CA" dirty="0">
                <a:latin typeface="Hemi Head 426" pitchFamily="2" charset="0"/>
              </a:rPr>
              <a:t>  v4.00:</a:t>
            </a:r>
          </a:p>
          <a:p>
            <a:pPr lvl="2"/>
            <a:r>
              <a:rPr lang="en-CA" dirty="0" err="1">
                <a:latin typeface="Hemi Head 426" pitchFamily="2" charset="0"/>
              </a:rPr>
              <a:t>MIDlet</a:t>
            </a:r>
            <a:r>
              <a:rPr lang="en-CA" dirty="0">
                <a:latin typeface="Hemi Head 426" pitchFamily="2" charset="0"/>
              </a:rPr>
              <a:t> that stored static transit service information.</a:t>
            </a:r>
          </a:p>
          <a:p>
            <a:pPr lvl="2"/>
            <a:r>
              <a:rPr lang="en-CA" dirty="0">
                <a:latin typeface="Hemi Head 426" pitchFamily="2" charset="0"/>
              </a:rPr>
              <a:t>Additional transit schedule data can be stored in external memory card.</a:t>
            </a:r>
          </a:p>
          <a:p>
            <a:pPr lvl="2"/>
            <a:r>
              <a:rPr lang="en-CA" dirty="0">
                <a:latin typeface="Hemi Head 426" pitchFamily="2" charset="0"/>
              </a:rPr>
              <a:t>Transit service data could now be updated without downloading a new binary package.</a:t>
            </a:r>
          </a:p>
          <a:p>
            <a:pPr lvl="2"/>
            <a:r>
              <a:rPr lang="en-CA" dirty="0">
                <a:latin typeface="Hemi Head 426" pitchFamily="2" charset="0"/>
              </a:rPr>
              <a:t>Data is still static,</a:t>
            </a:r>
          </a:p>
          <a:p>
            <a:pPr lvl="2"/>
            <a:r>
              <a:rPr lang="en-CA" dirty="0">
                <a:latin typeface="Hemi Head 426" pitchFamily="2" charset="0"/>
              </a:rPr>
              <a:t>No support for newer transit service technologies (</a:t>
            </a:r>
            <a:r>
              <a:rPr lang="en-CA" dirty="0" err="1">
                <a:latin typeface="Hemi Head 426" pitchFamily="2" charset="0"/>
              </a:rPr>
              <a:t>ie</a:t>
            </a:r>
            <a:r>
              <a:rPr lang="en-CA" dirty="0">
                <a:latin typeface="Hemi Head 426" pitchFamily="2" charset="0"/>
              </a:rPr>
              <a:t>: Travel Planner).</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1031851"/>
          </a:xfrm>
        </p:spPr>
        <p:txBody>
          <a:bodyPr/>
          <a:lstStyle/>
          <a:p>
            <a:r>
              <a:rPr lang="en-CA" dirty="0">
                <a:latin typeface="Hemi Head 426" pitchFamily="2" charset="0"/>
              </a:rPr>
              <a:t>Deployment</a:t>
            </a:r>
          </a:p>
          <a:p>
            <a:pPr lvl="1"/>
            <a:r>
              <a:rPr lang="en-CA" sz="2100" dirty="0">
                <a:latin typeface="Hemi Head 426" pitchFamily="2" charset="0"/>
              </a:rPr>
              <a:t>1) Enter mail server either manually or through an XML file</a:t>
            </a:r>
          </a:p>
        </p:txBody>
      </p:sp>
      <p:pic>
        <p:nvPicPr>
          <p:cNvPr id="4" name="Picture 3" descr="01.png"/>
          <p:cNvPicPr>
            <a:picLocks noChangeAspect="1"/>
          </p:cNvPicPr>
          <p:nvPr/>
        </p:nvPicPr>
        <p:blipFill>
          <a:blip r:embed="rId4"/>
          <a:stretch>
            <a:fillRect/>
          </a:stretch>
        </p:blipFill>
        <p:spPr>
          <a:xfrm>
            <a:off x="3071802" y="2643182"/>
            <a:ext cx="3286148" cy="3286148"/>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1031851"/>
          </a:xfrm>
        </p:spPr>
        <p:txBody>
          <a:bodyPr/>
          <a:lstStyle/>
          <a:p>
            <a:r>
              <a:rPr lang="en-CA" dirty="0">
                <a:latin typeface="Hemi Head 426" pitchFamily="2" charset="0"/>
              </a:rPr>
              <a:t>Deployment</a:t>
            </a:r>
          </a:p>
          <a:p>
            <a:pPr lvl="1"/>
            <a:r>
              <a:rPr lang="en-CA" sz="2100" dirty="0">
                <a:latin typeface="Hemi Head 426" pitchFamily="2" charset="0"/>
              </a:rPr>
              <a:t>2) Go to View -&gt; Control, and hit “Start”.</a:t>
            </a:r>
          </a:p>
        </p:txBody>
      </p:sp>
      <p:pic>
        <p:nvPicPr>
          <p:cNvPr id="5" name="Picture 4" descr="Clipboard01.png"/>
          <p:cNvPicPr>
            <a:picLocks noChangeAspect="1"/>
          </p:cNvPicPr>
          <p:nvPr/>
        </p:nvPicPr>
        <p:blipFill>
          <a:blip r:embed="rId4"/>
          <a:stretch>
            <a:fillRect/>
          </a:stretch>
        </p:blipFill>
        <p:spPr>
          <a:xfrm>
            <a:off x="1285852" y="2571744"/>
            <a:ext cx="3357586" cy="3357586"/>
          </a:xfrm>
          <a:prstGeom prst="rect">
            <a:avLst/>
          </a:prstGeom>
        </p:spPr>
      </p:pic>
      <p:pic>
        <p:nvPicPr>
          <p:cNvPr id="6" name="Picture 5" descr="Clipboard01.png"/>
          <p:cNvPicPr>
            <a:picLocks noChangeAspect="1"/>
          </p:cNvPicPr>
          <p:nvPr/>
        </p:nvPicPr>
        <p:blipFill>
          <a:blip r:embed="rId5"/>
          <a:stretch>
            <a:fillRect/>
          </a:stretch>
        </p:blipFill>
        <p:spPr>
          <a:xfrm>
            <a:off x="4857752" y="2570400"/>
            <a:ext cx="3358800" cy="335880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4389437"/>
          </a:xfrm>
        </p:spPr>
        <p:txBody>
          <a:bodyPr/>
          <a:lstStyle/>
          <a:p>
            <a:r>
              <a:rPr lang="en-CA" dirty="0">
                <a:latin typeface="Hemi Head 426" pitchFamily="2" charset="0"/>
              </a:rPr>
              <a:t>Example 1: When is the next 121 coming to stop #8894?</a:t>
            </a:r>
          </a:p>
          <a:p>
            <a:endParaRPr lang="en-CA" dirty="0">
              <a:latin typeface="Hemi Head 426" pitchFamily="2" charset="0"/>
            </a:endParaRPr>
          </a:p>
          <a:p>
            <a:pPr algn="ctr">
              <a:buNone/>
            </a:pPr>
            <a:r>
              <a:rPr lang="en-CA" dirty="0">
                <a:latin typeface="Hemi Head 426" pitchFamily="2" charset="0"/>
              </a:rPr>
              <a:t>	Query:</a:t>
            </a:r>
          </a:p>
          <a:p>
            <a:pPr algn="ctr">
              <a:buNone/>
            </a:pPr>
            <a:r>
              <a:rPr lang="en-CA" sz="3600" dirty="0">
                <a:solidFill>
                  <a:schemeClr val="bg1"/>
                </a:solidFill>
                <a:latin typeface="Hemi Head 426" pitchFamily="2" charset="0"/>
              </a:rPr>
              <a:t>121				    8894</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1031851"/>
          </a:xfrm>
        </p:spPr>
        <p:txBody>
          <a:bodyPr/>
          <a:lstStyle/>
          <a:p>
            <a:r>
              <a:rPr lang="en-CA" dirty="0">
                <a:latin typeface="Hemi Head 426" pitchFamily="2" charset="0"/>
              </a:rPr>
              <a:t>Monitoring</a:t>
            </a:r>
          </a:p>
          <a:p>
            <a:pPr lvl="1"/>
            <a:r>
              <a:rPr lang="en-CA" sz="2100" dirty="0">
                <a:latin typeface="Hemi Head 426" pitchFamily="2" charset="0"/>
              </a:rPr>
              <a:t>To view the log of incoming requests, go to View -&gt; Console.</a:t>
            </a:r>
          </a:p>
        </p:txBody>
      </p:sp>
      <p:pic>
        <p:nvPicPr>
          <p:cNvPr id="6" name="Picture 5" descr="Clipboard01.png"/>
          <p:cNvPicPr>
            <a:picLocks noChangeAspect="1"/>
          </p:cNvPicPr>
          <p:nvPr/>
        </p:nvPicPr>
        <p:blipFill>
          <a:blip r:embed="rId4"/>
          <a:stretch>
            <a:fillRect/>
          </a:stretch>
        </p:blipFill>
        <p:spPr>
          <a:xfrm>
            <a:off x="3143240" y="2571744"/>
            <a:ext cx="3358800" cy="335880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2674925"/>
          </a:xfrm>
        </p:spPr>
        <p:txBody>
          <a:bodyPr/>
          <a:lstStyle/>
          <a:p>
            <a:r>
              <a:rPr lang="en-CA" dirty="0">
                <a:latin typeface="Hemi Head 426" pitchFamily="2" charset="0"/>
              </a:rPr>
              <a:t>Example 2: When is the next 121 coming to stop #8894 on a Tuesday after 4:15pm?</a:t>
            </a:r>
          </a:p>
          <a:p>
            <a:endParaRPr lang="en-CA" dirty="0">
              <a:latin typeface="Hemi Head 426" pitchFamily="2" charset="0"/>
            </a:endParaRPr>
          </a:p>
          <a:p>
            <a:pPr algn="ctr">
              <a:buNone/>
            </a:pPr>
            <a:r>
              <a:rPr lang="en-CA" dirty="0">
                <a:latin typeface="Hemi Head 426" pitchFamily="2" charset="0"/>
              </a:rPr>
              <a:t>	Query:</a:t>
            </a:r>
          </a:p>
          <a:p>
            <a:pPr algn="ctr">
              <a:buNone/>
            </a:pPr>
            <a:r>
              <a:rPr lang="en-CA" sz="3600" dirty="0">
                <a:solidFill>
                  <a:schemeClr val="bg1"/>
                </a:solidFill>
                <a:latin typeface="Hemi Head 426" pitchFamily="2" charset="0"/>
              </a:rPr>
              <a:t>121				    8894   w   1615</a:t>
            </a:r>
          </a:p>
        </p:txBody>
      </p:sp>
      <p:sp>
        <p:nvSpPr>
          <p:cNvPr id="4" name="TextBox 3"/>
          <p:cNvSpPr txBox="1"/>
          <p:nvPr/>
        </p:nvSpPr>
        <p:spPr>
          <a:xfrm>
            <a:off x="857224" y="4357694"/>
            <a:ext cx="4071966" cy="1200329"/>
          </a:xfrm>
          <a:prstGeom prst="rect">
            <a:avLst/>
          </a:prstGeom>
          <a:noFill/>
        </p:spPr>
        <p:txBody>
          <a:bodyPr wrap="square" rtlCol="0">
            <a:spAutoFit/>
          </a:bodyPr>
          <a:lstStyle/>
          <a:p>
            <a:r>
              <a:rPr lang="en-CA" sz="2400" dirty="0">
                <a:solidFill>
                  <a:schemeClr val="bg1"/>
                </a:solidFill>
                <a:latin typeface="Hemi Head 426" pitchFamily="2" charset="0"/>
              </a:rPr>
              <a:t>w:        Weekday Schedule</a:t>
            </a:r>
          </a:p>
          <a:p>
            <a:r>
              <a:rPr lang="en-CA" sz="2400" dirty="0">
                <a:solidFill>
                  <a:schemeClr val="bg1"/>
                </a:solidFill>
                <a:latin typeface="Hemi Head 426" pitchFamily="2" charset="0"/>
              </a:rPr>
              <a:t>s:         Saturday Schedule</a:t>
            </a:r>
          </a:p>
          <a:p>
            <a:r>
              <a:rPr lang="en-CA" sz="2400" dirty="0">
                <a:solidFill>
                  <a:schemeClr val="bg1"/>
                </a:solidFill>
                <a:latin typeface="Hemi Head 426" pitchFamily="2" charset="0"/>
              </a:rPr>
              <a:t>d:         Sunday Schedule</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2674925"/>
          </a:xfrm>
        </p:spPr>
        <p:txBody>
          <a:bodyPr/>
          <a:lstStyle/>
          <a:p>
            <a:r>
              <a:rPr lang="en-CA" dirty="0">
                <a:latin typeface="Hemi Head 426" pitchFamily="2" charset="0"/>
              </a:rPr>
              <a:t>Example 3: Get all the times that the 121 arrives at stop #8894 on Saturdays.</a:t>
            </a:r>
          </a:p>
          <a:p>
            <a:endParaRPr lang="en-CA" dirty="0">
              <a:latin typeface="Hemi Head 426" pitchFamily="2" charset="0"/>
            </a:endParaRPr>
          </a:p>
          <a:p>
            <a:pPr algn="ctr">
              <a:buNone/>
            </a:pPr>
            <a:r>
              <a:rPr lang="en-CA" dirty="0">
                <a:latin typeface="Hemi Head 426" pitchFamily="2" charset="0"/>
              </a:rPr>
              <a:t>	Query:</a:t>
            </a:r>
          </a:p>
          <a:p>
            <a:pPr algn="ctr">
              <a:buNone/>
            </a:pPr>
            <a:r>
              <a:rPr lang="en-CA" sz="3600" dirty="0">
                <a:solidFill>
                  <a:schemeClr val="bg1"/>
                </a:solidFill>
                <a:latin typeface="Hemi Head 426" pitchFamily="2" charset="0"/>
              </a:rPr>
              <a:t>121				    8894   s   a</a:t>
            </a:r>
          </a:p>
        </p:txBody>
      </p:sp>
      <p:sp>
        <p:nvSpPr>
          <p:cNvPr id="4" name="TextBox 3"/>
          <p:cNvSpPr txBox="1"/>
          <p:nvPr/>
        </p:nvSpPr>
        <p:spPr>
          <a:xfrm>
            <a:off x="857224" y="4357694"/>
            <a:ext cx="6715172" cy="1200329"/>
          </a:xfrm>
          <a:prstGeom prst="rect">
            <a:avLst/>
          </a:prstGeom>
          <a:noFill/>
        </p:spPr>
        <p:txBody>
          <a:bodyPr wrap="square" rtlCol="0">
            <a:spAutoFit/>
          </a:bodyPr>
          <a:lstStyle/>
          <a:p>
            <a:r>
              <a:rPr lang="en-CA" sz="2400" dirty="0">
                <a:solidFill>
                  <a:schemeClr val="bg1"/>
                </a:solidFill>
                <a:latin typeface="Hemi Head 426" pitchFamily="2" charset="0"/>
              </a:rPr>
              <a:t>f:        First time the bus arrives at station.</a:t>
            </a:r>
          </a:p>
          <a:p>
            <a:r>
              <a:rPr lang="en-CA" sz="2400" dirty="0">
                <a:solidFill>
                  <a:schemeClr val="bg1"/>
                </a:solidFill>
                <a:latin typeface="Hemi Head 426" pitchFamily="2" charset="0"/>
              </a:rPr>
              <a:t>l:        Last time the bus arrives at station.</a:t>
            </a:r>
          </a:p>
          <a:p>
            <a:r>
              <a:rPr lang="en-CA" sz="2400" dirty="0">
                <a:solidFill>
                  <a:schemeClr val="bg1"/>
                </a:solidFill>
                <a:latin typeface="Hemi Head 426" pitchFamily="2" charset="0"/>
              </a:rPr>
              <a:t>a:       All times the bus arrives at station (list).</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2674925"/>
          </a:xfrm>
        </p:spPr>
        <p:txBody>
          <a:bodyPr/>
          <a:lstStyle/>
          <a:p>
            <a:r>
              <a:rPr lang="en-CA" dirty="0">
                <a:latin typeface="Hemi Head 426" pitchFamily="2" charset="0"/>
              </a:rPr>
              <a:t>Example 4: Reverse stop # lookup.</a:t>
            </a:r>
          </a:p>
          <a:p>
            <a:endParaRPr lang="en-CA" dirty="0">
              <a:latin typeface="Hemi Head 426" pitchFamily="2" charset="0"/>
            </a:endParaRPr>
          </a:p>
          <a:p>
            <a:pPr algn="ctr">
              <a:buNone/>
            </a:pPr>
            <a:r>
              <a:rPr lang="en-CA" dirty="0">
                <a:latin typeface="Hemi Head 426" pitchFamily="2" charset="0"/>
              </a:rPr>
              <a:t>	Query:</a:t>
            </a:r>
          </a:p>
          <a:p>
            <a:pPr algn="ctr">
              <a:buNone/>
            </a:pPr>
            <a:r>
              <a:rPr lang="en-CA" sz="3600" dirty="0">
                <a:solidFill>
                  <a:schemeClr val="bg1"/>
                </a:solidFill>
                <a:latin typeface="Hemi Head 426" pitchFamily="2" charset="0"/>
              </a:rPr>
              <a:t>8894</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2674925"/>
          </a:xfrm>
        </p:spPr>
        <p:txBody>
          <a:bodyPr/>
          <a:lstStyle/>
          <a:p>
            <a:r>
              <a:rPr lang="en-CA" dirty="0">
                <a:latin typeface="Hemi Head 426" pitchFamily="2" charset="0"/>
              </a:rPr>
              <a:t>Example 5: Station stop # lookup.</a:t>
            </a:r>
          </a:p>
          <a:p>
            <a:endParaRPr lang="en-CA" dirty="0">
              <a:latin typeface="Hemi Head 426" pitchFamily="2" charset="0"/>
            </a:endParaRPr>
          </a:p>
          <a:p>
            <a:pPr algn="ctr">
              <a:buNone/>
            </a:pPr>
            <a:r>
              <a:rPr lang="en-CA" dirty="0">
                <a:latin typeface="Hemi Head 426" pitchFamily="2" charset="0"/>
              </a:rPr>
              <a:t>	Query:</a:t>
            </a:r>
          </a:p>
          <a:p>
            <a:pPr algn="ctr">
              <a:buNone/>
            </a:pPr>
            <a:r>
              <a:rPr lang="en-CA" sz="3600" dirty="0">
                <a:solidFill>
                  <a:schemeClr val="bg1"/>
                </a:solidFill>
                <a:latin typeface="Hemi Head 426" pitchFamily="2" charset="0"/>
              </a:rPr>
              <a:t>Billings Bridge Stop</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2674925"/>
          </a:xfrm>
        </p:spPr>
        <p:txBody>
          <a:bodyPr/>
          <a:lstStyle/>
          <a:p>
            <a:r>
              <a:rPr lang="en-CA" dirty="0">
                <a:latin typeface="Hemi Head 426" pitchFamily="2" charset="0"/>
              </a:rPr>
              <a:t>Example 6: Transit Planner Lookup.</a:t>
            </a:r>
          </a:p>
          <a:p>
            <a:endParaRPr lang="en-CA" dirty="0">
              <a:latin typeface="Hemi Head 426" pitchFamily="2" charset="0"/>
            </a:endParaRPr>
          </a:p>
          <a:p>
            <a:pPr algn="ctr">
              <a:buNone/>
            </a:pPr>
            <a:r>
              <a:rPr lang="en-CA" dirty="0">
                <a:latin typeface="Hemi Head 426" pitchFamily="2" charset="0"/>
              </a:rPr>
              <a:t>	Query:</a:t>
            </a:r>
          </a:p>
          <a:p>
            <a:pPr algn="ctr">
              <a:buNone/>
            </a:pPr>
            <a:r>
              <a:rPr lang="en-CA" sz="3600" dirty="0" err="1">
                <a:solidFill>
                  <a:schemeClr val="bg1"/>
                </a:solidFill>
                <a:latin typeface="Hemi Head 426" pitchFamily="2" charset="0"/>
              </a:rPr>
              <a:t>Walkley.Jasper</a:t>
            </a:r>
            <a:r>
              <a:rPr lang="en-CA" sz="3600" dirty="0">
                <a:solidFill>
                  <a:schemeClr val="bg1"/>
                </a:solidFill>
                <a:latin typeface="Hemi Head 426" pitchFamily="2" charset="0"/>
              </a:rPr>
              <a:t> to 1010 </a:t>
            </a:r>
            <a:r>
              <a:rPr lang="en-CA" sz="3600" dirty="0" err="1">
                <a:solidFill>
                  <a:schemeClr val="bg1"/>
                </a:solidFill>
                <a:latin typeface="Hemi Head 426" pitchFamily="2" charset="0"/>
              </a:rPr>
              <a:t>Merivale</a:t>
            </a:r>
            <a:r>
              <a:rPr lang="en-CA" sz="3600" dirty="0">
                <a:solidFill>
                  <a:schemeClr val="bg1"/>
                </a:solidFill>
                <a:latin typeface="Hemi Head 426" pitchFamily="2" charset="0"/>
              </a:rPr>
              <a:t> Rd.</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a:latin typeface="Hemi Head 426" pitchFamily="2" charset="0"/>
              </a:rPr>
              <a:t>Overview</a:t>
            </a:r>
          </a:p>
        </p:txBody>
      </p:sp>
      <p:sp>
        <p:nvSpPr>
          <p:cNvPr id="5123" name="Forme 2"/>
          <p:cNvSpPr>
            <a:spLocks noGrp="1"/>
          </p:cNvSpPr>
          <p:nvPr>
            <p:ph idx="1"/>
          </p:nvPr>
        </p:nvSpPr>
        <p:spPr>
          <a:xfrm>
            <a:off x="457200" y="1611331"/>
            <a:ext cx="8229600" cy="4389437"/>
          </a:xfrm>
        </p:spPr>
        <p:txBody>
          <a:bodyPr/>
          <a:lstStyle/>
          <a:p>
            <a:r>
              <a:rPr lang="en-CA" dirty="0" err="1">
                <a:latin typeface="Hemi Head 426" pitchFamily="2" charset="0"/>
              </a:rPr>
              <a:t>Canabang</a:t>
            </a:r>
            <a:r>
              <a:rPr lang="en-CA" dirty="0">
                <a:latin typeface="Hemi Head 426" pitchFamily="2" charset="0"/>
              </a:rPr>
              <a:t> Inc.</a:t>
            </a:r>
          </a:p>
          <a:p>
            <a:r>
              <a:rPr lang="en-CA" dirty="0">
                <a:latin typeface="Hemi Head 426" pitchFamily="2" charset="0"/>
              </a:rPr>
              <a:t>Mobile dynamic information</a:t>
            </a:r>
          </a:p>
          <a:p>
            <a:r>
              <a:rPr lang="en-CA" dirty="0">
                <a:latin typeface="Hemi Head 426" pitchFamily="2" charset="0"/>
              </a:rPr>
              <a:t>What is </a:t>
            </a:r>
            <a:r>
              <a:rPr lang="en-CA" dirty="0" err="1">
                <a:latin typeface="Hemi Head 426" pitchFamily="2" charset="0"/>
              </a:rPr>
              <a:t>genieTEXT</a:t>
            </a:r>
            <a:r>
              <a:rPr lang="en-CA" dirty="0">
                <a:latin typeface="Hemi Head 426" pitchFamily="2" charset="0"/>
              </a:rPr>
              <a:t>: Transit?</a:t>
            </a:r>
          </a:p>
          <a:p>
            <a:r>
              <a:rPr lang="en-CA" dirty="0">
                <a:latin typeface="Hemi Head 426" pitchFamily="2" charset="0"/>
              </a:rPr>
              <a:t>Target Audience</a:t>
            </a:r>
          </a:p>
          <a:p>
            <a:r>
              <a:rPr lang="en-CA" dirty="0">
                <a:latin typeface="Hemi Head 426" pitchFamily="2" charset="0"/>
              </a:rPr>
              <a:t>History</a:t>
            </a:r>
          </a:p>
          <a:p>
            <a:r>
              <a:rPr lang="en-CA" dirty="0" err="1">
                <a:latin typeface="Hemi Head 426" pitchFamily="2" charset="0"/>
              </a:rPr>
              <a:t>genieTEXT</a:t>
            </a:r>
            <a:r>
              <a:rPr lang="en-CA" dirty="0">
                <a:latin typeface="Hemi Head 426" pitchFamily="2" charset="0"/>
              </a:rPr>
              <a:t>: Transit - In Action</a:t>
            </a:r>
          </a:p>
          <a:p>
            <a:r>
              <a:rPr lang="en-CA" dirty="0" err="1">
                <a:latin typeface="Hemi Head 426" pitchFamily="2" charset="0"/>
              </a:rPr>
              <a:t>genieTEXT</a:t>
            </a:r>
            <a:r>
              <a:rPr lang="en-CA" dirty="0">
                <a:latin typeface="Hemi Head 426" pitchFamily="2" charset="0"/>
              </a:rPr>
              <a:t> Micro Edition: Transit</a:t>
            </a:r>
          </a:p>
          <a:p>
            <a:r>
              <a:rPr lang="en-CA" dirty="0">
                <a:latin typeface="Hemi Head 426" pitchFamily="2" charset="0"/>
              </a:rPr>
              <a:t>Advantages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2674925"/>
          </a:xfrm>
        </p:spPr>
        <p:txBody>
          <a:bodyPr/>
          <a:lstStyle/>
          <a:p>
            <a:r>
              <a:rPr lang="en-CA" dirty="0">
                <a:latin typeface="Hemi Head 426" pitchFamily="2" charset="0"/>
              </a:rPr>
              <a:t>Example 7: Location stop # lookup.</a:t>
            </a:r>
          </a:p>
          <a:p>
            <a:endParaRPr lang="en-CA" dirty="0">
              <a:latin typeface="Hemi Head 426" pitchFamily="2" charset="0"/>
            </a:endParaRPr>
          </a:p>
          <a:p>
            <a:pPr algn="ctr">
              <a:buNone/>
            </a:pPr>
            <a:r>
              <a:rPr lang="en-CA" dirty="0">
                <a:latin typeface="Hemi Head 426" pitchFamily="2" charset="0"/>
              </a:rPr>
              <a:t>	Query:</a:t>
            </a:r>
          </a:p>
          <a:p>
            <a:pPr algn="ctr">
              <a:buNone/>
            </a:pPr>
            <a:r>
              <a:rPr lang="en-CA" sz="3600" dirty="0" err="1">
                <a:solidFill>
                  <a:schemeClr val="bg1"/>
                </a:solidFill>
                <a:latin typeface="Hemi Head 426" pitchFamily="2" charset="0"/>
              </a:rPr>
              <a:t>Walkley.Jasper</a:t>
            </a:r>
            <a:endParaRPr lang="en-CA" sz="3600" dirty="0">
              <a:solidFill>
                <a:schemeClr val="bg1"/>
              </a:solidFill>
              <a:latin typeface="Hemi Head 426" pitchFamily="2" charset="0"/>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611331"/>
            <a:ext cx="8229600" cy="2674925"/>
          </a:xfrm>
        </p:spPr>
        <p:txBody>
          <a:bodyPr/>
          <a:lstStyle/>
          <a:p>
            <a:r>
              <a:rPr lang="en-CA" dirty="0">
                <a:latin typeface="Hemi Head 426" pitchFamily="2" charset="0"/>
              </a:rPr>
              <a:t>Example 8: Subscription service.</a:t>
            </a:r>
          </a:p>
          <a:p>
            <a:endParaRPr lang="en-CA" dirty="0">
              <a:latin typeface="Hemi Head 426" pitchFamily="2" charset="0"/>
            </a:endParaRPr>
          </a:p>
          <a:p>
            <a:pPr algn="ctr">
              <a:buNone/>
            </a:pPr>
            <a:r>
              <a:rPr lang="en-CA" dirty="0">
                <a:latin typeface="Hemi Head 426" pitchFamily="2" charset="0"/>
              </a:rPr>
              <a:t>	Query:</a:t>
            </a:r>
          </a:p>
          <a:p>
            <a:pPr algn="ctr">
              <a:buNone/>
            </a:pPr>
            <a:r>
              <a:rPr lang="en-CA" sz="3600" dirty="0">
                <a:solidFill>
                  <a:schemeClr val="bg1"/>
                </a:solidFill>
                <a:latin typeface="Hemi Head 426" pitchFamily="2" charset="0"/>
              </a:rPr>
              <a:t>sub</a:t>
            </a:r>
          </a:p>
        </p:txBody>
      </p:sp>
      <p:sp>
        <p:nvSpPr>
          <p:cNvPr id="4" name="TextBox 3"/>
          <p:cNvSpPr txBox="1"/>
          <p:nvPr/>
        </p:nvSpPr>
        <p:spPr>
          <a:xfrm>
            <a:off x="857224" y="4357694"/>
            <a:ext cx="6715172" cy="461665"/>
          </a:xfrm>
          <a:prstGeom prst="rect">
            <a:avLst/>
          </a:prstGeom>
          <a:noFill/>
        </p:spPr>
        <p:txBody>
          <a:bodyPr wrap="square" rtlCol="0">
            <a:spAutoFit/>
          </a:bodyPr>
          <a:lstStyle/>
          <a:p>
            <a:r>
              <a:rPr lang="en-CA" sz="2400" dirty="0" err="1">
                <a:solidFill>
                  <a:schemeClr val="bg1"/>
                </a:solidFill>
                <a:latin typeface="Hemi Head 426" pitchFamily="2" charset="0"/>
              </a:rPr>
              <a:t>Unsub</a:t>
            </a:r>
            <a:r>
              <a:rPr lang="en-CA" sz="2400" dirty="0">
                <a:solidFill>
                  <a:schemeClr val="bg1"/>
                </a:solidFill>
                <a:latin typeface="Hemi Head 426" pitchFamily="2" charset="0"/>
              </a:rPr>
              <a:t>:       Unsubscribe from </a:t>
            </a:r>
            <a:r>
              <a:rPr lang="en-CA" sz="2400">
                <a:solidFill>
                  <a:schemeClr val="bg1"/>
                </a:solidFill>
                <a:latin typeface="Hemi Head 426" pitchFamily="2" charset="0"/>
              </a:rPr>
              <a:t>messaging list.</a:t>
            </a:r>
            <a:endParaRPr lang="en-CA" sz="2400" dirty="0">
              <a:solidFill>
                <a:schemeClr val="bg1"/>
              </a:solidFill>
              <a:latin typeface="Hemi Head 426" pitchFamily="2"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genieTEXT</a:t>
            </a:r>
            <a:r>
              <a:rPr lang="en-CA" dirty="0">
                <a:latin typeface="Hemi Head 426" pitchFamily="2" charset="0"/>
              </a:rPr>
              <a:t>: Transit In Action</a:t>
            </a:r>
          </a:p>
        </p:txBody>
      </p:sp>
      <p:sp>
        <p:nvSpPr>
          <p:cNvPr id="5123" name="Forme 2"/>
          <p:cNvSpPr>
            <a:spLocks noGrp="1"/>
          </p:cNvSpPr>
          <p:nvPr>
            <p:ph idx="1"/>
          </p:nvPr>
        </p:nvSpPr>
        <p:spPr>
          <a:xfrm>
            <a:off x="457200" y="1500174"/>
            <a:ext cx="8229600" cy="960413"/>
          </a:xfrm>
        </p:spPr>
        <p:txBody>
          <a:bodyPr/>
          <a:lstStyle/>
          <a:p>
            <a:r>
              <a:rPr lang="en-CA" dirty="0">
                <a:latin typeface="Hemi Head 426" pitchFamily="2" charset="0"/>
              </a:rPr>
              <a:t>Monitoring subscription list</a:t>
            </a:r>
          </a:p>
          <a:p>
            <a:pPr lvl="1"/>
            <a:r>
              <a:rPr lang="en-CA" sz="2100" dirty="0">
                <a:latin typeface="Hemi Head 426" pitchFamily="2" charset="0"/>
              </a:rPr>
              <a:t>Go to View -&gt; Subscribers</a:t>
            </a:r>
          </a:p>
          <a:p>
            <a:endParaRPr lang="en-CA" dirty="0">
              <a:latin typeface="Hemi Head 426" pitchFamily="2" charset="0"/>
            </a:endParaRPr>
          </a:p>
        </p:txBody>
      </p:sp>
      <p:pic>
        <p:nvPicPr>
          <p:cNvPr id="5" name="Picture 4" descr="Clipboard01.png"/>
          <p:cNvPicPr>
            <a:picLocks noChangeAspect="1"/>
          </p:cNvPicPr>
          <p:nvPr/>
        </p:nvPicPr>
        <p:blipFill>
          <a:blip r:embed="rId4"/>
          <a:stretch>
            <a:fillRect/>
          </a:stretch>
        </p:blipFill>
        <p:spPr>
          <a:xfrm>
            <a:off x="3357554" y="2571744"/>
            <a:ext cx="3358800" cy="3358800"/>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a:r>
              <a:rPr lang="en-CA" dirty="0" err="1">
                <a:latin typeface="Hemi Head 426" pitchFamily="2" charset="0"/>
              </a:rPr>
              <a:t>genieTEXT</a:t>
            </a:r>
            <a:r>
              <a:rPr lang="en-CA" dirty="0">
                <a:latin typeface="Hemi Head 426" pitchFamily="2" charset="0"/>
              </a:rPr>
              <a:t> ME: Transit</a:t>
            </a:r>
          </a:p>
        </p:txBody>
      </p:sp>
      <p:sp>
        <p:nvSpPr>
          <p:cNvPr id="5123" name="Forme 2"/>
          <p:cNvSpPr>
            <a:spLocks noGrp="1"/>
          </p:cNvSpPr>
          <p:nvPr>
            <p:ph idx="1"/>
          </p:nvPr>
        </p:nvSpPr>
        <p:spPr>
          <a:xfrm>
            <a:off x="457200" y="1500174"/>
            <a:ext cx="5972188" cy="4429156"/>
          </a:xfrm>
        </p:spPr>
        <p:txBody>
          <a:bodyPr/>
          <a:lstStyle/>
          <a:p>
            <a:r>
              <a:rPr lang="en-CA" dirty="0">
                <a:latin typeface="Hemi Head 426" pitchFamily="2" charset="0"/>
              </a:rPr>
              <a:t>The Micro Edition of the service goes back to its roots.</a:t>
            </a:r>
          </a:p>
          <a:p>
            <a:pPr>
              <a:buNone/>
            </a:pPr>
            <a:endParaRPr lang="en-CA" dirty="0">
              <a:latin typeface="Hemi Head 426" pitchFamily="2" charset="0"/>
            </a:endParaRPr>
          </a:p>
          <a:p>
            <a:pPr>
              <a:buNone/>
            </a:pPr>
            <a:endParaRPr lang="en-CA" dirty="0">
              <a:latin typeface="Hemi Head 426" pitchFamily="2" charset="0"/>
            </a:endParaRPr>
          </a:p>
          <a:p>
            <a:r>
              <a:rPr lang="en-CA" dirty="0">
                <a:latin typeface="Hemi Head 426" pitchFamily="2" charset="0"/>
              </a:rPr>
              <a:t>Users no longer need to memorize complex syntax to retrieve the information they need.</a:t>
            </a:r>
          </a:p>
        </p:txBody>
      </p:sp>
      <p:pic>
        <p:nvPicPr>
          <p:cNvPr id="6" name="Picture 5" descr="Clipboard01.png"/>
          <p:cNvPicPr>
            <a:picLocks noChangeAspect="1"/>
          </p:cNvPicPr>
          <p:nvPr/>
        </p:nvPicPr>
        <p:blipFill>
          <a:blip r:embed="rId4"/>
          <a:stretch>
            <a:fillRect/>
          </a:stretch>
        </p:blipFill>
        <p:spPr>
          <a:xfrm>
            <a:off x="6500826" y="1643050"/>
            <a:ext cx="2305050" cy="3105150"/>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a:r>
              <a:rPr lang="en-CA" dirty="0" err="1">
                <a:latin typeface="Hemi Head 426" pitchFamily="2" charset="0"/>
              </a:rPr>
              <a:t>genieTEXT</a:t>
            </a:r>
            <a:r>
              <a:rPr lang="en-CA" dirty="0">
                <a:latin typeface="Hemi Head 426" pitchFamily="2" charset="0"/>
              </a:rPr>
              <a:t> ME: Transit</a:t>
            </a:r>
          </a:p>
        </p:txBody>
      </p:sp>
      <p:sp>
        <p:nvSpPr>
          <p:cNvPr id="5123" name="Forme 2"/>
          <p:cNvSpPr>
            <a:spLocks noGrp="1"/>
          </p:cNvSpPr>
          <p:nvPr>
            <p:ph idx="1"/>
          </p:nvPr>
        </p:nvSpPr>
        <p:spPr>
          <a:xfrm>
            <a:off x="457200" y="1500174"/>
            <a:ext cx="5972188" cy="3714776"/>
          </a:xfrm>
        </p:spPr>
        <p:txBody>
          <a:bodyPr/>
          <a:lstStyle/>
          <a:p>
            <a:r>
              <a:rPr lang="en-CA" dirty="0" err="1">
                <a:latin typeface="Hemi Head 426" pitchFamily="2" charset="0"/>
              </a:rPr>
              <a:t>genieTEXT</a:t>
            </a:r>
            <a:r>
              <a:rPr lang="en-CA" dirty="0">
                <a:latin typeface="Hemi Head 426" pitchFamily="2" charset="0"/>
              </a:rPr>
              <a:t>: Micro Edition converts the parameters into a properly formatted message that is sent to the central service.</a:t>
            </a:r>
          </a:p>
          <a:p>
            <a:endParaRPr lang="en-CA" dirty="0">
              <a:latin typeface="Hemi Head 426" pitchFamily="2" charset="0"/>
            </a:endParaRPr>
          </a:p>
          <a:p>
            <a:r>
              <a:rPr lang="en-CA" dirty="0">
                <a:latin typeface="Hemi Head 426" pitchFamily="2" charset="0"/>
              </a:rPr>
              <a:t>The program then waits for a response from the server and displays it to the user.</a:t>
            </a:r>
          </a:p>
        </p:txBody>
      </p:sp>
      <p:pic>
        <p:nvPicPr>
          <p:cNvPr id="5" name="Picture 4" descr="Clipboard02.png"/>
          <p:cNvPicPr>
            <a:picLocks noChangeAspect="1"/>
          </p:cNvPicPr>
          <p:nvPr/>
        </p:nvPicPr>
        <p:blipFill>
          <a:blip r:embed="rId4"/>
          <a:stretch>
            <a:fillRect/>
          </a:stretch>
        </p:blipFill>
        <p:spPr>
          <a:xfrm>
            <a:off x="6572264" y="1500174"/>
            <a:ext cx="2295525" cy="3086100"/>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a:r>
              <a:rPr lang="en-CA" dirty="0" err="1">
                <a:latin typeface="Hemi Head 426" pitchFamily="2" charset="0"/>
              </a:rPr>
              <a:t>genieTEXT</a:t>
            </a:r>
            <a:r>
              <a:rPr lang="en-CA" dirty="0">
                <a:latin typeface="Hemi Head 426" pitchFamily="2" charset="0"/>
              </a:rPr>
              <a:t>: Advantages</a:t>
            </a:r>
          </a:p>
        </p:txBody>
      </p:sp>
      <p:sp>
        <p:nvSpPr>
          <p:cNvPr id="5123" name="Forme 2"/>
          <p:cNvSpPr>
            <a:spLocks noGrp="1"/>
          </p:cNvSpPr>
          <p:nvPr>
            <p:ph idx="1"/>
          </p:nvPr>
        </p:nvSpPr>
        <p:spPr>
          <a:xfrm>
            <a:off x="457200" y="1500174"/>
            <a:ext cx="8472518" cy="4500594"/>
          </a:xfrm>
        </p:spPr>
        <p:txBody>
          <a:bodyPr/>
          <a:lstStyle/>
          <a:p>
            <a:r>
              <a:rPr lang="en-CA" dirty="0">
                <a:latin typeface="Hemi Head 426" pitchFamily="2" charset="0"/>
              </a:rPr>
              <a:t>Disadvantages of 613-560-1000 service:</a:t>
            </a:r>
          </a:p>
          <a:p>
            <a:pPr lvl="1"/>
            <a:r>
              <a:rPr lang="en-CA" dirty="0">
                <a:latin typeface="Hemi Head 426" pitchFamily="2" charset="0"/>
              </a:rPr>
              <a:t>Costs minutes for simple information on cellular phones [Rogers charges by the minute].</a:t>
            </a:r>
          </a:p>
          <a:p>
            <a:pPr lvl="1"/>
            <a:r>
              <a:rPr lang="en-CA" dirty="0">
                <a:latin typeface="Hemi Head 426" pitchFamily="2" charset="0"/>
              </a:rPr>
              <a:t>The average subscriber has limited day-time minutes</a:t>
            </a:r>
          </a:p>
          <a:p>
            <a:pPr lvl="1"/>
            <a:r>
              <a:rPr lang="en-CA" dirty="0">
                <a:latin typeface="Hemi Head 426" pitchFamily="2" charset="0"/>
              </a:rPr>
              <a:t>Students make up a significant portion of transit service users and with increasing tuition fees, they need to converse their minutes to keep from going over their monthly limit.</a:t>
            </a:r>
          </a:p>
          <a:p>
            <a:pPr lvl="1"/>
            <a:r>
              <a:rPr lang="en-CA" dirty="0">
                <a:latin typeface="Hemi Head 426" pitchFamily="2" charset="0"/>
              </a:rPr>
              <a:t>Rogers Communications Inc. charges 25 cents/minute per extra minute overused while charging 15 cents per extra text message sent.</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a:r>
              <a:rPr lang="en-CA" dirty="0" err="1">
                <a:latin typeface="Hemi Head 426" pitchFamily="2" charset="0"/>
              </a:rPr>
              <a:t>genieTEXT</a:t>
            </a:r>
            <a:r>
              <a:rPr lang="en-CA" dirty="0">
                <a:latin typeface="Hemi Head 426" pitchFamily="2" charset="0"/>
              </a:rPr>
              <a:t>: Advantages</a:t>
            </a:r>
          </a:p>
        </p:txBody>
      </p:sp>
      <p:sp>
        <p:nvSpPr>
          <p:cNvPr id="5123" name="Forme 2"/>
          <p:cNvSpPr>
            <a:spLocks noGrp="1"/>
          </p:cNvSpPr>
          <p:nvPr>
            <p:ph idx="1"/>
          </p:nvPr>
        </p:nvSpPr>
        <p:spPr>
          <a:xfrm>
            <a:off x="457200" y="1500174"/>
            <a:ext cx="8472518" cy="4357718"/>
          </a:xfrm>
        </p:spPr>
        <p:txBody>
          <a:bodyPr/>
          <a:lstStyle/>
          <a:p>
            <a:r>
              <a:rPr lang="en-CA" dirty="0">
                <a:latin typeface="Hemi Head 426" pitchFamily="2" charset="0"/>
              </a:rPr>
              <a:t>Disadvantages of 613-560-1000 service:</a:t>
            </a:r>
          </a:p>
          <a:p>
            <a:pPr lvl="1"/>
            <a:r>
              <a:rPr lang="en-CA" dirty="0">
                <a:latin typeface="Hemi Head 426" pitchFamily="2" charset="0"/>
              </a:rPr>
              <a:t>Periods of excessive call volumes will delay the amount of time before the computer answers the call.</a:t>
            </a:r>
          </a:p>
          <a:p>
            <a:pPr lvl="1"/>
            <a:r>
              <a:rPr lang="en-CA" dirty="0">
                <a:latin typeface="Hemi Head 426" pitchFamily="2" charset="0"/>
              </a:rPr>
              <a:t>Processing a text message is done relatively quickly by the system while if someone was to access the phone service, the phone line will be in use until the information is fully conveyed to the caller.</a:t>
            </a:r>
          </a:p>
          <a:p>
            <a:pPr lvl="1"/>
            <a:r>
              <a:rPr lang="en-CA" dirty="0">
                <a:latin typeface="Hemi Head 426" pitchFamily="2" charset="0"/>
              </a:rPr>
              <a:t>No complex tasks available (travel planner, reverse lookup, etc.), need to talk to an operator which means staffing requirements, thus increasing costs.</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a:r>
              <a:rPr lang="en-CA" dirty="0" err="1">
                <a:latin typeface="Hemi Head 426" pitchFamily="2" charset="0"/>
              </a:rPr>
              <a:t>genieTEXT</a:t>
            </a:r>
            <a:r>
              <a:rPr lang="en-CA" dirty="0">
                <a:latin typeface="Hemi Head 426" pitchFamily="2" charset="0"/>
              </a:rPr>
              <a:t>: Advantages</a:t>
            </a:r>
          </a:p>
        </p:txBody>
      </p:sp>
      <p:sp>
        <p:nvSpPr>
          <p:cNvPr id="5123" name="Forme 2"/>
          <p:cNvSpPr>
            <a:spLocks noGrp="1"/>
          </p:cNvSpPr>
          <p:nvPr>
            <p:ph idx="1"/>
          </p:nvPr>
        </p:nvSpPr>
        <p:spPr>
          <a:xfrm>
            <a:off x="457200" y="1500174"/>
            <a:ext cx="8472518" cy="4500594"/>
          </a:xfrm>
        </p:spPr>
        <p:txBody>
          <a:bodyPr/>
          <a:lstStyle/>
          <a:p>
            <a:r>
              <a:rPr lang="en-CA" dirty="0">
                <a:latin typeface="Hemi Head 426" pitchFamily="2" charset="0"/>
              </a:rPr>
              <a:t>Disadvantages of Mobile Travel Planner service:</a:t>
            </a:r>
          </a:p>
          <a:p>
            <a:pPr lvl="1"/>
            <a:r>
              <a:rPr lang="en-CA" dirty="0">
                <a:latin typeface="Hemi Head 426" pitchFamily="2" charset="0"/>
              </a:rPr>
              <a:t>Internet access is mandatory</a:t>
            </a:r>
          </a:p>
          <a:p>
            <a:pPr lvl="1"/>
            <a:r>
              <a:rPr lang="en-CA" dirty="0">
                <a:latin typeface="Hemi Head 426" pitchFamily="2" charset="0"/>
              </a:rPr>
              <a:t>Wi-Fi and GSM Internet connection (on non-3G phone models) is much slower than traditional high speed connections.</a:t>
            </a:r>
          </a:p>
          <a:p>
            <a:pPr lvl="1"/>
            <a:r>
              <a:rPr lang="en-CA" dirty="0">
                <a:latin typeface="Hemi Head 426" pitchFamily="2" charset="0"/>
              </a:rPr>
              <a:t>Mobile browser users sometimes disable cookies and scripts for security purposes which interferes with the Travel Planner.</a:t>
            </a:r>
          </a:p>
          <a:p>
            <a:pPr lvl="1"/>
            <a:r>
              <a:rPr lang="en-CA" dirty="0">
                <a:latin typeface="Hemi Head 426" pitchFamily="2" charset="0"/>
              </a:rPr>
              <a:t>Internet data access for those who do not have data plans is very costly ($3/extra MB for Rogers).</a:t>
            </a:r>
          </a:p>
          <a:p>
            <a:pPr lvl="1"/>
            <a:r>
              <a:rPr lang="en-CA" dirty="0">
                <a:latin typeface="Hemi Head 426" pitchFamily="2" charset="0"/>
              </a:rPr>
              <a:t>Internet usage consumes the battery significantly.</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a:r>
              <a:rPr lang="en-CA" dirty="0" err="1">
                <a:latin typeface="Hemi Head 426" pitchFamily="2" charset="0"/>
              </a:rPr>
              <a:t>genieTEXT</a:t>
            </a:r>
            <a:r>
              <a:rPr lang="en-CA" dirty="0">
                <a:latin typeface="Hemi Head 426" pitchFamily="2" charset="0"/>
              </a:rPr>
              <a:t>: Advantages</a:t>
            </a:r>
          </a:p>
        </p:txBody>
      </p:sp>
      <p:sp>
        <p:nvSpPr>
          <p:cNvPr id="5123" name="Forme 2"/>
          <p:cNvSpPr>
            <a:spLocks noGrp="1"/>
          </p:cNvSpPr>
          <p:nvPr>
            <p:ph idx="1"/>
          </p:nvPr>
        </p:nvSpPr>
        <p:spPr>
          <a:xfrm>
            <a:off x="457200" y="1500174"/>
            <a:ext cx="8329642" cy="4357718"/>
          </a:xfrm>
        </p:spPr>
        <p:txBody>
          <a:bodyPr/>
          <a:lstStyle/>
          <a:p>
            <a:r>
              <a:rPr lang="en-CA" dirty="0">
                <a:latin typeface="Hemi Head 426" pitchFamily="2" charset="0"/>
              </a:rPr>
              <a:t>Service is extremely easy to deploy and maintain.</a:t>
            </a:r>
          </a:p>
          <a:p>
            <a:r>
              <a:rPr lang="en-CA" dirty="0">
                <a:latin typeface="Hemi Head 426" pitchFamily="2" charset="0"/>
              </a:rPr>
              <a:t>-Applicable to all mobile phones since they all support SMS technology.</a:t>
            </a:r>
          </a:p>
          <a:p>
            <a:r>
              <a:rPr lang="en-CA" dirty="0">
                <a:latin typeface="Hemi Head 426" pitchFamily="2" charset="0"/>
              </a:rPr>
              <a:t>	-Gives users a choice (they do not have to stick to the 613-560-1000 number), and giving users choice is always a good thing.</a:t>
            </a:r>
          </a:p>
          <a:p>
            <a:r>
              <a:rPr lang="en-CA" dirty="0">
                <a:latin typeface="Hemi Head 426" pitchFamily="2" charset="0"/>
              </a:rPr>
              <a:t>	-Reduces network load on 613-560-1000 numbers.</a:t>
            </a:r>
          </a:p>
          <a:p>
            <a:r>
              <a:rPr lang="en-CA" dirty="0">
                <a:latin typeface="Hemi Head 426" pitchFamily="2" charset="0"/>
              </a:rPr>
              <a:t>	-Reduces need to print physical copies of bus schedules.</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a:r>
              <a:rPr lang="en-CA" dirty="0" err="1">
                <a:latin typeface="Hemi Head 426" pitchFamily="2" charset="0"/>
              </a:rPr>
              <a:t>genieTEXT</a:t>
            </a:r>
            <a:r>
              <a:rPr lang="en-CA" dirty="0">
                <a:latin typeface="Hemi Head 426" pitchFamily="2" charset="0"/>
              </a:rPr>
              <a:t>: Advantages</a:t>
            </a:r>
          </a:p>
        </p:txBody>
      </p:sp>
      <p:sp>
        <p:nvSpPr>
          <p:cNvPr id="5123" name="Forme 2"/>
          <p:cNvSpPr>
            <a:spLocks noGrp="1"/>
          </p:cNvSpPr>
          <p:nvPr>
            <p:ph idx="1"/>
          </p:nvPr>
        </p:nvSpPr>
        <p:spPr>
          <a:xfrm>
            <a:off x="457200" y="1500174"/>
            <a:ext cx="8329642" cy="4357718"/>
          </a:xfrm>
        </p:spPr>
        <p:txBody>
          <a:bodyPr/>
          <a:lstStyle/>
          <a:p>
            <a:r>
              <a:rPr lang="en-CA" dirty="0">
                <a:latin typeface="Hemi Head 426" pitchFamily="2" charset="0"/>
              </a:rPr>
              <a:t>No Internet access required on mobile phone. Only reception is needed.</a:t>
            </a:r>
          </a:p>
          <a:p>
            <a:r>
              <a:rPr lang="en-CA" dirty="0">
                <a:latin typeface="Hemi Head 426" pitchFamily="2" charset="0"/>
              </a:rPr>
              <a:t>Processing time is completely on server-side, and there is no intense processing on mobile phone which conserves battery.</a:t>
            </a:r>
          </a:p>
          <a:p>
            <a:r>
              <a:rPr lang="en-CA" dirty="0">
                <a:latin typeface="Hemi Head 426" pitchFamily="2" charset="0"/>
              </a:rPr>
              <a:t>Versatility</a:t>
            </a:r>
          </a:p>
          <a:p>
            <a:r>
              <a:rPr lang="en-CA" dirty="0">
                <a:latin typeface="Hemi Head 426" pitchFamily="2" charset="0"/>
              </a:rPr>
              <a:t>Overall usage duration is much less than mobile travel planner.</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err="1">
                <a:latin typeface="Hemi Head 426" pitchFamily="2" charset="0"/>
              </a:rPr>
              <a:t>Canabang</a:t>
            </a:r>
            <a:r>
              <a:rPr lang="en-CA" dirty="0">
                <a:latin typeface="Hemi Head 426" pitchFamily="2" charset="0"/>
              </a:rPr>
              <a:t> Inc.</a:t>
            </a:r>
          </a:p>
        </p:txBody>
      </p:sp>
      <p:sp>
        <p:nvSpPr>
          <p:cNvPr id="5123" name="Forme 2"/>
          <p:cNvSpPr>
            <a:spLocks noGrp="1"/>
          </p:cNvSpPr>
          <p:nvPr>
            <p:ph idx="1"/>
          </p:nvPr>
        </p:nvSpPr>
        <p:spPr>
          <a:xfrm>
            <a:off x="457200" y="1611331"/>
            <a:ext cx="8229600" cy="4389437"/>
          </a:xfrm>
        </p:spPr>
        <p:txBody>
          <a:bodyPr/>
          <a:lstStyle/>
          <a:p>
            <a:r>
              <a:rPr lang="en-CA" dirty="0">
                <a:latin typeface="Hemi Head 426" pitchFamily="2" charset="0"/>
              </a:rPr>
              <a:t>Home-business providing software development services.</a:t>
            </a:r>
          </a:p>
          <a:p>
            <a:endParaRPr lang="en-CA" dirty="0">
              <a:latin typeface="Hemi Head 426" pitchFamily="2" charset="0"/>
            </a:endParaRPr>
          </a:p>
          <a:p>
            <a:r>
              <a:rPr lang="en-CA" dirty="0" err="1">
                <a:latin typeface="Hemi Head 426" pitchFamily="2" charset="0"/>
              </a:rPr>
              <a:t>genieTEXT</a:t>
            </a:r>
            <a:r>
              <a:rPr lang="en-CA" dirty="0">
                <a:latin typeface="Hemi Head 426" pitchFamily="2" charset="0"/>
              </a:rPr>
              <a:t> was designed, developed, documented, tested, and maintained by its respective developers.</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a:r>
              <a:rPr lang="en-CA" dirty="0" err="1">
                <a:latin typeface="Hemi Head 426" pitchFamily="2" charset="0"/>
              </a:rPr>
              <a:t>genieTEXT</a:t>
            </a:r>
            <a:r>
              <a:rPr lang="en-CA" dirty="0">
                <a:latin typeface="Hemi Head 426" pitchFamily="2" charset="0"/>
              </a:rPr>
              <a:t>: Advantages</a:t>
            </a:r>
          </a:p>
        </p:txBody>
      </p:sp>
      <p:sp>
        <p:nvSpPr>
          <p:cNvPr id="5123" name="Forme 2"/>
          <p:cNvSpPr>
            <a:spLocks noGrp="1"/>
          </p:cNvSpPr>
          <p:nvPr>
            <p:ph idx="1"/>
          </p:nvPr>
        </p:nvSpPr>
        <p:spPr>
          <a:xfrm>
            <a:off x="457200" y="1500174"/>
            <a:ext cx="8329642" cy="4357718"/>
          </a:xfrm>
        </p:spPr>
        <p:txBody>
          <a:bodyPr/>
          <a:lstStyle/>
          <a:p>
            <a:r>
              <a:rPr lang="en-CA" dirty="0">
                <a:latin typeface="Hemi Head 426" pitchFamily="2" charset="0"/>
              </a:rPr>
              <a:t>SMS messages are stored on the phone/SIM card when they arrive. This allows the user to save responses and save costs by avoiding another search query.</a:t>
            </a:r>
          </a:p>
          <a:p>
            <a:r>
              <a:rPr lang="en-CA" dirty="0">
                <a:latin typeface="Hemi Head 426" pitchFamily="2" charset="0"/>
              </a:rPr>
              <a:t>Further cuts down costs by having fewer display screens in stations.</a:t>
            </a:r>
          </a:p>
          <a:p>
            <a:r>
              <a:rPr lang="en-CA" dirty="0">
                <a:latin typeface="Hemi Head 426" pitchFamily="2" charset="0"/>
              </a:rPr>
              <a:t>-</a:t>
            </a:r>
            <a:r>
              <a:rPr lang="en-CA" dirty="0" err="1">
                <a:latin typeface="Hemi Head 426" pitchFamily="2" charset="0"/>
              </a:rPr>
              <a:t>genieTEXT</a:t>
            </a:r>
            <a:r>
              <a:rPr lang="en-CA" dirty="0">
                <a:latin typeface="Hemi Head 426" pitchFamily="2" charset="0"/>
              </a:rPr>
              <a:t> ME: size is small – one time downloading</a:t>
            </a:r>
          </a:p>
          <a:p>
            <a:r>
              <a:rPr lang="en-CA" dirty="0">
                <a:latin typeface="Hemi Head 426" pitchFamily="2" charset="0"/>
              </a:rPr>
              <a:t>-Innovative way of OC </a:t>
            </a:r>
            <a:r>
              <a:rPr lang="en-CA" dirty="0" err="1">
                <a:latin typeface="Hemi Head 426" pitchFamily="2" charset="0"/>
              </a:rPr>
              <a:t>Transpo</a:t>
            </a:r>
            <a:r>
              <a:rPr lang="en-CA" dirty="0">
                <a:latin typeface="Hemi Head 426" pitchFamily="2" charset="0"/>
              </a:rPr>
              <a:t> to show they are making transit easier for citizens after strike (especially students who were mainly affected)</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a:r>
              <a:rPr lang="en-CA" dirty="0" err="1">
                <a:latin typeface="Hemi Head 426" pitchFamily="2" charset="0"/>
              </a:rPr>
              <a:t>genieTEXT</a:t>
            </a:r>
            <a:r>
              <a:rPr lang="en-CA" dirty="0">
                <a:latin typeface="Hemi Head 426" pitchFamily="2" charset="0"/>
              </a:rPr>
              <a:t>: Summary</a:t>
            </a:r>
          </a:p>
        </p:txBody>
      </p:sp>
      <p:sp>
        <p:nvSpPr>
          <p:cNvPr id="5123" name="Forme 2"/>
          <p:cNvSpPr>
            <a:spLocks noGrp="1"/>
          </p:cNvSpPr>
          <p:nvPr>
            <p:ph idx="1"/>
          </p:nvPr>
        </p:nvSpPr>
        <p:spPr>
          <a:xfrm>
            <a:off x="457200" y="1500174"/>
            <a:ext cx="8329642" cy="4572032"/>
          </a:xfrm>
        </p:spPr>
        <p:txBody>
          <a:bodyPr/>
          <a:lstStyle/>
          <a:p>
            <a:r>
              <a:rPr lang="en-CA" sz="2500" dirty="0" err="1">
                <a:latin typeface="Hemi Head 426" pitchFamily="2" charset="0"/>
              </a:rPr>
              <a:t>genieTEXT</a:t>
            </a:r>
            <a:r>
              <a:rPr lang="en-CA" sz="2500" dirty="0">
                <a:latin typeface="Hemi Head 426" pitchFamily="2" charset="0"/>
              </a:rPr>
              <a:t>: Transit is a service providing users an alternative method of accessing transit information.</a:t>
            </a:r>
          </a:p>
          <a:p>
            <a:r>
              <a:rPr lang="en-CA" sz="2500" dirty="0">
                <a:latin typeface="Hemi Head 426" pitchFamily="2" charset="0"/>
              </a:rPr>
              <a:t>The program uses Short Message Service technology to exchange information between the client and server.</a:t>
            </a:r>
          </a:p>
          <a:p>
            <a:r>
              <a:rPr lang="en-CA" sz="2500" dirty="0">
                <a:latin typeface="Hemi Head 426" pitchFamily="2" charset="0"/>
              </a:rPr>
              <a:t>Users send queries to an address/number and receive responses.</a:t>
            </a:r>
          </a:p>
          <a:p>
            <a:r>
              <a:rPr lang="en-CA" sz="2500" dirty="0">
                <a:latin typeface="Hemi Head 426" pitchFamily="2" charset="0"/>
              </a:rPr>
              <a:t>The system provides subscription handling as well as request monitoring technologies.</a:t>
            </a:r>
          </a:p>
          <a:p>
            <a:r>
              <a:rPr lang="en-CA" sz="2500" dirty="0" err="1">
                <a:latin typeface="Hemi Head 426" pitchFamily="2" charset="0"/>
              </a:rPr>
              <a:t>genieTEXT</a:t>
            </a:r>
            <a:r>
              <a:rPr lang="en-CA" sz="2500" dirty="0">
                <a:latin typeface="Hemi Head 426" pitchFamily="2" charset="0"/>
              </a:rPr>
              <a:t>: Transit provides all the services that 560-1000 service offers plus more.</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a:latin typeface="Hemi Head 426" pitchFamily="2" charset="0"/>
              </a:rPr>
              <a:t>Mobile Dynamic Information</a:t>
            </a:r>
          </a:p>
        </p:txBody>
      </p:sp>
      <p:sp>
        <p:nvSpPr>
          <p:cNvPr id="5123" name="Forme 2"/>
          <p:cNvSpPr>
            <a:spLocks noGrp="1"/>
          </p:cNvSpPr>
          <p:nvPr>
            <p:ph idx="1"/>
          </p:nvPr>
        </p:nvSpPr>
        <p:spPr>
          <a:xfrm>
            <a:off x="457200" y="1611331"/>
            <a:ext cx="8229600" cy="4389437"/>
          </a:xfrm>
        </p:spPr>
        <p:txBody>
          <a:bodyPr/>
          <a:lstStyle/>
          <a:p>
            <a:r>
              <a:rPr lang="en-CA" dirty="0">
                <a:latin typeface="Hemi Head 426" pitchFamily="2" charset="0"/>
              </a:rPr>
              <a:t>Users need a way to access dynamic information that may be stored at a source from anywhere.</a:t>
            </a:r>
          </a:p>
          <a:p>
            <a:pPr>
              <a:buNone/>
            </a:pPr>
            <a:endParaRPr lang="en-CA" dirty="0">
              <a:latin typeface="Hemi Head 426" pitchFamily="2" charset="0"/>
            </a:endParaRPr>
          </a:p>
          <a:p>
            <a:r>
              <a:rPr lang="en-CA" dirty="0">
                <a:latin typeface="Hemi Head 426" pitchFamily="2" charset="0"/>
              </a:rPr>
              <a:t>Current methods available:</a:t>
            </a:r>
          </a:p>
          <a:p>
            <a:pPr lvl="1"/>
            <a:r>
              <a:rPr lang="en-CA" dirty="0">
                <a:latin typeface="Hemi Head 426" pitchFamily="2" charset="0"/>
              </a:rPr>
              <a:t>Phone-line Operators</a:t>
            </a:r>
          </a:p>
          <a:p>
            <a:pPr lvl="1"/>
            <a:r>
              <a:rPr lang="en-CA" dirty="0">
                <a:latin typeface="Hemi Head 426" pitchFamily="2" charset="0"/>
              </a:rPr>
              <a:t>World-Wide Web Internet Access</a:t>
            </a:r>
          </a:p>
          <a:p>
            <a:pPr lvl="1"/>
            <a:r>
              <a:rPr lang="en-CA" dirty="0">
                <a:latin typeface="Hemi Head 426" pitchFamily="2" charset="0"/>
              </a:rPr>
              <a:t>Messaging Requests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a:latin typeface="Hemi Head 426" pitchFamily="2" charset="0"/>
              </a:rPr>
              <a:t>What is </a:t>
            </a:r>
            <a:r>
              <a:rPr lang="en-CA" dirty="0" err="1">
                <a:latin typeface="Hemi Head 426" pitchFamily="2" charset="0"/>
              </a:rPr>
              <a:t>genieTEXT</a:t>
            </a:r>
            <a:r>
              <a:rPr lang="en-CA" dirty="0">
                <a:latin typeface="Hemi Head 426" pitchFamily="2" charset="0"/>
              </a:rPr>
              <a:t>: Transit?</a:t>
            </a:r>
          </a:p>
        </p:txBody>
      </p:sp>
      <p:sp>
        <p:nvSpPr>
          <p:cNvPr id="5123" name="Forme 2"/>
          <p:cNvSpPr>
            <a:spLocks noGrp="1"/>
          </p:cNvSpPr>
          <p:nvPr>
            <p:ph idx="1"/>
          </p:nvPr>
        </p:nvSpPr>
        <p:spPr>
          <a:xfrm>
            <a:off x="457200" y="1611331"/>
            <a:ext cx="8229600" cy="4389437"/>
          </a:xfrm>
        </p:spPr>
        <p:txBody>
          <a:bodyPr/>
          <a:lstStyle/>
          <a:p>
            <a:r>
              <a:rPr lang="en-CA" dirty="0" err="1">
                <a:latin typeface="Hemi Head 426" pitchFamily="2" charset="0"/>
              </a:rPr>
              <a:t>genieTEXT</a:t>
            </a:r>
            <a:r>
              <a:rPr lang="en-CA" dirty="0">
                <a:latin typeface="Hemi Head 426" pitchFamily="2" charset="0"/>
              </a:rPr>
              <a:t> is a suite of services intended to bring dynamic data to mobile phones through SMS.</a:t>
            </a:r>
          </a:p>
          <a:p>
            <a:pPr>
              <a:buNone/>
            </a:pPr>
            <a:endParaRPr lang="en-CA" dirty="0">
              <a:latin typeface="Hemi Head 426" pitchFamily="2" charset="0"/>
            </a:endParaRPr>
          </a:p>
          <a:p>
            <a:r>
              <a:rPr lang="en-CA" dirty="0" err="1">
                <a:latin typeface="Hemi Head 426" pitchFamily="2" charset="0"/>
              </a:rPr>
              <a:t>genieTEXT</a:t>
            </a:r>
            <a:r>
              <a:rPr lang="en-CA" dirty="0">
                <a:latin typeface="Hemi Head 426" pitchFamily="2" charset="0"/>
              </a:rPr>
              <a:t>: Transit helps bring transit service information to a user’s mobile phone through a simple text message.</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a:latin typeface="Hemi Head 426" pitchFamily="2" charset="0"/>
              </a:rPr>
              <a:t>Target Audience</a:t>
            </a:r>
          </a:p>
        </p:txBody>
      </p:sp>
      <p:pic>
        <p:nvPicPr>
          <p:cNvPr id="5" name="Picture 4" descr="Clipboard01.png"/>
          <p:cNvPicPr>
            <a:picLocks noChangeAspect="1"/>
          </p:cNvPicPr>
          <p:nvPr/>
        </p:nvPicPr>
        <p:blipFill>
          <a:blip r:embed="rId4"/>
          <a:stretch>
            <a:fillRect/>
          </a:stretch>
        </p:blipFill>
        <p:spPr>
          <a:xfrm>
            <a:off x="1571604" y="1285860"/>
            <a:ext cx="6357982" cy="4320574"/>
          </a:xfrm>
          <a:prstGeom prst="rect">
            <a:avLst/>
          </a:prstGeom>
        </p:spPr>
      </p:pic>
      <p:sp>
        <p:nvSpPr>
          <p:cNvPr id="6" name="Forme 2"/>
          <p:cNvSpPr>
            <a:spLocks noGrp="1"/>
          </p:cNvSpPr>
          <p:nvPr>
            <p:ph idx="1"/>
          </p:nvPr>
        </p:nvSpPr>
        <p:spPr>
          <a:xfrm>
            <a:off x="928662" y="5643578"/>
            <a:ext cx="7286676" cy="460347"/>
          </a:xfrm>
        </p:spPr>
        <p:txBody>
          <a:bodyPr/>
          <a:lstStyle/>
          <a:p>
            <a:pPr>
              <a:buNone/>
            </a:pPr>
            <a:r>
              <a:rPr lang="en-CA" sz="2100" dirty="0">
                <a:latin typeface="Hemi Head 426" pitchFamily="2" charset="0"/>
              </a:rPr>
              <a:t>In 2008, over 76 million text messages were sent per day.</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a:latin typeface="Hemi Head 426" pitchFamily="2" charset="0"/>
              </a:rPr>
              <a:t>Target Audience</a:t>
            </a:r>
          </a:p>
        </p:txBody>
      </p:sp>
      <p:pic>
        <p:nvPicPr>
          <p:cNvPr id="5" name="Picture 4" descr="Clipboard01.png"/>
          <p:cNvPicPr>
            <a:picLocks noChangeAspect="1"/>
          </p:cNvPicPr>
          <p:nvPr/>
        </p:nvPicPr>
        <p:blipFill>
          <a:blip r:embed="rId4"/>
          <a:stretch>
            <a:fillRect/>
          </a:stretch>
        </p:blipFill>
        <p:spPr>
          <a:xfrm>
            <a:off x="1620119" y="1285860"/>
            <a:ext cx="6260951" cy="4320574"/>
          </a:xfrm>
          <a:prstGeom prst="rect">
            <a:avLst/>
          </a:prstGeom>
        </p:spPr>
      </p:pic>
      <p:sp>
        <p:nvSpPr>
          <p:cNvPr id="6" name="Forme 2"/>
          <p:cNvSpPr>
            <a:spLocks noGrp="1"/>
          </p:cNvSpPr>
          <p:nvPr>
            <p:ph idx="1"/>
          </p:nvPr>
        </p:nvSpPr>
        <p:spPr>
          <a:xfrm>
            <a:off x="1857356" y="5643578"/>
            <a:ext cx="5715040" cy="460347"/>
          </a:xfrm>
        </p:spPr>
        <p:txBody>
          <a:bodyPr/>
          <a:lstStyle/>
          <a:p>
            <a:pPr>
              <a:buNone/>
            </a:pPr>
            <a:r>
              <a:rPr lang="en-CA" sz="2100" dirty="0">
                <a:latin typeface="Hemi Head 426" pitchFamily="2" charset="0"/>
              </a:rPr>
              <a:t>In 2008, over 20.7 billion text messages sent.</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a:latin typeface="Hemi Head 426" pitchFamily="2" charset="0"/>
              </a:rPr>
              <a:t>Target Audience</a:t>
            </a:r>
          </a:p>
        </p:txBody>
      </p:sp>
      <p:sp>
        <p:nvSpPr>
          <p:cNvPr id="8" name="Forme 2"/>
          <p:cNvSpPr>
            <a:spLocks noGrp="1"/>
          </p:cNvSpPr>
          <p:nvPr>
            <p:ph idx="1"/>
          </p:nvPr>
        </p:nvSpPr>
        <p:spPr>
          <a:xfrm>
            <a:off x="457200" y="1611331"/>
            <a:ext cx="6329378" cy="4389437"/>
          </a:xfrm>
        </p:spPr>
        <p:txBody>
          <a:bodyPr/>
          <a:lstStyle/>
          <a:p>
            <a:r>
              <a:rPr lang="en-CA" dirty="0">
                <a:latin typeface="Hemi Head 426" pitchFamily="2" charset="0"/>
              </a:rPr>
              <a:t>Ottawa’s largest wireless providers were surveyed.</a:t>
            </a:r>
          </a:p>
          <a:p>
            <a:endParaRPr lang="en-CA" dirty="0">
              <a:latin typeface="Hemi Head 426" pitchFamily="2" charset="0"/>
            </a:endParaRPr>
          </a:p>
          <a:p>
            <a:r>
              <a:rPr lang="en-CA" dirty="0">
                <a:latin typeface="Hemi Head 426" pitchFamily="2" charset="0"/>
              </a:rPr>
              <a:t>Age group: 15-30 uses more text messaging services than voice communication services.</a:t>
            </a:r>
          </a:p>
          <a:p>
            <a:endParaRPr lang="en-CA" dirty="0">
              <a:latin typeface="Hemi Head 426" pitchFamily="2" charset="0"/>
            </a:endParaRPr>
          </a:p>
          <a:p>
            <a:r>
              <a:rPr lang="en-CA" dirty="0">
                <a:latin typeface="Hemi Head 426" pitchFamily="2" charset="0"/>
              </a:rPr>
              <a:t>Older age groups use more voice communication than text messaging.</a:t>
            </a:r>
          </a:p>
        </p:txBody>
      </p:sp>
      <p:pic>
        <p:nvPicPr>
          <p:cNvPr id="11" name="Picture 10" descr="Clipboard01.png"/>
          <p:cNvPicPr>
            <a:picLocks noChangeAspect="1"/>
          </p:cNvPicPr>
          <p:nvPr/>
        </p:nvPicPr>
        <p:blipFill>
          <a:blip r:embed="rId4"/>
          <a:stretch>
            <a:fillRect/>
          </a:stretch>
        </p:blipFill>
        <p:spPr>
          <a:xfrm>
            <a:off x="6429388" y="2285992"/>
            <a:ext cx="2357454" cy="251819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22" name="Forme 1"/>
          <p:cNvSpPr>
            <a:spLocks noGrp="1"/>
          </p:cNvSpPr>
          <p:nvPr>
            <p:ph type="title"/>
          </p:nvPr>
        </p:nvSpPr>
        <p:spPr>
          <a:xfrm>
            <a:off x="457200" y="428590"/>
            <a:ext cx="8229600" cy="785832"/>
          </a:xfrm>
        </p:spPr>
        <p:txBody>
          <a:bodyPr/>
          <a:lstStyle/>
          <a:p>
            <a:pPr marL="0" indent="0" defTabSz="914400" eaLnBrk="1" hangingPunct="1"/>
            <a:r>
              <a:rPr lang="en-CA" dirty="0">
                <a:latin typeface="Hemi Head 426" pitchFamily="2" charset="0"/>
              </a:rPr>
              <a:t>History</a:t>
            </a:r>
          </a:p>
        </p:txBody>
      </p:sp>
      <p:sp>
        <p:nvSpPr>
          <p:cNvPr id="5123" name="Forme 2"/>
          <p:cNvSpPr>
            <a:spLocks noGrp="1"/>
          </p:cNvSpPr>
          <p:nvPr>
            <p:ph idx="1"/>
          </p:nvPr>
        </p:nvSpPr>
        <p:spPr>
          <a:xfrm>
            <a:off x="457200" y="1611331"/>
            <a:ext cx="8229600" cy="4389437"/>
          </a:xfrm>
        </p:spPr>
        <p:txBody>
          <a:bodyPr/>
          <a:lstStyle/>
          <a:p>
            <a:r>
              <a:rPr lang="en-CA" dirty="0" err="1">
                <a:latin typeface="Hemi Head 426" pitchFamily="2" charset="0"/>
              </a:rPr>
              <a:t>BusTimes</a:t>
            </a:r>
            <a:r>
              <a:rPr lang="en-CA" dirty="0">
                <a:latin typeface="Hemi Head 426" pitchFamily="2" charset="0"/>
              </a:rPr>
              <a:t>  v3.01:</a:t>
            </a:r>
          </a:p>
          <a:p>
            <a:pPr lvl="2"/>
            <a:r>
              <a:rPr lang="en-CA" dirty="0" err="1">
                <a:latin typeface="Hemi Head 426" pitchFamily="2" charset="0"/>
              </a:rPr>
              <a:t>MIDlet</a:t>
            </a:r>
            <a:r>
              <a:rPr lang="en-CA" dirty="0">
                <a:latin typeface="Hemi Head 426" pitchFamily="2" charset="0"/>
              </a:rPr>
              <a:t> that stored static transit service information.</a:t>
            </a:r>
          </a:p>
          <a:p>
            <a:pPr lvl="2"/>
            <a:r>
              <a:rPr lang="en-CA" dirty="0">
                <a:latin typeface="Hemi Head 426" pitchFamily="2" charset="0"/>
              </a:rPr>
              <a:t>Transit service data could not be updated without downloading a new binary package.</a:t>
            </a:r>
          </a:p>
          <a:p>
            <a:pPr lvl="2"/>
            <a:r>
              <a:rPr lang="en-CA" dirty="0">
                <a:latin typeface="Hemi Head 426" pitchFamily="2" charset="0"/>
              </a:rPr>
              <a:t>Users could not access any information outside what was pre-loaded.</a:t>
            </a:r>
          </a:p>
          <a:p>
            <a:pPr lvl="2"/>
            <a:r>
              <a:rPr lang="en-CA" dirty="0">
                <a:latin typeface="Hemi Head 426" pitchFamily="2" charset="0"/>
              </a:rPr>
              <a:t>Users had to download transit time schedules manually as well as the binary distribution.</a:t>
            </a:r>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enieTex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Bureau ">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genieText</Template>
  <TotalTime>768</TotalTime>
  <Words>1843</Words>
  <Application>Microsoft Macintosh PowerPoint</Application>
  <PresentationFormat>On-screen Show (4:3)</PresentationFormat>
  <Paragraphs>246</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Constantia</vt:lpstr>
      <vt:lpstr>Hemi Head 426</vt:lpstr>
      <vt:lpstr>Wingdings 2</vt:lpstr>
      <vt:lpstr>genieText</vt:lpstr>
      <vt:lpstr>PowerPoint Presentation</vt:lpstr>
      <vt:lpstr>Overview</vt:lpstr>
      <vt:lpstr>Canabang Inc.</vt:lpstr>
      <vt:lpstr>Mobile Dynamic Information</vt:lpstr>
      <vt:lpstr>What is genieTEXT: Transit?</vt:lpstr>
      <vt:lpstr>Target Audience</vt:lpstr>
      <vt:lpstr>Target Audience</vt:lpstr>
      <vt:lpstr>Target Audience</vt:lpstr>
      <vt:lpstr>History</vt:lpstr>
      <vt:lpstr>History</vt:lpstr>
      <vt:lpstr>genieTEXT: Transit In Action</vt:lpstr>
      <vt:lpstr>genieTEXT: Transit In Action</vt:lpstr>
      <vt:lpstr>genieTEXT: Transit In Action</vt:lpstr>
      <vt:lpstr>genieTEXT: Transit In Action</vt:lpstr>
      <vt:lpstr>genieTEXT: Transit In Action</vt:lpstr>
      <vt:lpstr>genieTEXT: Transit In Action</vt:lpstr>
      <vt:lpstr>genieTEXT: Transit In Action</vt:lpstr>
      <vt:lpstr>genieTEXT: Transit In Action</vt:lpstr>
      <vt:lpstr>genieTEXT: Transit In Action</vt:lpstr>
      <vt:lpstr>genieTEXT: Transit In Action</vt:lpstr>
      <vt:lpstr>genieTEXT: Transit In Action</vt:lpstr>
      <vt:lpstr>genieTEXT: Transit In Action</vt:lpstr>
      <vt:lpstr>genieTEXT ME: Transit</vt:lpstr>
      <vt:lpstr>genieTEXT ME: Transit</vt:lpstr>
      <vt:lpstr>genieTEXT: Advantages</vt:lpstr>
      <vt:lpstr>genieTEXT: Advantages</vt:lpstr>
      <vt:lpstr>genieTEXT: Advantages</vt:lpstr>
      <vt:lpstr>genieTEXT: Advantages</vt:lpstr>
      <vt:lpstr>genieTEXT: Advantages</vt:lpstr>
      <vt:lpstr>genieTEXT: Advantages</vt:lpstr>
      <vt:lpstr>genieTEXT: Summary</vt:lpstr>
    </vt:vector>
  </TitlesOfParts>
  <Manager/>
  <Company>Grizli777</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Ragaeeb Haq</dc:creator>
  <cp:keywords/>
  <dc:description/>
  <cp:lastModifiedBy>Microsoft Office User</cp:lastModifiedBy>
  <cp:revision>229</cp:revision>
  <dcterms:created xsi:type="dcterms:W3CDTF">2009-05-24T07:05:52Z</dcterms:created>
  <dcterms:modified xsi:type="dcterms:W3CDTF">2019-04-15T19:48:30Z</dcterms:modified>
  <cp:category/>
</cp:coreProperties>
</file>