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57" r:id="rId3"/>
    <p:sldId id="258" r:id="rId4"/>
    <p:sldId id="259" r:id="rId5"/>
    <p:sldId id="263" r:id="rId6"/>
    <p:sldId id="264" r:id="rId7"/>
    <p:sldId id="265" r:id="rId8"/>
    <p:sldId id="266" r:id="rId9"/>
    <p:sldId id="268" r:id="rId10"/>
    <p:sldId id="269" r:id="rId11"/>
    <p:sldId id="270" r:id="rId12"/>
    <p:sldId id="272" r:id="rId13"/>
    <p:sldId id="273" r:id="rId14"/>
    <p:sldId id="274"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539FF-B2D7-9CF8-47C5-1058BB81FC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230FBC-5373-7932-A5A3-EC27FBF588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EF2EB9-6F88-82D8-ED99-63EBB85E2708}"/>
              </a:ext>
            </a:extLst>
          </p:cNvPr>
          <p:cNvSpPr>
            <a:spLocks noGrp="1"/>
          </p:cNvSpPr>
          <p:nvPr>
            <p:ph type="dt" sz="half" idx="10"/>
          </p:nvPr>
        </p:nvSpPr>
        <p:spPr/>
        <p:txBody>
          <a:bodyPr/>
          <a:lstStyle/>
          <a:p>
            <a:fld id="{C8FF8E8B-3245-4197-8152-906825580B33}" type="datetimeFigureOut">
              <a:rPr lang="en-US" smtClean="0"/>
              <a:t>12/17/2022</a:t>
            </a:fld>
            <a:endParaRPr lang="en-US"/>
          </a:p>
        </p:txBody>
      </p:sp>
      <p:sp>
        <p:nvSpPr>
          <p:cNvPr id="5" name="Footer Placeholder 4">
            <a:extLst>
              <a:ext uri="{FF2B5EF4-FFF2-40B4-BE49-F238E27FC236}">
                <a16:creationId xmlns:a16="http://schemas.microsoft.com/office/drawing/2014/main" id="{65C2DEF0-8EC8-A179-8AC6-EC28E60BD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BC3A2-FE4B-3226-F5A1-2F2824FB2F99}"/>
              </a:ext>
            </a:extLst>
          </p:cNvPr>
          <p:cNvSpPr>
            <a:spLocks noGrp="1"/>
          </p:cNvSpPr>
          <p:nvPr>
            <p:ph type="sldNum" sz="quarter" idx="12"/>
          </p:nvPr>
        </p:nvSpPr>
        <p:spPr/>
        <p:txBody>
          <a:bodyPr/>
          <a:lstStyle/>
          <a:p>
            <a:fld id="{12FBAFF3-8F04-4B95-88AF-D56848032382}" type="slidenum">
              <a:rPr lang="en-US" smtClean="0"/>
              <a:t>‹#›</a:t>
            </a:fld>
            <a:endParaRPr lang="en-US"/>
          </a:p>
        </p:txBody>
      </p:sp>
    </p:spTree>
    <p:extLst>
      <p:ext uri="{BB962C8B-B14F-4D97-AF65-F5344CB8AC3E}">
        <p14:creationId xmlns:p14="http://schemas.microsoft.com/office/powerpoint/2010/main" val="3967139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3C0D-DE39-2A7D-0EE4-A3DDF4097B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90A462-D835-5495-60BF-C2FA96C6F7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2CDF8F-6F00-4483-4B95-D405C4BAE2BD}"/>
              </a:ext>
            </a:extLst>
          </p:cNvPr>
          <p:cNvSpPr>
            <a:spLocks noGrp="1"/>
          </p:cNvSpPr>
          <p:nvPr>
            <p:ph type="dt" sz="half" idx="10"/>
          </p:nvPr>
        </p:nvSpPr>
        <p:spPr/>
        <p:txBody>
          <a:bodyPr/>
          <a:lstStyle/>
          <a:p>
            <a:fld id="{C8FF8E8B-3245-4197-8152-906825580B33}" type="datetimeFigureOut">
              <a:rPr lang="en-US" smtClean="0"/>
              <a:t>12/17/2022</a:t>
            </a:fld>
            <a:endParaRPr lang="en-US"/>
          </a:p>
        </p:txBody>
      </p:sp>
      <p:sp>
        <p:nvSpPr>
          <p:cNvPr id="5" name="Footer Placeholder 4">
            <a:extLst>
              <a:ext uri="{FF2B5EF4-FFF2-40B4-BE49-F238E27FC236}">
                <a16:creationId xmlns:a16="http://schemas.microsoft.com/office/drawing/2014/main" id="{A0C44AD4-0445-DB18-3994-AA690684D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0EEA0-5D0C-E701-A208-2A1FDF71B63D}"/>
              </a:ext>
            </a:extLst>
          </p:cNvPr>
          <p:cNvSpPr>
            <a:spLocks noGrp="1"/>
          </p:cNvSpPr>
          <p:nvPr>
            <p:ph type="sldNum" sz="quarter" idx="12"/>
          </p:nvPr>
        </p:nvSpPr>
        <p:spPr/>
        <p:txBody>
          <a:bodyPr/>
          <a:lstStyle/>
          <a:p>
            <a:fld id="{12FBAFF3-8F04-4B95-88AF-D56848032382}" type="slidenum">
              <a:rPr lang="en-US" smtClean="0"/>
              <a:t>‹#›</a:t>
            </a:fld>
            <a:endParaRPr lang="en-US"/>
          </a:p>
        </p:txBody>
      </p:sp>
    </p:spTree>
    <p:extLst>
      <p:ext uri="{BB962C8B-B14F-4D97-AF65-F5344CB8AC3E}">
        <p14:creationId xmlns:p14="http://schemas.microsoft.com/office/powerpoint/2010/main" val="3926777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5CC1E2-B74B-0A3F-90F5-AF84A2DB91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B62C1B-1F6A-EFFE-107A-3AA4D19886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8DA4B-617C-4EF3-820F-A9BD87BE023C}"/>
              </a:ext>
            </a:extLst>
          </p:cNvPr>
          <p:cNvSpPr>
            <a:spLocks noGrp="1"/>
          </p:cNvSpPr>
          <p:nvPr>
            <p:ph type="dt" sz="half" idx="10"/>
          </p:nvPr>
        </p:nvSpPr>
        <p:spPr/>
        <p:txBody>
          <a:bodyPr/>
          <a:lstStyle/>
          <a:p>
            <a:fld id="{C8FF8E8B-3245-4197-8152-906825580B33}" type="datetimeFigureOut">
              <a:rPr lang="en-US" smtClean="0"/>
              <a:t>12/17/2022</a:t>
            </a:fld>
            <a:endParaRPr lang="en-US"/>
          </a:p>
        </p:txBody>
      </p:sp>
      <p:sp>
        <p:nvSpPr>
          <p:cNvPr id="5" name="Footer Placeholder 4">
            <a:extLst>
              <a:ext uri="{FF2B5EF4-FFF2-40B4-BE49-F238E27FC236}">
                <a16:creationId xmlns:a16="http://schemas.microsoft.com/office/drawing/2014/main" id="{0A3781FB-73EB-07C2-01A5-07551A07C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1488D-E541-6A5C-F0C1-6E3383D1016F}"/>
              </a:ext>
            </a:extLst>
          </p:cNvPr>
          <p:cNvSpPr>
            <a:spLocks noGrp="1"/>
          </p:cNvSpPr>
          <p:nvPr>
            <p:ph type="sldNum" sz="quarter" idx="12"/>
          </p:nvPr>
        </p:nvSpPr>
        <p:spPr/>
        <p:txBody>
          <a:bodyPr/>
          <a:lstStyle/>
          <a:p>
            <a:fld id="{12FBAFF3-8F04-4B95-88AF-D56848032382}" type="slidenum">
              <a:rPr lang="en-US" smtClean="0"/>
              <a:t>‹#›</a:t>
            </a:fld>
            <a:endParaRPr lang="en-US"/>
          </a:p>
        </p:txBody>
      </p:sp>
    </p:spTree>
    <p:extLst>
      <p:ext uri="{BB962C8B-B14F-4D97-AF65-F5344CB8AC3E}">
        <p14:creationId xmlns:p14="http://schemas.microsoft.com/office/powerpoint/2010/main" val="345850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AB83-9976-0A6C-FC39-843D37DE8F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4693E2-CC5B-9EE3-BDDE-E900B16619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0B09F-5777-09AA-D0FB-CEF276A4B037}"/>
              </a:ext>
            </a:extLst>
          </p:cNvPr>
          <p:cNvSpPr>
            <a:spLocks noGrp="1"/>
          </p:cNvSpPr>
          <p:nvPr>
            <p:ph type="dt" sz="half" idx="10"/>
          </p:nvPr>
        </p:nvSpPr>
        <p:spPr/>
        <p:txBody>
          <a:bodyPr/>
          <a:lstStyle/>
          <a:p>
            <a:fld id="{C8FF8E8B-3245-4197-8152-906825580B33}" type="datetimeFigureOut">
              <a:rPr lang="en-US" smtClean="0"/>
              <a:t>12/17/2022</a:t>
            </a:fld>
            <a:endParaRPr lang="en-US"/>
          </a:p>
        </p:txBody>
      </p:sp>
      <p:sp>
        <p:nvSpPr>
          <p:cNvPr id="5" name="Footer Placeholder 4">
            <a:extLst>
              <a:ext uri="{FF2B5EF4-FFF2-40B4-BE49-F238E27FC236}">
                <a16:creationId xmlns:a16="http://schemas.microsoft.com/office/drawing/2014/main" id="{90F75009-14C9-072C-B9E2-EFFDF2251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D19DC8-3489-2143-0032-E66836D5BADB}"/>
              </a:ext>
            </a:extLst>
          </p:cNvPr>
          <p:cNvSpPr>
            <a:spLocks noGrp="1"/>
          </p:cNvSpPr>
          <p:nvPr>
            <p:ph type="sldNum" sz="quarter" idx="12"/>
          </p:nvPr>
        </p:nvSpPr>
        <p:spPr/>
        <p:txBody>
          <a:bodyPr/>
          <a:lstStyle/>
          <a:p>
            <a:fld id="{12FBAFF3-8F04-4B95-88AF-D56848032382}" type="slidenum">
              <a:rPr lang="en-US" smtClean="0"/>
              <a:t>‹#›</a:t>
            </a:fld>
            <a:endParaRPr lang="en-US"/>
          </a:p>
        </p:txBody>
      </p:sp>
    </p:spTree>
    <p:extLst>
      <p:ext uri="{BB962C8B-B14F-4D97-AF65-F5344CB8AC3E}">
        <p14:creationId xmlns:p14="http://schemas.microsoft.com/office/powerpoint/2010/main" val="934311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92D1-3643-BCF3-93BF-B3082C04B2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A7C53C-DC8C-AFD6-6B34-D7D2F14B80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CBCD61-FCF3-D83E-C442-17E685A34154}"/>
              </a:ext>
            </a:extLst>
          </p:cNvPr>
          <p:cNvSpPr>
            <a:spLocks noGrp="1"/>
          </p:cNvSpPr>
          <p:nvPr>
            <p:ph type="dt" sz="half" idx="10"/>
          </p:nvPr>
        </p:nvSpPr>
        <p:spPr/>
        <p:txBody>
          <a:bodyPr/>
          <a:lstStyle/>
          <a:p>
            <a:fld id="{C8FF8E8B-3245-4197-8152-906825580B33}" type="datetimeFigureOut">
              <a:rPr lang="en-US" smtClean="0"/>
              <a:t>12/17/2022</a:t>
            </a:fld>
            <a:endParaRPr lang="en-US"/>
          </a:p>
        </p:txBody>
      </p:sp>
      <p:sp>
        <p:nvSpPr>
          <p:cNvPr id="5" name="Footer Placeholder 4">
            <a:extLst>
              <a:ext uri="{FF2B5EF4-FFF2-40B4-BE49-F238E27FC236}">
                <a16:creationId xmlns:a16="http://schemas.microsoft.com/office/drawing/2014/main" id="{E1558BAB-F73A-9CB5-60B0-2A2CD58AE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6C66CA-54D0-1190-9077-F93D249EEB14}"/>
              </a:ext>
            </a:extLst>
          </p:cNvPr>
          <p:cNvSpPr>
            <a:spLocks noGrp="1"/>
          </p:cNvSpPr>
          <p:nvPr>
            <p:ph type="sldNum" sz="quarter" idx="12"/>
          </p:nvPr>
        </p:nvSpPr>
        <p:spPr/>
        <p:txBody>
          <a:bodyPr/>
          <a:lstStyle/>
          <a:p>
            <a:fld id="{12FBAFF3-8F04-4B95-88AF-D56848032382}" type="slidenum">
              <a:rPr lang="en-US" smtClean="0"/>
              <a:t>‹#›</a:t>
            </a:fld>
            <a:endParaRPr lang="en-US"/>
          </a:p>
        </p:txBody>
      </p:sp>
    </p:spTree>
    <p:extLst>
      <p:ext uri="{BB962C8B-B14F-4D97-AF65-F5344CB8AC3E}">
        <p14:creationId xmlns:p14="http://schemas.microsoft.com/office/powerpoint/2010/main" val="1954186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B6B3-B71F-C921-DF08-E89A832DCE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D3065F-7CE4-D7D7-D558-76F8905D44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6197B5-1DAF-9904-6048-EAD93703B0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CC91EB-EE47-EAC6-536C-02C35493DDB6}"/>
              </a:ext>
            </a:extLst>
          </p:cNvPr>
          <p:cNvSpPr>
            <a:spLocks noGrp="1"/>
          </p:cNvSpPr>
          <p:nvPr>
            <p:ph type="dt" sz="half" idx="10"/>
          </p:nvPr>
        </p:nvSpPr>
        <p:spPr/>
        <p:txBody>
          <a:bodyPr/>
          <a:lstStyle/>
          <a:p>
            <a:fld id="{C8FF8E8B-3245-4197-8152-906825580B33}" type="datetimeFigureOut">
              <a:rPr lang="en-US" smtClean="0"/>
              <a:t>12/17/2022</a:t>
            </a:fld>
            <a:endParaRPr lang="en-US"/>
          </a:p>
        </p:txBody>
      </p:sp>
      <p:sp>
        <p:nvSpPr>
          <p:cNvPr id="6" name="Footer Placeholder 5">
            <a:extLst>
              <a:ext uri="{FF2B5EF4-FFF2-40B4-BE49-F238E27FC236}">
                <a16:creationId xmlns:a16="http://schemas.microsoft.com/office/drawing/2014/main" id="{451966E1-2903-B984-C6D2-F4D61DEA3B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61DBB8-61A0-100F-3012-291E75B96088}"/>
              </a:ext>
            </a:extLst>
          </p:cNvPr>
          <p:cNvSpPr>
            <a:spLocks noGrp="1"/>
          </p:cNvSpPr>
          <p:nvPr>
            <p:ph type="sldNum" sz="quarter" idx="12"/>
          </p:nvPr>
        </p:nvSpPr>
        <p:spPr/>
        <p:txBody>
          <a:bodyPr/>
          <a:lstStyle/>
          <a:p>
            <a:fld id="{12FBAFF3-8F04-4B95-88AF-D56848032382}" type="slidenum">
              <a:rPr lang="en-US" smtClean="0"/>
              <a:t>‹#›</a:t>
            </a:fld>
            <a:endParaRPr lang="en-US"/>
          </a:p>
        </p:txBody>
      </p:sp>
    </p:spTree>
    <p:extLst>
      <p:ext uri="{BB962C8B-B14F-4D97-AF65-F5344CB8AC3E}">
        <p14:creationId xmlns:p14="http://schemas.microsoft.com/office/powerpoint/2010/main" val="140639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237E8-B0B9-311B-DD5F-5D6F2FC3FC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46C2A7-FF9C-DEF1-C37C-8791A8360C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CD4D8-AD5C-5219-8DC8-E20452464F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9BE621-4895-0AE4-E066-120038C046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E1CEC9-E0BD-8B38-9635-2584081EC7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153959-450D-D0A7-7566-CE32DA3D2CCC}"/>
              </a:ext>
            </a:extLst>
          </p:cNvPr>
          <p:cNvSpPr>
            <a:spLocks noGrp="1"/>
          </p:cNvSpPr>
          <p:nvPr>
            <p:ph type="dt" sz="half" idx="10"/>
          </p:nvPr>
        </p:nvSpPr>
        <p:spPr/>
        <p:txBody>
          <a:bodyPr/>
          <a:lstStyle/>
          <a:p>
            <a:fld id="{C8FF8E8B-3245-4197-8152-906825580B33}" type="datetimeFigureOut">
              <a:rPr lang="en-US" smtClean="0"/>
              <a:t>12/17/2022</a:t>
            </a:fld>
            <a:endParaRPr lang="en-US"/>
          </a:p>
        </p:txBody>
      </p:sp>
      <p:sp>
        <p:nvSpPr>
          <p:cNvPr id="8" name="Footer Placeholder 7">
            <a:extLst>
              <a:ext uri="{FF2B5EF4-FFF2-40B4-BE49-F238E27FC236}">
                <a16:creationId xmlns:a16="http://schemas.microsoft.com/office/drawing/2014/main" id="{31892D7C-7D39-1885-9230-F08D02F204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9E7CCF-AD64-C608-DDE2-06873865E4B9}"/>
              </a:ext>
            </a:extLst>
          </p:cNvPr>
          <p:cNvSpPr>
            <a:spLocks noGrp="1"/>
          </p:cNvSpPr>
          <p:nvPr>
            <p:ph type="sldNum" sz="quarter" idx="12"/>
          </p:nvPr>
        </p:nvSpPr>
        <p:spPr/>
        <p:txBody>
          <a:bodyPr/>
          <a:lstStyle/>
          <a:p>
            <a:fld id="{12FBAFF3-8F04-4B95-88AF-D56848032382}" type="slidenum">
              <a:rPr lang="en-US" smtClean="0"/>
              <a:t>‹#›</a:t>
            </a:fld>
            <a:endParaRPr lang="en-US"/>
          </a:p>
        </p:txBody>
      </p:sp>
    </p:spTree>
    <p:extLst>
      <p:ext uri="{BB962C8B-B14F-4D97-AF65-F5344CB8AC3E}">
        <p14:creationId xmlns:p14="http://schemas.microsoft.com/office/powerpoint/2010/main" val="135151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4965-04B0-C291-BC39-57AB326E0B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1B9C96-1E8F-B8A1-4EB2-E340E353A42F}"/>
              </a:ext>
            </a:extLst>
          </p:cNvPr>
          <p:cNvSpPr>
            <a:spLocks noGrp="1"/>
          </p:cNvSpPr>
          <p:nvPr>
            <p:ph type="dt" sz="half" idx="10"/>
          </p:nvPr>
        </p:nvSpPr>
        <p:spPr/>
        <p:txBody>
          <a:bodyPr/>
          <a:lstStyle/>
          <a:p>
            <a:fld id="{C8FF8E8B-3245-4197-8152-906825580B33}" type="datetimeFigureOut">
              <a:rPr lang="en-US" smtClean="0"/>
              <a:t>12/17/2022</a:t>
            </a:fld>
            <a:endParaRPr lang="en-US"/>
          </a:p>
        </p:txBody>
      </p:sp>
      <p:sp>
        <p:nvSpPr>
          <p:cNvPr id="4" name="Footer Placeholder 3">
            <a:extLst>
              <a:ext uri="{FF2B5EF4-FFF2-40B4-BE49-F238E27FC236}">
                <a16:creationId xmlns:a16="http://schemas.microsoft.com/office/drawing/2014/main" id="{26C1B76D-2D04-1D01-1CCF-DEAA2259F4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EA27C9-5194-D314-9E2A-91301EDBEE73}"/>
              </a:ext>
            </a:extLst>
          </p:cNvPr>
          <p:cNvSpPr>
            <a:spLocks noGrp="1"/>
          </p:cNvSpPr>
          <p:nvPr>
            <p:ph type="sldNum" sz="quarter" idx="12"/>
          </p:nvPr>
        </p:nvSpPr>
        <p:spPr/>
        <p:txBody>
          <a:bodyPr/>
          <a:lstStyle/>
          <a:p>
            <a:fld id="{12FBAFF3-8F04-4B95-88AF-D56848032382}" type="slidenum">
              <a:rPr lang="en-US" smtClean="0"/>
              <a:t>‹#›</a:t>
            </a:fld>
            <a:endParaRPr lang="en-US"/>
          </a:p>
        </p:txBody>
      </p:sp>
    </p:spTree>
    <p:extLst>
      <p:ext uri="{BB962C8B-B14F-4D97-AF65-F5344CB8AC3E}">
        <p14:creationId xmlns:p14="http://schemas.microsoft.com/office/powerpoint/2010/main" val="76003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576DF0-7050-F25D-A50F-A65D777C40E6}"/>
              </a:ext>
            </a:extLst>
          </p:cNvPr>
          <p:cNvSpPr>
            <a:spLocks noGrp="1"/>
          </p:cNvSpPr>
          <p:nvPr>
            <p:ph type="dt" sz="half" idx="10"/>
          </p:nvPr>
        </p:nvSpPr>
        <p:spPr/>
        <p:txBody>
          <a:bodyPr/>
          <a:lstStyle/>
          <a:p>
            <a:fld id="{C8FF8E8B-3245-4197-8152-906825580B33}" type="datetimeFigureOut">
              <a:rPr lang="en-US" smtClean="0"/>
              <a:t>12/17/2022</a:t>
            </a:fld>
            <a:endParaRPr lang="en-US"/>
          </a:p>
        </p:txBody>
      </p:sp>
      <p:sp>
        <p:nvSpPr>
          <p:cNvPr id="3" name="Footer Placeholder 2">
            <a:extLst>
              <a:ext uri="{FF2B5EF4-FFF2-40B4-BE49-F238E27FC236}">
                <a16:creationId xmlns:a16="http://schemas.microsoft.com/office/drawing/2014/main" id="{66FBF028-14EA-EFBB-7352-35DA2131EA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97903A-8F33-1C57-8D1A-F5094AD3433E}"/>
              </a:ext>
            </a:extLst>
          </p:cNvPr>
          <p:cNvSpPr>
            <a:spLocks noGrp="1"/>
          </p:cNvSpPr>
          <p:nvPr>
            <p:ph type="sldNum" sz="quarter" idx="12"/>
          </p:nvPr>
        </p:nvSpPr>
        <p:spPr/>
        <p:txBody>
          <a:bodyPr/>
          <a:lstStyle/>
          <a:p>
            <a:fld id="{12FBAFF3-8F04-4B95-88AF-D56848032382}" type="slidenum">
              <a:rPr lang="en-US" smtClean="0"/>
              <a:t>‹#›</a:t>
            </a:fld>
            <a:endParaRPr lang="en-US"/>
          </a:p>
        </p:txBody>
      </p:sp>
    </p:spTree>
    <p:extLst>
      <p:ext uri="{BB962C8B-B14F-4D97-AF65-F5344CB8AC3E}">
        <p14:creationId xmlns:p14="http://schemas.microsoft.com/office/powerpoint/2010/main" val="393397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1B58-3CC2-CD26-51F2-BA0B5F1A0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8F593D-9319-FE2E-A9CF-185E7820A9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8173EF-C527-154E-7333-480DFBD7D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276A96-1FC9-C4AA-FD57-B303A0ABA49D}"/>
              </a:ext>
            </a:extLst>
          </p:cNvPr>
          <p:cNvSpPr>
            <a:spLocks noGrp="1"/>
          </p:cNvSpPr>
          <p:nvPr>
            <p:ph type="dt" sz="half" idx="10"/>
          </p:nvPr>
        </p:nvSpPr>
        <p:spPr/>
        <p:txBody>
          <a:bodyPr/>
          <a:lstStyle/>
          <a:p>
            <a:fld id="{C8FF8E8B-3245-4197-8152-906825580B33}" type="datetimeFigureOut">
              <a:rPr lang="en-US" smtClean="0"/>
              <a:t>12/17/2022</a:t>
            </a:fld>
            <a:endParaRPr lang="en-US"/>
          </a:p>
        </p:txBody>
      </p:sp>
      <p:sp>
        <p:nvSpPr>
          <p:cNvPr id="6" name="Footer Placeholder 5">
            <a:extLst>
              <a:ext uri="{FF2B5EF4-FFF2-40B4-BE49-F238E27FC236}">
                <a16:creationId xmlns:a16="http://schemas.microsoft.com/office/drawing/2014/main" id="{B10EA2FE-063C-728A-9BB0-23C885C0CB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00AC6D-F200-CC90-54BF-72F55A069E19}"/>
              </a:ext>
            </a:extLst>
          </p:cNvPr>
          <p:cNvSpPr>
            <a:spLocks noGrp="1"/>
          </p:cNvSpPr>
          <p:nvPr>
            <p:ph type="sldNum" sz="quarter" idx="12"/>
          </p:nvPr>
        </p:nvSpPr>
        <p:spPr/>
        <p:txBody>
          <a:bodyPr/>
          <a:lstStyle/>
          <a:p>
            <a:fld id="{12FBAFF3-8F04-4B95-88AF-D56848032382}" type="slidenum">
              <a:rPr lang="en-US" smtClean="0"/>
              <a:t>‹#›</a:t>
            </a:fld>
            <a:endParaRPr lang="en-US"/>
          </a:p>
        </p:txBody>
      </p:sp>
    </p:spTree>
    <p:extLst>
      <p:ext uri="{BB962C8B-B14F-4D97-AF65-F5344CB8AC3E}">
        <p14:creationId xmlns:p14="http://schemas.microsoft.com/office/powerpoint/2010/main" val="304319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AAD7E-04C2-0FE9-EF02-A44EBA1B9B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D5CA89-1264-81A0-C085-D03AB0F3E9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15C246-14E8-735D-6A88-F0A02A38CA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EC0992-8EE1-3CC3-0F4F-EFAAFD4B1CE3}"/>
              </a:ext>
            </a:extLst>
          </p:cNvPr>
          <p:cNvSpPr>
            <a:spLocks noGrp="1"/>
          </p:cNvSpPr>
          <p:nvPr>
            <p:ph type="dt" sz="half" idx="10"/>
          </p:nvPr>
        </p:nvSpPr>
        <p:spPr/>
        <p:txBody>
          <a:bodyPr/>
          <a:lstStyle/>
          <a:p>
            <a:fld id="{C8FF8E8B-3245-4197-8152-906825580B33}" type="datetimeFigureOut">
              <a:rPr lang="en-US" smtClean="0"/>
              <a:t>12/17/2022</a:t>
            </a:fld>
            <a:endParaRPr lang="en-US"/>
          </a:p>
        </p:txBody>
      </p:sp>
      <p:sp>
        <p:nvSpPr>
          <p:cNvPr id="6" name="Footer Placeholder 5">
            <a:extLst>
              <a:ext uri="{FF2B5EF4-FFF2-40B4-BE49-F238E27FC236}">
                <a16:creationId xmlns:a16="http://schemas.microsoft.com/office/drawing/2014/main" id="{84648D20-C55D-E5B7-5C62-C0119B7D88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47D2B9-1709-0543-BF01-A2600191178F}"/>
              </a:ext>
            </a:extLst>
          </p:cNvPr>
          <p:cNvSpPr>
            <a:spLocks noGrp="1"/>
          </p:cNvSpPr>
          <p:nvPr>
            <p:ph type="sldNum" sz="quarter" idx="12"/>
          </p:nvPr>
        </p:nvSpPr>
        <p:spPr/>
        <p:txBody>
          <a:bodyPr/>
          <a:lstStyle/>
          <a:p>
            <a:fld id="{12FBAFF3-8F04-4B95-88AF-D56848032382}" type="slidenum">
              <a:rPr lang="en-US" smtClean="0"/>
              <a:t>‹#›</a:t>
            </a:fld>
            <a:endParaRPr lang="en-US"/>
          </a:p>
        </p:txBody>
      </p:sp>
    </p:spTree>
    <p:extLst>
      <p:ext uri="{BB962C8B-B14F-4D97-AF65-F5344CB8AC3E}">
        <p14:creationId xmlns:p14="http://schemas.microsoft.com/office/powerpoint/2010/main" val="1164438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521353-ED45-7123-62A5-224B4D5D6B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A29015-5A84-FF40-0689-61DA292CC7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47A69-6DEA-23FC-DC9A-84CFC7053F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F8E8B-3245-4197-8152-906825580B33}" type="datetimeFigureOut">
              <a:rPr lang="en-US" smtClean="0"/>
              <a:t>12/17/2022</a:t>
            </a:fld>
            <a:endParaRPr lang="en-US"/>
          </a:p>
        </p:txBody>
      </p:sp>
      <p:sp>
        <p:nvSpPr>
          <p:cNvPr id="5" name="Footer Placeholder 4">
            <a:extLst>
              <a:ext uri="{FF2B5EF4-FFF2-40B4-BE49-F238E27FC236}">
                <a16:creationId xmlns:a16="http://schemas.microsoft.com/office/drawing/2014/main" id="{CF541113-C105-12EB-2D15-53ACD72F43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9D1282-EB87-CD46-42F2-2B7F851C78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FBAFF3-8F04-4B95-88AF-D56848032382}" type="slidenum">
              <a:rPr lang="en-US" smtClean="0"/>
              <a:t>‹#›</a:t>
            </a:fld>
            <a:endParaRPr lang="en-US"/>
          </a:p>
        </p:txBody>
      </p:sp>
    </p:spTree>
    <p:extLst>
      <p:ext uri="{BB962C8B-B14F-4D97-AF65-F5344CB8AC3E}">
        <p14:creationId xmlns:p14="http://schemas.microsoft.com/office/powerpoint/2010/main" val="988930195"/>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7129-F612-8C63-7575-A594222CA877}"/>
              </a:ext>
            </a:extLst>
          </p:cNvPr>
          <p:cNvSpPr>
            <a:spLocks noGrp="1"/>
          </p:cNvSpPr>
          <p:nvPr>
            <p:ph type="ctrTitle"/>
          </p:nvPr>
        </p:nvSpPr>
        <p:spPr>
          <a:xfrm>
            <a:off x="1592687" y="632988"/>
            <a:ext cx="8427076" cy="1409700"/>
          </a:xfrm>
        </p:spPr>
        <p:txBody>
          <a:bodyPr>
            <a:normAutofit fontScale="90000"/>
          </a:bodyPr>
          <a:lstStyle/>
          <a:p>
            <a:r>
              <a:rPr lang="en-US" sz="4000" b="1" dirty="0">
                <a:solidFill>
                  <a:schemeClr val="accent1">
                    <a:lumMod val="75000"/>
                  </a:schemeClr>
                </a:solidFill>
              </a:rPr>
              <a:t>Used Car Price Prediction</a:t>
            </a:r>
            <a:br>
              <a:rPr lang="en-US" dirty="0"/>
            </a:br>
            <a:endParaRPr lang="en-US" dirty="0"/>
          </a:p>
        </p:txBody>
      </p:sp>
      <p:sp>
        <p:nvSpPr>
          <p:cNvPr id="3" name="Subtitle 2">
            <a:extLst>
              <a:ext uri="{FF2B5EF4-FFF2-40B4-BE49-F238E27FC236}">
                <a16:creationId xmlns:a16="http://schemas.microsoft.com/office/drawing/2014/main" id="{9F5A754B-3D18-78F3-DCCB-8033FE7D9F84}"/>
              </a:ext>
            </a:extLst>
          </p:cNvPr>
          <p:cNvSpPr>
            <a:spLocks noGrp="1"/>
          </p:cNvSpPr>
          <p:nvPr>
            <p:ph type="subTitle" idx="1"/>
          </p:nvPr>
        </p:nvSpPr>
        <p:spPr>
          <a:xfrm>
            <a:off x="940158" y="5164428"/>
            <a:ext cx="5924282" cy="1197734"/>
          </a:xfrm>
        </p:spPr>
        <p:txBody>
          <a:bodyPr/>
          <a:lstStyle/>
          <a:p>
            <a:endParaRPr lang="en-US" dirty="0"/>
          </a:p>
          <a:p>
            <a:r>
              <a:rPr lang="en-US" dirty="0">
                <a:solidFill>
                  <a:schemeClr val="tx1">
                    <a:lumMod val="50000"/>
                    <a:lumOff val="50000"/>
                  </a:schemeClr>
                </a:solidFill>
              </a:rPr>
              <a:t>Represented By : Raganee Verma</a:t>
            </a:r>
            <a:r>
              <a:rPr lang="en-US" dirty="0"/>
              <a:t>	</a:t>
            </a:r>
          </a:p>
        </p:txBody>
      </p:sp>
      <p:pic>
        <p:nvPicPr>
          <p:cNvPr id="5" name="Picture 4">
            <a:extLst>
              <a:ext uri="{FF2B5EF4-FFF2-40B4-BE49-F238E27FC236}">
                <a16:creationId xmlns:a16="http://schemas.microsoft.com/office/drawing/2014/main" id="{015BEAC3-9A98-CCBA-E7F8-13BF1CA7B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530" y="1613077"/>
            <a:ext cx="9362940" cy="3356781"/>
          </a:xfrm>
          <a:prstGeom prst="rect">
            <a:avLst/>
          </a:prstGeom>
        </p:spPr>
      </p:pic>
    </p:spTree>
    <p:extLst>
      <p:ext uri="{BB962C8B-B14F-4D97-AF65-F5344CB8AC3E}">
        <p14:creationId xmlns:p14="http://schemas.microsoft.com/office/powerpoint/2010/main" val="222360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336E-CAAC-B900-F96F-2DE64D9C169C}"/>
              </a:ext>
            </a:extLst>
          </p:cNvPr>
          <p:cNvSpPr>
            <a:spLocks noGrp="1"/>
          </p:cNvSpPr>
          <p:nvPr>
            <p:ph type="title"/>
          </p:nvPr>
        </p:nvSpPr>
        <p:spPr/>
        <p:txBody>
          <a:bodyPr/>
          <a:lstStyle/>
          <a:p>
            <a:r>
              <a:rPr lang="en-IN" sz="36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Data preparation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6" name="Content Placeholder 5">
            <a:extLst>
              <a:ext uri="{FF2B5EF4-FFF2-40B4-BE49-F238E27FC236}">
                <a16:creationId xmlns:a16="http://schemas.microsoft.com/office/drawing/2014/main" id="{901C4DC9-BA09-B692-889F-DC0ACEB28F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815737"/>
            <a:ext cx="6172200" cy="4572000"/>
          </a:xfrm>
        </p:spPr>
      </p:pic>
      <p:sp>
        <p:nvSpPr>
          <p:cNvPr id="4" name="Text Placeholder 3">
            <a:extLst>
              <a:ext uri="{FF2B5EF4-FFF2-40B4-BE49-F238E27FC236}">
                <a16:creationId xmlns:a16="http://schemas.microsoft.com/office/drawing/2014/main" id="{82B26549-94D0-A0D7-BF15-F355760696C4}"/>
              </a:ext>
            </a:extLst>
          </p:cNvPr>
          <p:cNvSpPr>
            <a:spLocks noGrp="1"/>
          </p:cNvSpPr>
          <p:nvPr>
            <p:ph type="body" sz="half" idx="2"/>
          </p:nvPr>
        </p:nvSpPr>
        <p:spPr/>
        <p:txBody>
          <a:bodyPr/>
          <a:lstStyle/>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done following steps for our data is to be clean: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Drop unnecessary column.</a:t>
            </a:r>
          </a:p>
          <a:p>
            <a:pPr marL="285750" marR="0" lvl="0" indent="-285750">
              <a:lnSpc>
                <a:spcPct val="107000"/>
              </a:lnSpc>
              <a:spcBef>
                <a:spcPts val="0"/>
              </a:spcBef>
              <a:spcAft>
                <a:spcPts val="0"/>
              </a:spcAf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Remove outliers using z-score</a:t>
            </a:r>
          </a:p>
          <a:p>
            <a:pPr marL="285750" marR="0" lvl="0" indent="-285750">
              <a:lnSpc>
                <a:spcPct val="107000"/>
              </a:lnSpc>
              <a:spcBef>
                <a:spcPts val="0"/>
              </a:spcBef>
              <a:spcAft>
                <a:spcPts val="0"/>
              </a:spcAf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Remove skewness by using log  </a:t>
            </a:r>
          </a:p>
          <a:p>
            <a:pPr marL="285750" marR="0" lvl="0" indent="-285750">
              <a:lnSpc>
                <a:spcPct val="107000"/>
              </a:lnSpc>
              <a:spcBef>
                <a:spcPts val="0"/>
              </a:spcBef>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 Transform technique.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Scaling our data by using standardisable</a:t>
            </a:r>
            <a:endParaRPr lang="en-US" dirty="0"/>
          </a:p>
        </p:txBody>
      </p:sp>
    </p:spTree>
    <p:extLst>
      <p:ext uri="{BB962C8B-B14F-4D97-AF65-F5344CB8AC3E}">
        <p14:creationId xmlns:p14="http://schemas.microsoft.com/office/powerpoint/2010/main" val="4257648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2CD3-9E37-01DB-26B4-523CAFB55BF1}"/>
              </a:ext>
            </a:extLst>
          </p:cNvPr>
          <p:cNvSpPr>
            <a:spLocks noGrp="1"/>
          </p:cNvSpPr>
          <p:nvPr>
            <p:ph type="title"/>
          </p:nvPr>
        </p:nvSpPr>
        <p:spPr>
          <a:xfrm>
            <a:off x="839788" y="326571"/>
            <a:ext cx="4343400" cy="1894115"/>
          </a:xfrm>
        </p:spPr>
        <p:txBody>
          <a:bodyPr>
            <a:normAutofit fontScale="90000"/>
          </a:bodyPr>
          <a:lstStyle/>
          <a:p>
            <a:pPr marL="0" marR="0">
              <a:lnSpc>
                <a:spcPct val="107000"/>
              </a:lnSpc>
              <a:spcBef>
                <a:spcPts val="0"/>
              </a:spcBef>
              <a:spcAft>
                <a:spcPts val="800"/>
              </a:spcAft>
            </a:pPr>
            <a:r>
              <a:rPr lang="en-IN" sz="31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Model building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since our target feature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cell_price</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is an numerical value this became Regression problem.</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Text Placeholder 3">
            <a:extLst>
              <a:ext uri="{FF2B5EF4-FFF2-40B4-BE49-F238E27FC236}">
                <a16:creationId xmlns:a16="http://schemas.microsoft.com/office/drawing/2014/main" id="{3B6767BB-43E8-1CE9-7700-1F11C9FD1CE7}"/>
              </a:ext>
            </a:extLst>
          </p:cNvPr>
          <p:cNvSpPr>
            <a:spLocks noGrp="1"/>
          </p:cNvSpPr>
          <p:nvPr>
            <p:ph type="body" sz="half" idx="2"/>
          </p:nvPr>
        </p:nvSpPr>
        <p:spPr>
          <a:xfrm>
            <a:off x="839788" y="2024743"/>
            <a:ext cx="3932237" cy="4258491"/>
          </a:xfrm>
        </p:spPr>
        <p:txBody>
          <a:bodyPr>
            <a:normAutofit lnSpcReduction="10000"/>
          </a:bodyPr>
          <a:lstStyle/>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Steps for machine learning model building: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Train Test Split</a:t>
            </a:r>
          </a:p>
          <a:p>
            <a:pPr marL="342900" indent="-342900">
              <a:lnSpc>
                <a:spcPct val="107000"/>
              </a:lnSpc>
              <a:spcBef>
                <a:spcPts val="0"/>
              </a:spcBef>
              <a:spcAft>
                <a:spcPts val="8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Finding Best Random State</a:t>
            </a:r>
          </a:p>
          <a:p>
            <a:pPr marL="342900" indent="-342900">
              <a:lnSpc>
                <a:spcPct val="107000"/>
              </a:lnSpc>
              <a:spcBef>
                <a:spcPts val="0"/>
              </a:spcBef>
              <a:spcAft>
                <a:spcPts val="8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Testing various Regression models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Compare All Model Performance</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Hyperparameter tuning of best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Font typeface="Symbol" panose="05050102010706020507" pitchFamily="18" charset="2"/>
              <a:buChar char=""/>
            </a:pP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Model building and best line for Selected model</a:t>
            </a:r>
          </a:p>
          <a:p>
            <a:pPr marL="342900" indent="-342900">
              <a:lnSpc>
                <a:spcPct val="107000"/>
              </a:lnSpc>
              <a:spcBef>
                <a:spcPts val="0"/>
              </a:spcBef>
              <a:spcAft>
                <a:spcPts val="8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Saving, Loading and Conclusion the best Classification ML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Font typeface="Symbol" panose="05050102010706020507" pitchFamily="18" charset="2"/>
              <a:buChar char=""/>
            </a:pPr>
            <a:endPar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20" name="Content Placeholder 19">
            <a:extLst>
              <a:ext uri="{FF2B5EF4-FFF2-40B4-BE49-F238E27FC236}">
                <a16:creationId xmlns:a16="http://schemas.microsoft.com/office/drawing/2014/main" id="{D1346624-322A-B486-559A-86B2626D22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724298"/>
            <a:ext cx="6172200" cy="4389119"/>
          </a:xfrm>
        </p:spPr>
      </p:pic>
    </p:spTree>
    <p:extLst>
      <p:ext uri="{BB962C8B-B14F-4D97-AF65-F5344CB8AC3E}">
        <p14:creationId xmlns:p14="http://schemas.microsoft.com/office/powerpoint/2010/main" val="391817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B24C-05B1-645D-26C0-3F244FBF9373}"/>
              </a:ext>
            </a:extLst>
          </p:cNvPr>
          <p:cNvSpPr>
            <a:spLocks noGrp="1"/>
          </p:cNvSpPr>
          <p:nvPr>
            <p:ph type="title"/>
          </p:nvPr>
        </p:nvSpPr>
        <p:spPr/>
        <p:txBody>
          <a:bodyPr/>
          <a:lstStyle/>
          <a:p>
            <a:r>
              <a:rPr lang="en-IN" sz="28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Testing various Regression models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B241C074-A0AB-3435-0D64-4DE3C897CC68}"/>
              </a:ext>
            </a:extLst>
          </p:cNvPr>
          <p:cNvSpPr>
            <a:spLocks noGrp="1"/>
          </p:cNvSpPr>
          <p:nvPr>
            <p:ph type="body" idx="1"/>
          </p:nvPr>
        </p:nvSpPr>
        <p:spPr>
          <a:xfrm>
            <a:off x="839788" y="1397726"/>
            <a:ext cx="5157787" cy="823913"/>
          </a:xfrm>
        </p:spPr>
        <p:txBody>
          <a:bodyPr>
            <a:normAutofit/>
          </a:bodyPr>
          <a:lstStyle/>
          <a:p>
            <a:r>
              <a:rPr lang="en-US" sz="1800" dirty="0"/>
              <a:t>8 Type of Regression Algorithm which are used for model building </a:t>
            </a:r>
          </a:p>
        </p:txBody>
      </p:sp>
      <p:sp>
        <p:nvSpPr>
          <p:cNvPr id="4" name="Content Placeholder 3">
            <a:extLst>
              <a:ext uri="{FF2B5EF4-FFF2-40B4-BE49-F238E27FC236}">
                <a16:creationId xmlns:a16="http://schemas.microsoft.com/office/drawing/2014/main" id="{D2AE8FFA-24BB-BCD2-FCE9-0B6430E0F100}"/>
              </a:ext>
            </a:extLst>
          </p:cNvPr>
          <p:cNvSpPr>
            <a:spLocks noGrp="1"/>
          </p:cNvSpPr>
          <p:nvPr>
            <p:ph sz="half" idx="2"/>
          </p:nvPr>
        </p:nvSpPr>
        <p:spPr>
          <a:xfrm>
            <a:off x="839788" y="2505075"/>
            <a:ext cx="5157787" cy="3373211"/>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Linear Regression </a:t>
            </a:r>
          </a:p>
          <a:p>
            <a:r>
              <a:rPr lang="en-IN" sz="1800" dirty="0">
                <a:latin typeface="Calibri" panose="020F0502020204030204" pitchFamily="34" charset="0"/>
                <a:cs typeface="Times New Roman" panose="02020603050405020304" pitchFamily="18" charset="0"/>
              </a:rPr>
              <a:t>Ridge Regression</a:t>
            </a:r>
          </a:p>
          <a:p>
            <a:r>
              <a:rPr lang="en-IN" sz="1800" dirty="0">
                <a:latin typeface="Calibri" panose="020F0502020204030204" pitchFamily="34" charset="0"/>
                <a:cs typeface="Times New Roman" panose="02020603050405020304" pitchFamily="18" charset="0"/>
              </a:rPr>
              <a:t>Lasso Regression</a:t>
            </a:r>
          </a:p>
          <a:p>
            <a:r>
              <a:rPr lang="en-IN" sz="1800" dirty="0">
                <a:latin typeface="Calibri" panose="020F0502020204030204" pitchFamily="34" charset="0"/>
                <a:cs typeface="Times New Roman" panose="02020603050405020304" pitchFamily="18" charset="0"/>
              </a:rPr>
              <a:t>Decision Tree Regression</a:t>
            </a:r>
          </a:p>
          <a:p>
            <a:r>
              <a:rPr lang="en-IN" sz="1800" dirty="0">
                <a:latin typeface="Calibri" panose="020F0502020204030204" pitchFamily="34" charset="0"/>
                <a:cs typeface="Times New Roman" panose="02020603050405020304" pitchFamily="18" charset="0"/>
              </a:rPr>
              <a:t>K neighbour Regression</a:t>
            </a:r>
          </a:p>
          <a:p>
            <a:r>
              <a:rPr lang="en-IN" sz="1800" dirty="0">
                <a:latin typeface="Calibri" panose="020F0502020204030204" pitchFamily="34" charset="0"/>
                <a:cs typeface="Times New Roman" panose="02020603050405020304" pitchFamily="18" charset="0"/>
              </a:rPr>
              <a:t>Random Forest Regression</a:t>
            </a:r>
          </a:p>
          <a:p>
            <a:r>
              <a:rPr lang="en-IN" sz="1800" dirty="0">
                <a:latin typeface="Calibri" panose="020F0502020204030204" pitchFamily="34" charset="0"/>
                <a:cs typeface="Times New Roman" panose="02020603050405020304" pitchFamily="18" charset="0"/>
              </a:rPr>
              <a:t>AdaBoost Regression</a:t>
            </a:r>
          </a:p>
          <a:p>
            <a:r>
              <a:rPr lang="en-IN" sz="1800" dirty="0">
                <a:latin typeface="Calibri" panose="020F0502020204030204" pitchFamily="34" charset="0"/>
                <a:cs typeface="Times New Roman" panose="02020603050405020304" pitchFamily="18" charset="0"/>
              </a:rPr>
              <a:t>Gradient Booster Regression</a:t>
            </a:r>
            <a:endParaRPr lang="en-US" dirty="0"/>
          </a:p>
        </p:txBody>
      </p:sp>
      <p:sp>
        <p:nvSpPr>
          <p:cNvPr id="5" name="Text Placeholder 4">
            <a:extLst>
              <a:ext uri="{FF2B5EF4-FFF2-40B4-BE49-F238E27FC236}">
                <a16:creationId xmlns:a16="http://schemas.microsoft.com/office/drawing/2014/main" id="{250D48B0-FDC4-F65F-C277-A67E2B27E5B7}"/>
              </a:ext>
            </a:extLst>
          </p:cNvPr>
          <p:cNvSpPr>
            <a:spLocks noGrp="1"/>
          </p:cNvSpPr>
          <p:nvPr>
            <p:ph type="body" sz="quarter" idx="3"/>
          </p:nvPr>
        </p:nvSpPr>
        <p:spPr>
          <a:xfrm>
            <a:off x="6662056" y="1293223"/>
            <a:ext cx="4693331" cy="823913"/>
          </a:xfrm>
        </p:spPr>
        <p:txBody>
          <a:bodyPr>
            <a:normAutofit/>
          </a:bodyPr>
          <a:lstStyle/>
          <a:p>
            <a:r>
              <a:rPr lang="en-IN" sz="1800" dirty="0">
                <a:latin typeface="Calibri" panose="020F0502020204030204" pitchFamily="34" charset="0"/>
                <a:cs typeface="Times New Roman" panose="02020603050405020304" pitchFamily="18" charset="0"/>
              </a:rPr>
              <a:t>         </a:t>
            </a:r>
            <a:r>
              <a:rPr lang="en-IN" sz="1800" dirty="0">
                <a:solidFill>
                  <a:schemeClr val="accent2">
                    <a:lumMod val="60000"/>
                    <a:lumOff val="40000"/>
                  </a:schemeClr>
                </a:solidFill>
                <a:latin typeface="Calibri" panose="020F0502020204030204" pitchFamily="34" charset="0"/>
                <a:cs typeface="Times New Roman" panose="02020603050405020304" pitchFamily="18" charset="0"/>
              </a:rPr>
              <a:t>Compare all model performance</a:t>
            </a:r>
            <a:endParaRPr lang="en-US" dirty="0">
              <a:solidFill>
                <a:schemeClr val="accent2">
                  <a:lumMod val="60000"/>
                  <a:lumOff val="40000"/>
                </a:schemeClr>
              </a:solidFill>
            </a:endParaRPr>
          </a:p>
        </p:txBody>
      </p:sp>
      <p:pic>
        <p:nvPicPr>
          <p:cNvPr id="8" name="Content Placeholder 7">
            <a:extLst>
              <a:ext uri="{FF2B5EF4-FFF2-40B4-BE49-F238E27FC236}">
                <a16:creationId xmlns:a16="http://schemas.microsoft.com/office/drawing/2014/main" id="{1FDC4F94-5ABC-B028-3F0A-25B2F7C2D908}"/>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997576" y="2221639"/>
            <a:ext cx="5357812" cy="3512955"/>
          </a:xfrm>
        </p:spPr>
      </p:pic>
    </p:spTree>
    <p:extLst>
      <p:ext uri="{BB962C8B-B14F-4D97-AF65-F5344CB8AC3E}">
        <p14:creationId xmlns:p14="http://schemas.microsoft.com/office/powerpoint/2010/main" val="549551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842B6-96B7-0BE3-E9D0-242C47893DEA}"/>
              </a:ext>
            </a:extLst>
          </p:cNvPr>
          <p:cNvSpPr>
            <a:spLocks noGrp="1"/>
          </p:cNvSpPr>
          <p:nvPr>
            <p:ph type="title"/>
          </p:nvPr>
        </p:nvSpPr>
        <p:spPr/>
        <p:txBody>
          <a:bodyPr>
            <a:normAutofit fontScale="90000"/>
          </a:bodyPr>
          <a:lstStyle/>
          <a:p>
            <a:br>
              <a:rPr lang="en-US" sz="2800" b="1" dirty="0">
                <a:solidFill>
                  <a:schemeClr val="accent1">
                    <a:lumMod val="75000"/>
                  </a:schemeClr>
                </a:solidFill>
              </a:rPr>
            </a:br>
            <a:r>
              <a:rPr lang="en-US" sz="2800" b="1" dirty="0">
                <a:solidFill>
                  <a:schemeClr val="accent1">
                    <a:lumMod val="75000"/>
                  </a:schemeClr>
                </a:solidFill>
              </a:rPr>
              <a:t>Extra Tree </a:t>
            </a:r>
            <a:r>
              <a:rPr lang="en-US" sz="2800" b="1" dirty="0" err="1">
                <a:solidFill>
                  <a:schemeClr val="accent1">
                    <a:lumMod val="75000"/>
                  </a:schemeClr>
                </a:solidFill>
              </a:rPr>
              <a:t>Regresser</a:t>
            </a:r>
            <a:r>
              <a:rPr lang="en-US" sz="2800" b="1" dirty="0">
                <a:solidFill>
                  <a:schemeClr val="accent1">
                    <a:lumMod val="75000"/>
                  </a:schemeClr>
                </a:solidFill>
              </a:rPr>
              <a:t> is our best model</a:t>
            </a:r>
            <a:br>
              <a:rPr lang="en-US" sz="2800" b="1" dirty="0">
                <a:solidFill>
                  <a:schemeClr val="accent1">
                    <a:lumMod val="75000"/>
                  </a:schemeClr>
                </a:solidFill>
              </a:rPr>
            </a:br>
            <a:br>
              <a:rPr lang="en-US" sz="2800" b="1" dirty="0">
                <a:solidFill>
                  <a:schemeClr val="accent1">
                    <a:lumMod val="75000"/>
                  </a:schemeClr>
                </a:solidFill>
              </a:rPr>
            </a:br>
            <a:r>
              <a:rPr lang="en-IN" sz="18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ExtraTreesRegressor</a:t>
            </a: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is our best model and difference between CV and R2 score is minimum for this particular model</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800" b="1" dirty="0">
              <a:solidFill>
                <a:schemeClr val="accent1">
                  <a:lumMod val="75000"/>
                </a:schemeClr>
              </a:solidFill>
            </a:endParaRPr>
          </a:p>
        </p:txBody>
      </p:sp>
      <p:sp>
        <p:nvSpPr>
          <p:cNvPr id="3" name="Text Placeholder 2">
            <a:extLst>
              <a:ext uri="{FF2B5EF4-FFF2-40B4-BE49-F238E27FC236}">
                <a16:creationId xmlns:a16="http://schemas.microsoft.com/office/drawing/2014/main" id="{BDABE280-B038-12D5-E2D0-25E8A22DAB7D}"/>
              </a:ext>
            </a:extLst>
          </p:cNvPr>
          <p:cNvSpPr>
            <a:spLocks noGrp="1"/>
          </p:cNvSpPr>
          <p:nvPr>
            <p:ph type="body" idx="1"/>
          </p:nvPr>
        </p:nvSpPr>
        <p:spPr/>
        <p:txBody>
          <a:bodyPr>
            <a:normAutofit fontScale="62500" lnSpcReduction="20000"/>
          </a:bodyPr>
          <a:lstStyle/>
          <a:p>
            <a:r>
              <a:rPr lang="en-IN" sz="3200" b="1"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Hyperparameter tuning of best model</a:t>
            </a:r>
            <a:endParaRPr lang="en-US" sz="32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8" name="Content Placeholder 7">
            <a:extLst>
              <a:ext uri="{FF2B5EF4-FFF2-40B4-BE49-F238E27FC236}">
                <a16:creationId xmlns:a16="http://schemas.microsoft.com/office/drawing/2014/main" id="{DE475AAD-F86F-AA04-8587-BA93E5DCB6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599509"/>
            <a:ext cx="5157787" cy="3590153"/>
          </a:xfrm>
        </p:spPr>
      </p:pic>
      <p:sp>
        <p:nvSpPr>
          <p:cNvPr id="5" name="Text Placeholder 4">
            <a:extLst>
              <a:ext uri="{FF2B5EF4-FFF2-40B4-BE49-F238E27FC236}">
                <a16:creationId xmlns:a16="http://schemas.microsoft.com/office/drawing/2014/main" id="{A074C949-45C2-C82E-86BE-2E8993BE7F78}"/>
              </a:ext>
            </a:extLst>
          </p:cNvPr>
          <p:cNvSpPr>
            <a:spLocks noGrp="1"/>
          </p:cNvSpPr>
          <p:nvPr>
            <p:ph type="body" sz="quarter" idx="3"/>
          </p:nvPr>
        </p:nvSpPr>
        <p:spPr>
          <a:xfrm>
            <a:off x="6172200" y="1690688"/>
            <a:ext cx="5183188" cy="814387"/>
          </a:xfrm>
        </p:spPr>
        <p:txBody>
          <a:bodyPr>
            <a:normAutofit fontScale="62500" lnSpcReduction="20000"/>
          </a:bodyPr>
          <a:lstStyle/>
          <a:p>
            <a:endParaRPr lang="en-IN"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2900" b="1"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Model building and best line for Selected model</a:t>
            </a:r>
          </a:p>
          <a:p>
            <a:endParaRPr lang="en-US" dirty="0"/>
          </a:p>
        </p:txBody>
      </p:sp>
      <p:pic>
        <p:nvPicPr>
          <p:cNvPr id="14" name="Content Placeholder 13">
            <a:extLst>
              <a:ext uri="{FF2B5EF4-FFF2-40B4-BE49-F238E27FC236}">
                <a16:creationId xmlns:a16="http://schemas.microsoft.com/office/drawing/2014/main" id="{1E121533-3883-C276-FF20-3B920094E0E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505074"/>
            <a:ext cx="5183188" cy="3684588"/>
          </a:xfrm>
        </p:spPr>
      </p:pic>
    </p:spTree>
    <p:extLst>
      <p:ext uri="{BB962C8B-B14F-4D97-AF65-F5344CB8AC3E}">
        <p14:creationId xmlns:p14="http://schemas.microsoft.com/office/powerpoint/2010/main" val="1646145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F6E8-ECBB-D4D7-E243-E8484427E429}"/>
              </a:ext>
            </a:extLst>
          </p:cNvPr>
          <p:cNvSpPr>
            <a:spLocks noGrp="1"/>
          </p:cNvSpPr>
          <p:nvPr>
            <p:ph type="title"/>
          </p:nvPr>
        </p:nvSpPr>
        <p:spPr/>
        <p:txBody>
          <a:bodyPr>
            <a:normAutofit fontScale="90000"/>
          </a:bodyPr>
          <a:lstStyle/>
          <a:p>
            <a:br>
              <a:rPr lang="en-IN" sz="4400" b="1" dirty="0">
                <a:effectLst/>
                <a:latin typeface="Calibri" panose="020F0502020204030204" pitchFamily="34" charset="0"/>
                <a:ea typeface="Calibri" panose="020F0502020204030204" pitchFamily="34" charset="0"/>
                <a:cs typeface="Times New Roman" panose="02020603050405020304" pitchFamily="18" charset="0"/>
              </a:rPr>
            </a:br>
            <a:r>
              <a:rPr lang="en-IN" sz="31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Saving, Loading and Prediction the best Regression ML model</a:t>
            </a:r>
            <a:br>
              <a:rPr lang="en-US" sz="3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accent1">
                  <a:lumMod val="75000"/>
                </a:schemeClr>
              </a:solidFill>
            </a:endParaRPr>
          </a:p>
        </p:txBody>
      </p:sp>
      <p:pic>
        <p:nvPicPr>
          <p:cNvPr id="5" name="Content Placeholder 4">
            <a:extLst>
              <a:ext uri="{FF2B5EF4-FFF2-40B4-BE49-F238E27FC236}">
                <a16:creationId xmlns:a16="http://schemas.microsoft.com/office/drawing/2014/main" id="{3FA37693-4B73-9C76-965E-4D32F5AAE0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2778" y="1881051"/>
            <a:ext cx="5270485" cy="4480560"/>
          </a:xfrm>
        </p:spPr>
      </p:pic>
      <p:pic>
        <p:nvPicPr>
          <p:cNvPr id="7" name="Picture 6">
            <a:extLst>
              <a:ext uri="{FF2B5EF4-FFF2-40B4-BE49-F238E27FC236}">
                <a16:creationId xmlns:a16="http://schemas.microsoft.com/office/drawing/2014/main" id="{E9A07D9E-674D-4B6F-2EF1-9494FDCD2A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7371" y="1881051"/>
            <a:ext cx="3971109" cy="3984172"/>
          </a:xfrm>
          <a:prstGeom prst="rect">
            <a:avLst/>
          </a:prstGeom>
        </p:spPr>
      </p:pic>
    </p:spTree>
    <p:extLst>
      <p:ext uri="{BB962C8B-B14F-4D97-AF65-F5344CB8AC3E}">
        <p14:creationId xmlns:p14="http://schemas.microsoft.com/office/powerpoint/2010/main" val="3792159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3BF5A-1603-CB05-96A2-1CEFB1AE7C2F}"/>
              </a:ext>
            </a:extLst>
          </p:cNvPr>
          <p:cNvSpPr>
            <a:spLocks noGrp="1"/>
          </p:cNvSpPr>
          <p:nvPr>
            <p:ph type="title"/>
          </p:nvPr>
        </p:nvSpPr>
        <p:spPr/>
        <p:txBody>
          <a:bodyPr>
            <a:normAutofit/>
          </a:bodyPr>
          <a:lstStyle/>
          <a:p>
            <a:r>
              <a:rPr lang="en-US" sz="4000" b="1" dirty="0">
                <a:solidFill>
                  <a:srgbClr val="1F4E79"/>
                </a:solidFill>
                <a:effectLst/>
                <a:latin typeface="Calibri" panose="020F0502020204030204" pitchFamily="34" charset="0"/>
                <a:ea typeface="Calibri" panose="020F0502020204030204" pitchFamily="34" charset="0"/>
                <a:cs typeface="Times New Roman" panose="02020603050405020304" pitchFamily="18" charset="0"/>
              </a:rPr>
              <a:t>                                 </a:t>
            </a:r>
            <a:r>
              <a:rPr lang="en-US" sz="4000" b="1"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Conclusion</a:t>
            </a:r>
            <a:endParaRPr lang="en-US" sz="80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CEBF6789-DA0D-B670-5F69-6486C941C8C6}"/>
              </a:ext>
            </a:extLst>
          </p:cNvPr>
          <p:cNvSpPr>
            <a:spLocks noGrp="1"/>
          </p:cNvSpPr>
          <p:nvPr>
            <p:ph idx="1"/>
          </p:nvPr>
        </p:nvSpPr>
        <p:spPr/>
        <p:txBody>
          <a:bodyPr/>
          <a:lstStyle/>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Car price prediction can be a challenging task due to the high number of attributes that should be considered for the accurate prediction. The major step in the prediction process is collection and pre-processing of the data. In this project various methods of python were built to normalize, standardize and clean data to avoid unnecessary noise for machine learning algorithms.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cleaning is one of the processes that increases prediction performance, yet insufficient for the cases of complex data sets as the one in this research. Applying single machine algorithm on the data set accuracy was less than 60%. Therefore, the ensemble of multiple machine learning algorithms has been proposed and then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ExtaTree</a:t>
            </a:r>
            <a:r>
              <a:rPr lang="en-IN" sz="1800" dirty="0">
                <a:effectLst/>
                <a:latin typeface="Calibri" panose="020F0502020204030204" pitchFamily="34" charset="0"/>
                <a:ea typeface="Calibri" panose="020F0502020204030204" pitchFamily="34" charset="0"/>
                <a:cs typeface="Times New Roman" panose="02020603050405020304" pitchFamily="18" charset="0"/>
              </a:rPr>
              <a:t> Regression ML methods gains accuracy of 78%. This is significant improvement compared to single machine learning method approach. However, the drawback of the proposed system is that it consumes much more computational resources than single machine learning algorithm. Although, this system has achieved astonishing performance in used car price prediction problem our aim for the future research is to test this system to work successfully with various data sets. We will extend our data with Car Dekho used cars data sets and validate the proposed approach.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59755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4BED-FE11-ACC1-FF54-D9BDC4366D20}"/>
              </a:ext>
            </a:extLst>
          </p:cNvPr>
          <p:cNvSpPr>
            <a:spLocks noGrp="1"/>
          </p:cNvSpPr>
          <p:nvPr>
            <p:ph type="title"/>
          </p:nvPr>
        </p:nvSpPr>
        <p:spPr>
          <a:xfrm>
            <a:off x="838200" y="365125"/>
            <a:ext cx="10069286" cy="3063874"/>
          </a:xfrm>
        </p:spPr>
        <p:txBody>
          <a:bodyPr>
            <a:normAutofit/>
          </a:bodyPr>
          <a:lstStyle/>
          <a:p>
            <a:pPr marL="0" marR="0">
              <a:lnSpc>
                <a:spcPct val="107000"/>
              </a:lnSpc>
              <a:spcBef>
                <a:spcPts val="0"/>
              </a:spcBef>
              <a:spcAft>
                <a:spcPts val="800"/>
              </a:spcAft>
            </a:pPr>
            <a:r>
              <a:rPr lang="en-IN" sz="1800" b="1" dirty="0">
                <a:solidFill>
                  <a:srgbClr val="2E74B5"/>
                </a:solidFill>
                <a:effectLst/>
                <a:latin typeface="Calibri" panose="020F0502020204030204" pitchFamily="34" charset="0"/>
                <a:ea typeface="Calibri" panose="020F0502020204030204" pitchFamily="34" charset="0"/>
                <a:cs typeface="Times New Roman" panose="02020603050405020304" pitchFamily="18" charset="0"/>
              </a:rPr>
              <a:t>                                                                               </a:t>
            </a:r>
            <a:r>
              <a:rPr lang="en-IN" sz="3100" b="1" dirty="0">
                <a:solidFill>
                  <a:srgbClr val="2E74B5"/>
                </a:solidFill>
                <a:effectLst/>
                <a:latin typeface="Calibri" panose="020F0502020204030204" pitchFamily="34" charset="0"/>
                <a:ea typeface="Calibri" panose="020F0502020204030204" pitchFamily="34" charset="0"/>
                <a:cs typeface="Times New Roman" panose="02020603050405020304" pitchFamily="18" charset="0"/>
              </a:rPr>
              <a:t>INTRODUCTION</a:t>
            </a:r>
            <a:br>
              <a:rPr lang="en-IN" sz="3100" b="1" dirty="0">
                <a:solidFill>
                  <a:srgbClr val="2E74B5"/>
                </a:solidFill>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Due to the numerous elements that influence a used vehicle's market pricing, determining if the advertised price is accurate, is a difficult undertaking. The goal of this project is to create machine learning models that can properly forecast the price of a used car based on its attributes so that buyers can make educated decisions.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A23E01E-33B4-E4AB-4D37-CE8EE97857EA}"/>
              </a:ext>
            </a:extLst>
          </p:cNvPr>
          <p:cNvSpPr>
            <a:spLocks noGrp="1"/>
          </p:cNvSpPr>
          <p:nvPr>
            <p:ph idx="1"/>
          </p:nvPr>
        </p:nvSpPr>
        <p:spPr>
          <a:xfrm>
            <a:off x="838200" y="3429000"/>
            <a:ext cx="10515600" cy="3063874"/>
          </a:xfrm>
        </p:spPr>
        <p:txBody>
          <a:bodyPr/>
          <a:lstStyle/>
          <a:p>
            <a:pPr marL="0" marR="0" indent="0">
              <a:lnSpc>
                <a:spcPct val="107000"/>
              </a:lnSpc>
              <a:spcBef>
                <a:spcPts val="0"/>
              </a:spcBef>
              <a:spcAft>
                <a:spcPts val="800"/>
              </a:spcAft>
              <a:buNone/>
            </a:pPr>
            <a:r>
              <a:rPr lang="en-IN" b="1" dirty="0">
                <a:effectLst/>
                <a:latin typeface="Calibri" panose="020F0502020204030204" pitchFamily="34" charset="0"/>
                <a:ea typeface="Calibri" panose="020F0502020204030204" pitchFamily="34" charset="0"/>
                <a:cs typeface="Times New Roman" panose="02020603050405020304" pitchFamily="18" charset="0"/>
              </a:rPr>
              <a:t>Analytical Problem Framing</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Mathematical/ Analytical Modelling of the Problem</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solution is divided into the following sections: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Segoe UI" panose="020B0502040204020203" pitchFamily="34" charset="0"/>
              </a:rPr>
              <a:t>Data understanding and exploration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Segoe UI" panose="020B0502040204020203" pitchFamily="34" charset="0"/>
              </a:rPr>
              <a:t>Data cleaning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Segoe UI" panose="020B0502040204020203" pitchFamily="34" charset="0"/>
              </a:rPr>
              <a:t>Date Visualization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Segoe UI" panose="020B0502040204020203" pitchFamily="34" charset="0"/>
              </a:rPr>
              <a:t>Data preparation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Segoe UI" panose="020B0502040204020203" pitchFamily="34" charset="0"/>
              </a:rPr>
              <a:t>Model building and evaluation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212248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0D1B-6C52-D0C7-DF63-18BA73675D83}"/>
              </a:ext>
            </a:extLst>
          </p:cNvPr>
          <p:cNvSpPr>
            <a:spLocks noGrp="1"/>
          </p:cNvSpPr>
          <p:nvPr>
            <p:ph type="title"/>
          </p:nvPr>
        </p:nvSpPr>
        <p:spPr>
          <a:xfrm>
            <a:off x="838200" y="681037"/>
            <a:ext cx="10515600" cy="1263673"/>
          </a:xfrm>
        </p:spPr>
        <p:txBody>
          <a:bodyPr>
            <a:normAutofit fontScale="90000"/>
          </a:bodyPr>
          <a:lstStyle/>
          <a:p>
            <a:pPr marR="0">
              <a:lnSpc>
                <a:spcPct val="107000"/>
              </a:lnSpc>
              <a:spcBef>
                <a:spcPts val="0"/>
              </a:spcBef>
              <a:spcAft>
                <a:spcPts val="800"/>
              </a:spcAft>
            </a:pPr>
            <a:r>
              <a:rPr lang="en-IN" sz="31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Data understanding and exploration</a:t>
            </a:r>
            <a:br>
              <a:rPr lang="en-IN" sz="31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000000"/>
                </a:solidFill>
                <a:effectLst/>
                <a:latin typeface="Segoe UI" panose="020B0502040204020203" pitchFamily="34" charset="0"/>
                <a:ea typeface="Times New Roman" panose="02020603050405020304" pitchFamily="18" charset="0"/>
              </a:rPr>
              <a:t>I have scraped used cars data from CarDekho.com</a:t>
            </a:r>
            <a:br>
              <a:rPr lang="en-US"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Segoe UI" panose="020B0502040204020203" pitchFamily="34" charset="0"/>
                <a:ea typeface="Times New Roman" panose="02020603050405020304" pitchFamily="18" charset="0"/>
              </a:rPr>
              <a:t>The Dataset contains 5980 rows and 8 columns.</a:t>
            </a:r>
            <a:br>
              <a:rPr lang="en-US" sz="1800" dirty="0">
                <a:solidFill>
                  <a:srgbClr val="000000"/>
                </a:solidFill>
                <a:effectLst/>
                <a:latin typeface="Segoe UI" panose="020B0502040204020203" pitchFamily="34" charset="0"/>
                <a:ea typeface="Times New Roman" panose="02020603050405020304" pitchFamily="18" charset="0"/>
              </a:rPr>
            </a:b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The column "Price” is the target variable and rest of the columns are independent variables.</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1220B3D-9140-0F0A-8B22-FA3E2ACE314A}"/>
              </a:ext>
            </a:extLst>
          </p:cNvPr>
          <p:cNvSpPr>
            <a:spLocks noGrp="1"/>
          </p:cNvSpPr>
          <p:nvPr>
            <p:ph sz="half" idx="1"/>
          </p:nvPr>
        </p:nvSpPr>
        <p:spPr>
          <a:xfrm>
            <a:off x="838200" y="2047742"/>
            <a:ext cx="4609563" cy="4288664"/>
          </a:xfrm>
        </p:spPr>
        <p:txBody>
          <a:bodyPr>
            <a:normAutofit fontScale="77500" lnSpcReduction="20000"/>
          </a:bodyPr>
          <a:lstStyle/>
          <a:p>
            <a:pPr marL="342900" marR="0" lvl="0" indent="-342900">
              <a:spcBef>
                <a:spcPts val="0"/>
              </a:spcBef>
              <a:spcAft>
                <a:spcPts val="1200"/>
              </a:spcAft>
              <a:buFont typeface="+mj-lt"/>
              <a:buAutoNum type="arabicPeriod"/>
              <a:tabLst>
                <a:tab pos="457200" algn="l"/>
              </a:tabLst>
            </a:pPr>
            <a:r>
              <a:rPr lang="en-US" sz="1800" dirty="0" err="1">
                <a:solidFill>
                  <a:srgbClr val="000000"/>
                </a:solidFill>
                <a:effectLst/>
                <a:latin typeface="Segoe UI" panose="020B0502040204020203" pitchFamily="34" charset="0"/>
                <a:ea typeface="Times New Roman" panose="02020603050405020304" pitchFamily="18" charset="0"/>
              </a:rPr>
              <a:t>Model_variant</a:t>
            </a:r>
            <a:r>
              <a:rPr lang="en-US" sz="1800" dirty="0">
                <a:solidFill>
                  <a:srgbClr val="000000"/>
                </a:solidFill>
                <a:effectLst/>
                <a:latin typeface="Segoe UI" panose="020B0502040204020203" pitchFamily="34" charset="0"/>
                <a:ea typeface="Times New Roman" panose="02020603050405020304" pitchFamily="18" charset="0"/>
              </a:rPr>
              <a:t> : A car's make is the brand of the vehicle, while the model refers to the name of a car product and sometimes a range of products.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1200"/>
              </a:spcAft>
              <a:buFont typeface="+mj-lt"/>
              <a:buAutoNum type="arabicPeriod"/>
              <a:tabLst>
                <a:tab pos="457200" algn="l"/>
              </a:tabLst>
            </a:pPr>
            <a:r>
              <a:rPr lang="en-US" sz="1800" dirty="0">
                <a:solidFill>
                  <a:srgbClr val="000000"/>
                </a:solidFill>
                <a:effectLst/>
                <a:latin typeface="Segoe UI" panose="020B0502040204020203" pitchFamily="34" charset="0"/>
                <a:ea typeface="Times New Roman" panose="02020603050405020304" pitchFamily="18" charset="0"/>
              </a:rPr>
              <a:t>Brand(Company name) : A type of product manufactured by a particular company under a particular name.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1200"/>
              </a:spcAft>
              <a:buFont typeface="+mj-lt"/>
              <a:buAutoNum type="arabicPeriod"/>
              <a:tabLst>
                <a:tab pos="457200" algn="l"/>
              </a:tabLst>
            </a:pPr>
            <a:r>
              <a:rPr lang="en-US" sz="1800" dirty="0">
                <a:solidFill>
                  <a:srgbClr val="000000"/>
                </a:solidFill>
                <a:effectLst/>
                <a:latin typeface="Segoe UI" panose="020B0502040204020203" pitchFamily="34" charset="0"/>
                <a:ea typeface="Times New Roman" panose="02020603050405020304" pitchFamily="18" charset="0"/>
              </a:rPr>
              <a:t>Year(Manufacture year): The Production market classifies years to specific vehicles, and model codes in place of the model year.</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1200"/>
              </a:spcAft>
              <a:buFont typeface="+mj-lt"/>
              <a:buAutoNum type="arabicPeriod"/>
              <a:tabLst>
                <a:tab pos="457200" algn="l"/>
              </a:tabLst>
            </a:pPr>
            <a:r>
              <a:rPr lang="en-US" sz="1800" dirty="0" err="1">
                <a:solidFill>
                  <a:srgbClr val="000000"/>
                </a:solidFill>
                <a:effectLst/>
                <a:latin typeface="Segoe UI" panose="020B0502040204020203" pitchFamily="34" charset="0"/>
                <a:ea typeface="Times New Roman" panose="02020603050405020304" pitchFamily="18" charset="0"/>
              </a:rPr>
              <a:t>Diven_Kilometer</a:t>
            </a:r>
            <a:r>
              <a:rPr lang="en-US" sz="1800" dirty="0">
                <a:solidFill>
                  <a:srgbClr val="000000"/>
                </a:solidFill>
                <a:effectLst/>
                <a:latin typeface="Segoe UI" panose="020B0502040204020203" pitchFamily="34" charset="0"/>
                <a:ea typeface="Times New Roman" panose="02020603050405020304" pitchFamily="18" charset="0"/>
              </a:rPr>
              <a:t> : The car is driven for particular distance.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1200"/>
              </a:spcAft>
              <a:buFont typeface="+mj-lt"/>
              <a:buAutoNum type="arabicPeriod"/>
              <a:tabLst>
                <a:tab pos="457200" algn="l"/>
              </a:tabLst>
            </a:pPr>
            <a:r>
              <a:rPr lang="en-US" sz="1800" dirty="0" err="1">
                <a:solidFill>
                  <a:srgbClr val="000000"/>
                </a:solidFill>
                <a:effectLst/>
                <a:latin typeface="Segoe UI" panose="020B0502040204020203" pitchFamily="34" charset="0"/>
                <a:ea typeface="Times New Roman" panose="02020603050405020304" pitchFamily="18" charset="0"/>
              </a:rPr>
              <a:t>Fuel_Type</a:t>
            </a:r>
            <a:r>
              <a:rPr lang="en-US" sz="1800" dirty="0">
                <a:solidFill>
                  <a:srgbClr val="000000"/>
                </a:solidFill>
                <a:effectLst/>
                <a:latin typeface="Segoe UI" panose="020B0502040204020203" pitchFamily="34" charset="0"/>
                <a:ea typeface="Times New Roman" panose="02020603050405020304" pitchFamily="18" charset="0"/>
              </a:rPr>
              <a:t> : Types of fuel is used for particular car.</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1200"/>
              </a:spcAft>
              <a:buFont typeface="+mj-lt"/>
              <a:buAutoNum type="arabicPeriod"/>
              <a:tabLst>
                <a:tab pos="457200" algn="l"/>
              </a:tabLst>
            </a:pPr>
            <a:r>
              <a:rPr lang="en-US" sz="1800" dirty="0">
                <a:solidFill>
                  <a:srgbClr val="000000"/>
                </a:solidFill>
                <a:effectLst/>
                <a:latin typeface="Segoe UI" panose="020B0502040204020203" pitchFamily="34" charset="0"/>
                <a:ea typeface="Times New Roman" panose="02020603050405020304" pitchFamily="18" charset="0"/>
              </a:rPr>
              <a:t>Transmission : the mechanism by which power is transmitted from an engine to the axle in a motor vehicle.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1200"/>
              </a:spcAft>
              <a:buFont typeface="+mj-lt"/>
              <a:buAutoNum type="arabicPeriod"/>
              <a:tabLst>
                <a:tab pos="457200" algn="l"/>
              </a:tabLst>
            </a:pPr>
            <a:r>
              <a:rPr lang="en-US" sz="1800" dirty="0" err="1">
                <a:solidFill>
                  <a:srgbClr val="000000"/>
                </a:solidFill>
                <a:effectLst/>
                <a:latin typeface="Segoe UI" panose="020B0502040204020203" pitchFamily="34" charset="0"/>
                <a:ea typeface="Times New Roman" panose="02020603050405020304" pitchFamily="18" charset="0"/>
              </a:rPr>
              <a:t>Sell_price</a:t>
            </a:r>
            <a:r>
              <a:rPr lang="en-US" sz="1800" dirty="0">
                <a:solidFill>
                  <a:srgbClr val="000000"/>
                </a:solidFill>
                <a:effectLst/>
                <a:latin typeface="Segoe UI" panose="020B0502040204020203" pitchFamily="34" charset="0"/>
                <a:ea typeface="Times New Roman" panose="02020603050405020304" pitchFamily="18" charset="0"/>
              </a:rPr>
              <a:t> : The car is quoted for particular price to sell it.</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1200"/>
              </a:spcAft>
              <a:buFont typeface="+mj-lt"/>
              <a:buAutoNum type="arabicPeriod"/>
              <a:tabLst>
                <a:tab pos="457200" algn="l"/>
              </a:tabLst>
            </a:pPr>
            <a:r>
              <a:rPr lang="en-US" sz="1800" dirty="0">
                <a:solidFill>
                  <a:srgbClr val="000000"/>
                </a:solidFill>
                <a:effectLst/>
                <a:latin typeface="Segoe UI" panose="020B0502040204020203" pitchFamily="34" charset="0"/>
                <a:ea typeface="Times New Roman" panose="02020603050405020304" pitchFamily="18" charset="0"/>
              </a:rPr>
              <a:t>Location : A particular place or position where car is sold.</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6" name="Content Placeholder 5">
            <a:extLst>
              <a:ext uri="{FF2B5EF4-FFF2-40B4-BE49-F238E27FC236}">
                <a16:creationId xmlns:a16="http://schemas.microsoft.com/office/drawing/2014/main" id="{058F6711-A33F-044C-5DD6-19A1D2FAB47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6594" y="2150771"/>
            <a:ext cx="4942268" cy="3876541"/>
          </a:xfrm>
        </p:spPr>
      </p:pic>
    </p:spTree>
    <p:extLst>
      <p:ext uri="{BB962C8B-B14F-4D97-AF65-F5344CB8AC3E}">
        <p14:creationId xmlns:p14="http://schemas.microsoft.com/office/powerpoint/2010/main" val="3733768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9373-49DE-72D0-C245-DE2DBC49DA10}"/>
              </a:ext>
            </a:extLst>
          </p:cNvPr>
          <p:cNvSpPr>
            <a:spLocks noGrp="1"/>
          </p:cNvSpPr>
          <p:nvPr>
            <p:ph type="title"/>
          </p:nvPr>
        </p:nvSpPr>
        <p:spPr>
          <a:xfrm>
            <a:off x="838200" y="811369"/>
            <a:ext cx="10515600" cy="837127"/>
          </a:xfrm>
        </p:spPr>
        <p:txBody>
          <a:bodyPr>
            <a:normAutofit fontScale="90000"/>
          </a:bodyPr>
          <a:lstStyle/>
          <a:p>
            <a:pPr algn="l"/>
            <a:r>
              <a:rPr lang="en-IN" sz="2800" b="1" dirty="0">
                <a:solidFill>
                  <a:schemeClr val="accent1">
                    <a:lumMod val="75000"/>
                  </a:schemeClr>
                </a:solidFill>
                <a:effectLst/>
                <a:latin typeface="Calibri" panose="020F0502020204030204" pitchFamily="34" charset="0"/>
                <a:ea typeface="Calibri" panose="020F0502020204030204" pitchFamily="34" charset="0"/>
                <a:cs typeface="Segoe UI" panose="020B0502040204020203" pitchFamily="34" charset="0"/>
              </a:rPr>
              <a:t>Data cleaning and feature engineering</a:t>
            </a:r>
            <a:br>
              <a:rPr lang="en-US" sz="28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US" sz="1800" dirty="0">
                <a:solidFill>
                  <a:srgbClr val="202124"/>
                </a:solidFill>
                <a:latin typeface="arial" panose="020B0604020202020204" pitchFamily="34" charset="0"/>
                <a:ea typeface="Calibri" panose="020F0502020204030204" pitchFamily="34" charset="0"/>
                <a:cs typeface="Times New Roman" panose="02020603050405020304" pitchFamily="18" charset="0"/>
              </a:rPr>
            </a:br>
            <a:r>
              <a:rPr lang="en-US" sz="1800" b="0" i="0" dirty="0">
                <a:solidFill>
                  <a:srgbClr val="202124"/>
                </a:solidFill>
                <a:effectLst/>
                <a:latin typeface="arial" panose="020B0604020202020204" pitchFamily="34" charset="0"/>
              </a:rPr>
              <a:t>Data cleaning is</a:t>
            </a:r>
            <a:r>
              <a:rPr lang="en-US" sz="1800" i="0" dirty="0">
                <a:solidFill>
                  <a:srgbClr val="202124"/>
                </a:solidFill>
                <a:effectLst/>
                <a:latin typeface="arial" panose="020B0604020202020204" pitchFamily="34" charset="0"/>
              </a:rPr>
              <a:t> the process of fixing or removing incorrect, corrupted, incorrectly formatted, duplicate, or incomplete data within a dataset</a:t>
            </a:r>
            <a:br>
              <a:rPr lang="en-US" sz="1800" b="0" i="0" dirty="0">
                <a:solidFill>
                  <a:srgbClr val="202124"/>
                </a:solidFill>
                <a:effectLst/>
                <a:latin typeface="arial" panose="020B0604020202020204" pitchFamily="34" charset="0"/>
              </a:rPr>
            </a:br>
            <a:endParaRPr lang="en-US" sz="6000" dirty="0">
              <a:solidFill>
                <a:schemeClr val="accent1">
                  <a:lumMod val="75000"/>
                </a:schemeClr>
              </a:solidFill>
            </a:endParaRPr>
          </a:p>
        </p:txBody>
      </p:sp>
      <p:sp>
        <p:nvSpPr>
          <p:cNvPr id="3" name="Content Placeholder 2">
            <a:extLst>
              <a:ext uri="{FF2B5EF4-FFF2-40B4-BE49-F238E27FC236}">
                <a16:creationId xmlns:a16="http://schemas.microsoft.com/office/drawing/2014/main" id="{BF0334D0-FE1C-5853-6DCA-51BF327451EE}"/>
              </a:ext>
            </a:extLst>
          </p:cNvPr>
          <p:cNvSpPr>
            <a:spLocks noGrp="1"/>
          </p:cNvSpPr>
          <p:nvPr>
            <p:ph sz="half" idx="1"/>
          </p:nvPr>
        </p:nvSpPr>
        <p:spPr>
          <a:xfrm>
            <a:off x="838201" y="1825625"/>
            <a:ext cx="4236076" cy="4446386"/>
          </a:xfrm>
        </p:spPr>
        <p:txBody>
          <a:bodyPr>
            <a:normAutofit fontScale="85000" lnSpcReduction="10000"/>
          </a:bodyPr>
          <a:lstStyle/>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1.We’ve seen that there are no missing values in the dataset by heatmap visualization.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a:t>
            </a: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There are 44 duplicate value is present but no need to remove it because may be same car model is selling  in same price.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3. Add new column </a:t>
            </a:r>
            <a:r>
              <a:rPr lang="en-IN" sz="18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car_age</a:t>
            </a: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that is calculated by using current year minus manufacturing year of car.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4.  </a:t>
            </a:r>
            <a:r>
              <a:rPr lang="en-IN" sz="1800" dirty="0">
                <a:effectLst/>
                <a:latin typeface="Calibri" panose="020F0502020204030204" pitchFamily="34" charset="0"/>
                <a:ea typeface="Calibri" panose="020F0502020204030204" pitchFamily="34" charset="0"/>
                <a:cs typeface="Times New Roman" panose="02020603050405020304" pitchFamily="18" charset="0"/>
              </a:rPr>
              <a:t>In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ous</a:t>
            </a:r>
            <a:r>
              <a:rPr lang="en-IN" sz="1800" dirty="0">
                <a:effectLst/>
                <a:latin typeface="Calibri" panose="020F0502020204030204" pitchFamily="34" charset="0"/>
                <a:ea typeface="Calibri" panose="020F0502020204030204" pitchFamily="34" charset="0"/>
                <a:cs typeface="Times New Roman" panose="02020603050405020304" pitchFamily="18" charset="0"/>
              </a:rPr>
              <a:t> dataset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sell_price</a:t>
            </a:r>
            <a:r>
              <a:rPr lang="en-IN" sz="1800" dirty="0">
                <a:effectLst/>
                <a:latin typeface="Calibri" panose="020F0502020204030204" pitchFamily="34" charset="0"/>
                <a:ea typeface="Calibri" panose="020F0502020204030204" pitchFamily="34" charset="0"/>
                <a:cs typeface="Times New Roman" panose="02020603050405020304" pitchFamily="18" charset="0"/>
              </a:rPr>
              <a:t> data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haveing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different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different</a:t>
            </a:r>
            <a:r>
              <a:rPr lang="en-IN" sz="1800" dirty="0">
                <a:effectLst/>
                <a:latin typeface="Calibri" panose="020F0502020204030204" pitchFamily="34" charset="0"/>
                <a:ea typeface="Calibri" panose="020F0502020204030204" pitchFamily="34" charset="0"/>
                <a:cs typeface="Times New Roman" panose="02020603050405020304" pitchFamily="18" charset="0"/>
              </a:rPr>
              <a:t> unit like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lakh,Cr,and</a:t>
            </a:r>
            <a:r>
              <a:rPr lang="en-IN" sz="1800" dirty="0">
                <a:effectLst/>
                <a:latin typeface="Calibri" panose="020F0502020204030204" pitchFamily="34" charset="0"/>
                <a:ea typeface="Calibri" panose="020F0502020204030204" pitchFamily="34" charset="0"/>
                <a:cs typeface="Times New Roman" panose="02020603050405020304" pitchFamily="18" charset="0"/>
              </a:rPr>
              <a:t> thousand. So  we convert it into one unit  thousand</a:t>
            </a: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and then convert it into object to </a:t>
            </a:r>
            <a:r>
              <a:rPr lang="en-IN" sz="18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intiger</a:t>
            </a: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type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5. Eliminate comma symbol from </a:t>
            </a:r>
            <a:r>
              <a:rPr lang="en-IN" sz="18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kilometer_driven</a:t>
            </a: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and convert it into integer type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Content Placeholder 5">
            <a:extLst>
              <a:ext uri="{FF2B5EF4-FFF2-40B4-BE49-F238E27FC236}">
                <a16:creationId xmlns:a16="http://schemas.microsoft.com/office/drawing/2014/main" id="{C48F02D7-E20B-BDFB-732B-D8A3EC9AA0B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348223"/>
            <a:ext cx="5181600" cy="3306142"/>
          </a:xfrm>
        </p:spPr>
      </p:pic>
    </p:spTree>
    <p:extLst>
      <p:ext uri="{BB962C8B-B14F-4D97-AF65-F5344CB8AC3E}">
        <p14:creationId xmlns:p14="http://schemas.microsoft.com/office/powerpoint/2010/main" val="323110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267FE-FAE5-20AB-EC45-383FD6172E97}"/>
              </a:ext>
            </a:extLst>
          </p:cNvPr>
          <p:cNvSpPr>
            <a:spLocks noGrp="1"/>
          </p:cNvSpPr>
          <p:nvPr>
            <p:ph type="title"/>
          </p:nvPr>
        </p:nvSpPr>
        <p:spPr>
          <a:xfrm>
            <a:off x="838200" y="759853"/>
            <a:ext cx="10515600" cy="940157"/>
          </a:xfrm>
        </p:spPr>
        <p:txBody>
          <a:bodyPr>
            <a:normAutofit fontScale="90000"/>
          </a:bodyPr>
          <a:lstStyle/>
          <a:p>
            <a:br>
              <a:rPr lang="en-US" sz="6000" b="1" dirty="0">
                <a:solidFill>
                  <a:schemeClr val="accent1">
                    <a:lumMod val="75000"/>
                  </a:schemeClr>
                </a:solidFill>
              </a:rPr>
            </a:br>
            <a:r>
              <a:rPr lang="en-US" sz="3100" b="1" dirty="0">
                <a:solidFill>
                  <a:schemeClr val="accent1">
                    <a:lumMod val="75000"/>
                  </a:schemeClr>
                </a:solidFill>
              </a:rPr>
              <a:t>Data Visualization</a:t>
            </a:r>
            <a:br>
              <a:rPr lang="en-US" sz="3100" b="1" dirty="0">
                <a:solidFill>
                  <a:schemeClr val="accent1">
                    <a:lumMod val="75000"/>
                  </a:schemeClr>
                </a:solidFill>
              </a:rPr>
            </a:br>
            <a:br>
              <a:rPr lang="en-US" sz="3100" b="1" dirty="0">
                <a:solidFill>
                  <a:schemeClr val="accent1">
                    <a:lumMod val="75000"/>
                  </a:schemeClr>
                </a:solidFill>
              </a:rPr>
            </a:br>
            <a:r>
              <a:rPr lang="en-IN" sz="2200" dirty="0">
                <a:effectLst/>
                <a:latin typeface="Calibri" panose="020F0502020204030204" pitchFamily="34" charset="0"/>
                <a:ea typeface="Calibri" panose="020F0502020204030204" pitchFamily="34" charset="0"/>
                <a:cs typeface="Times New Roman" panose="02020603050405020304" pitchFamily="18" charset="0"/>
              </a:rPr>
              <a:t>We are Analysing the data by various visualization technique</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US" sz="2200" dirty="0">
                <a:effectLst/>
                <a:latin typeface="Calibri" panose="020F0502020204030204" pitchFamily="34" charset="0"/>
                <a:ea typeface="Calibri" panose="020F0502020204030204" pitchFamily="34" charset="0"/>
                <a:cs typeface="Times New Roman" panose="02020603050405020304" pitchFamily="18" charset="0"/>
              </a:rPr>
              <a:t>Higher no. of petrol car (57%) is there and very few cars is LPG(0.35%) fuel type</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br>
              <a:rPr lang="en-US" sz="6000" b="1" dirty="0">
                <a:solidFill>
                  <a:schemeClr val="accent1">
                    <a:lumMod val="75000"/>
                  </a:schemeClr>
                </a:solidFill>
              </a:rPr>
            </a:br>
            <a:endParaRPr lang="en-US" dirty="0"/>
          </a:p>
        </p:txBody>
      </p:sp>
      <p:pic>
        <p:nvPicPr>
          <p:cNvPr id="5" name="Content Placeholder 4">
            <a:extLst>
              <a:ext uri="{FF2B5EF4-FFF2-40B4-BE49-F238E27FC236}">
                <a16:creationId xmlns:a16="http://schemas.microsoft.com/office/drawing/2014/main" id="{ED71955E-8B99-95D5-5D74-5FF1D33B0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2715" y="1976949"/>
            <a:ext cx="5173054" cy="4048690"/>
          </a:xfrm>
        </p:spPr>
      </p:pic>
      <p:pic>
        <p:nvPicPr>
          <p:cNvPr id="7" name="Picture 6">
            <a:extLst>
              <a:ext uri="{FF2B5EF4-FFF2-40B4-BE49-F238E27FC236}">
                <a16:creationId xmlns:a16="http://schemas.microsoft.com/office/drawing/2014/main" id="{BAFC46D5-F4BD-7E7C-201A-F375199D8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231" y="2253801"/>
            <a:ext cx="4666484" cy="3844346"/>
          </a:xfrm>
          <a:prstGeom prst="rect">
            <a:avLst/>
          </a:prstGeom>
        </p:spPr>
      </p:pic>
    </p:spTree>
    <p:extLst>
      <p:ext uri="{BB962C8B-B14F-4D97-AF65-F5344CB8AC3E}">
        <p14:creationId xmlns:p14="http://schemas.microsoft.com/office/powerpoint/2010/main" val="59884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C55E-4F35-47A9-614A-BDAB6B81926C}"/>
              </a:ext>
            </a:extLst>
          </p:cNvPr>
          <p:cNvSpPr>
            <a:spLocks noGrp="1"/>
          </p:cNvSpPr>
          <p:nvPr>
            <p:ph type="title"/>
          </p:nvPr>
        </p:nvSpPr>
        <p:spPr>
          <a:xfrm>
            <a:off x="838200" y="365125"/>
            <a:ext cx="10515600" cy="1785647"/>
          </a:xfrm>
        </p:spPr>
        <p:txBody>
          <a:bodyPr>
            <a:normAutofit fontScale="90000"/>
          </a:bodyPr>
          <a:lstStyle/>
          <a:p>
            <a:r>
              <a:rPr lang="en-US" sz="2800" b="1" dirty="0">
                <a:solidFill>
                  <a:schemeClr val="accent1">
                    <a:lumMod val="75000"/>
                  </a:schemeClr>
                </a:solidFill>
              </a:rPr>
              <a:t>Count Plot for brand and location</a:t>
            </a:r>
            <a:br>
              <a:rPr lang="en-US" sz="2800" b="1" dirty="0">
                <a:solidFill>
                  <a:schemeClr val="accent1">
                    <a:lumMod val="75000"/>
                  </a:schemeClr>
                </a:solidFill>
              </a:rPr>
            </a:br>
            <a:br>
              <a:rPr lang="en-US" sz="2800" b="1" dirty="0">
                <a:solidFill>
                  <a:schemeClr val="accent1">
                    <a:lumMod val="75000"/>
                  </a:schemeClr>
                </a:solidFill>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Higher no. of used car is from Delhi.</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Maximum used car is Maruti and </a:t>
            </a:r>
            <a:r>
              <a:rPr lang="en-US" sz="1800" dirty="0" err="1">
                <a:latin typeface="Calibri" panose="020F0502020204030204" pitchFamily="34" charset="0"/>
                <a:ea typeface="Calibri" panose="020F0502020204030204" pitchFamily="34" charset="0"/>
                <a:cs typeface="Times New Roman" panose="02020603050405020304" pitchFamily="18" charset="0"/>
              </a:rPr>
              <a:t>H</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uandai</a:t>
            </a:r>
            <a:r>
              <a:rPr lang="en-US" sz="1800" dirty="0">
                <a:effectLst/>
                <a:latin typeface="Calibri" panose="020F0502020204030204" pitchFamily="34" charset="0"/>
                <a:ea typeface="Calibri" panose="020F0502020204030204" pitchFamily="34" charset="0"/>
                <a:cs typeface="Times New Roman" panose="02020603050405020304" pitchFamily="18" charset="0"/>
              </a:rPr>
              <a:t> brand.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800" b="1" dirty="0">
              <a:solidFill>
                <a:schemeClr val="accent1">
                  <a:lumMod val="75000"/>
                </a:schemeClr>
              </a:solidFill>
            </a:endParaRPr>
          </a:p>
        </p:txBody>
      </p:sp>
      <p:pic>
        <p:nvPicPr>
          <p:cNvPr id="5" name="Content Placeholder 4">
            <a:extLst>
              <a:ext uri="{FF2B5EF4-FFF2-40B4-BE49-F238E27FC236}">
                <a16:creationId xmlns:a16="http://schemas.microsoft.com/office/drawing/2014/main" id="{774C697D-C1AC-9F8E-F57E-BDF40007F6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2691685"/>
            <a:ext cx="4931534" cy="3485277"/>
          </a:xfrm>
        </p:spPr>
      </p:pic>
      <p:pic>
        <p:nvPicPr>
          <p:cNvPr id="7" name="Picture 6">
            <a:extLst>
              <a:ext uri="{FF2B5EF4-FFF2-40B4-BE49-F238E27FC236}">
                <a16:creationId xmlns:a16="http://schemas.microsoft.com/office/drawing/2014/main" id="{5A656D9F-1B00-D82B-37FB-97081578C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691684"/>
            <a:ext cx="5210902" cy="3485277"/>
          </a:xfrm>
          <a:prstGeom prst="rect">
            <a:avLst/>
          </a:prstGeom>
        </p:spPr>
      </p:pic>
    </p:spTree>
    <p:extLst>
      <p:ext uri="{BB962C8B-B14F-4D97-AF65-F5344CB8AC3E}">
        <p14:creationId xmlns:p14="http://schemas.microsoft.com/office/powerpoint/2010/main" val="158103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8CEB-941E-78CE-E142-161C872D4B62}"/>
              </a:ext>
            </a:extLst>
          </p:cNvPr>
          <p:cNvSpPr>
            <a:spLocks noGrp="1"/>
          </p:cNvSpPr>
          <p:nvPr>
            <p:ph type="title"/>
          </p:nvPr>
        </p:nvSpPr>
        <p:spPr/>
        <p:txBody>
          <a:bodyPr>
            <a:normAutofit fontScale="90000"/>
          </a:bodyPr>
          <a:lstStyle/>
          <a:p>
            <a:r>
              <a:rPr lang="en-US" sz="2800" b="1" dirty="0">
                <a:solidFill>
                  <a:schemeClr val="accent1">
                    <a:lumMod val="75000"/>
                  </a:schemeClr>
                </a:solidFill>
              </a:rPr>
              <a:t>Bivariate Analysis</a:t>
            </a:r>
            <a:br>
              <a:rPr lang="en-US" sz="2800" b="1" dirty="0">
                <a:solidFill>
                  <a:schemeClr val="accent1">
                    <a:lumMod val="75000"/>
                  </a:schemeClr>
                </a:solidFill>
              </a:rPr>
            </a:br>
            <a:br>
              <a:rPr lang="en-US" sz="2800" b="1" dirty="0">
                <a:solidFill>
                  <a:schemeClr val="accent1">
                    <a:lumMod val="75000"/>
                  </a:schemeClr>
                </a:solidFill>
              </a:rPr>
            </a:b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Used car Price between zero to 7 year is good. The value of used car depreciates as soon as exceeds 10 years</a:t>
            </a:r>
            <a:b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when the age of car increased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kilometer</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driven is also increased.</a:t>
            </a:r>
            <a:endParaRPr lang="en-US" sz="2800" b="1" dirty="0">
              <a:solidFill>
                <a:schemeClr val="accent1">
                  <a:lumMod val="75000"/>
                </a:schemeClr>
              </a:solidFill>
            </a:endParaRPr>
          </a:p>
        </p:txBody>
      </p:sp>
      <p:pic>
        <p:nvPicPr>
          <p:cNvPr id="5" name="Content Placeholder 4">
            <a:extLst>
              <a:ext uri="{FF2B5EF4-FFF2-40B4-BE49-F238E27FC236}">
                <a16:creationId xmlns:a16="http://schemas.microsoft.com/office/drawing/2014/main" id="{731EC606-E5F7-3C29-7D76-FBA4F7774D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825624"/>
            <a:ext cx="5433810" cy="4315428"/>
          </a:xfrm>
        </p:spPr>
      </p:pic>
      <p:pic>
        <p:nvPicPr>
          <p:cNvPr id="7" name="Picture 6">
            <a:extLst>
              <a:ext uri="{FF2B5EF4-FFF2-40B4-BE49-F238E27FC236}">
                <a16:creationId xmlns:a16="http://schemas.microsoft.com/office/drawing/2014/main" id="{B15F33EC-FCDB-A5FB-30DB-D290935F2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011" y="1825625"/>
            <a:ext cx="5081788" cy="4315427"/>
          </a:xfrm>
          <a:prstGeom prst="rect">
            <a:avLst/>
          </a:prstGeom>
        </p:spPr>
      </p:pic>
    </p:spTree>
    <p:extLst>
      <p:ext uri="{BB962C8B-B14F-4D97-AF65-F5344CB8AC3E}">
        <p14:creationId xmlns:p14="http://schemas.microsoft.com/office/powerpoint/2010/main" val="1846466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B6B2-48EA-2989-A8A0-B8D20C010E27}"/>
              </a:ext>
            </a:extLst>
          </p:cNvPr>
          <p:cNvSpPr>
            <a:spLocks noGrp="1"/>
          </p:cNvSpPr>
          <p:nvPr>
            <p:ph type="title"/>
          </p:nvPr>
        </p:nvSpPr>
        <p:spPr>
          <a:xfrm>
            <a:off x="838200" y="130629"/>
            <a:ext cx="10515600" cy="2625634"/>
          </a:xfrm>
        </p:spPr>
        <p:txBody>
          <a:bodyPr>
            <a:normAutofit/>
          </a:bodyPr>
          <a:lstStyle/>
          <a:p>
            <a:pPr marL="0" marR="0">
              <a:lnSpc>
                <a:spcPct val="107000"/>
              </a:lnSpc>
              <a:spcBef>
                <a:spcPts val="0"/>
              </a:spcBef>
              <a:spcAft>
                <a:spcPts val="800"/>
              </a:spcAft>
            </a:pPr>
            <a:r>
              <a:rPr lang="en-US" sz="2800" b="1" dirty="0">
                <a:solidFill>
                  <a:schemeClr val="accent1">
                    <a:lumMod val="75000"/>
                  </a:schemeClr>
                </a:solidFill>
              </a:rPr>
              <a:t>Analysis of categorical variable with target variable</a:t>
            </a:r>
            <a:br>
              <a:rPr lang="en-US" sz="2800" b="1" dirty="0">
                <a:solidFill>
                  <a:schemeClr val="accent1">
                    <a:lumMod val="75000"/>
                  </a:schemeClr>
                </a:solidFill>
              </a:rPr>
            </a:br>
            <a:br>
              <a:rPr lang="en-US" sz="2800" b="1" dirty="0">
                <a:solidFill>
                  <a:schemeClr val="accent1">
                    <a:lumMod val="75000"/>
                  </a:schemeClr>
                </a:solidFill>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1.The price of Diesel and electric car is higher approx. 5 to 25 lakhs.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2.The price of an automatic car is almost double that of a manual car and the price maximum no. of used automatic cars lies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betweem</a:t>
            </a:r>
            <a:r>
              <a:rPr lang="en-IN" sz="1800" dirty="0">
                <a:effectLst/>
                <a:latin typeface="Calibri" panose="020F0502020204030204" pitchFamily="34" charset="0"/>
                <a:ea typeface="Calibri" panose="020F0502020204030204" pitchFamily="34" charset="0"/>
                <a:cs typeface="Times New Roman" panose="02020603050405020304" pitchFamily="18" charset="0"/>
              </a:rPr>
              <a:t> 10 to 30 lakh</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800" b="1" dirty="0">
              <a:solidFill>
                <a:schemeClr val="accent1">
                  <a:lumMod val="75000"/>
                </a:schemeClr>
              </a:solidFill>
            </a:endParaRPr>
          </a:p>
        </p:txBody>
      </p:sp>
      <p:pic>
        <p:nvPicPr>
          <p:cNvPr id="5" name="Content Placeholder 4">
            <a:extLst>
              <a:ext uri="{FF2B5EF4-FFF2-40B4-BE49-F238E27FC236}">
                <a16:creationId xmlns:a16="http://schemas.microsoft.com/office/drawing/2014/main" id="{7EAE47BD-5095-2462-D7EA-12466A04EA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993" y="2756262"/>
            <a:ext cx="5645248" cy="3553097"/>
          </a:xfrm>
        </p:spPr>
      </p:pic>
      <p:pic>
        <p:nvPicPr>
          <p:cNvPr id="9" name="Picture 8">
            <a:extLst>
              <a:ext uri="{FF2B5EF4-FFF2-40B4-BE49-F238E27FC236}">
                <a16:creationId xmlns:a16="http://schemas.microsoft.com/office/drawing/2014/main" id="{0E0657FD-8357-8AE6-C8EC-D6F91D97B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869" y="2756262"/>
            <a:ext cx="4850744" cy="3553098"/>
          </a:xfrm>
          <a:prstGeom prst="rect">
            <a:avLst/>
          </a:prstGeom>
        </p:spPr>
      </p:pic>
    </p:spTree>
    <p:extLst>
      <p:ext uri="{BB962C8B-B14F-4D97-AF65-F5344CB8AC3E}">
        <p14:creationId xmlns:p14="http://schemas.microsoft.com/office/powerpoint/2010/main" val="2726808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4F9A7-1D7A-C207-F194-BC2DA8C0E608}"/>
              </a:ext>
            </a:extLst>
          </p:cNvPr>
          <p:cNvSpPr>
            <a:spLocks noGrp="1"/>
          </p:cNvSpPr>
          <p:nvPr>
            <p:ph type="title"/>
          </p:nvPr>
        </p:nvSpPr>
        <p:spPr>
          <a:xfrm>
            <a:off x="839788" y="182880"/>
            <a:ext cx="4986246" cy="1345474"/>
          </a:xfrm>
        </p:spPr>
        <p:txBody>
          <a:bodyPr/>
          <a:lstStyle/>
          <a:p>
            <a:r>
              <a:rPr lang="en-US" sz="4000" b="1" dirty="0">
                <a:solidFill>
                  <a:schemeClr val="accent1">
                    <a:lumMod val="75000"/>
                  </a:schemeClr>
                </a:solidFill>
              </a:rPr>
              <a:t>Correlation</a:t>
            </a:r>
            <a:br>
              <a:rPr lang="en-US" b="1" dirty="0">
                <a:solidFill>
                  <a:schemeClr val="accent1">
                    <a:lumMod val="75000"/>
                  </a:schemeClr>
                </a:solidFill>
              </a:rPr>
            </a:br>
            <a:endParaRPr lang="en-US" b="1" dirty="0">
              <a:solidFill>
                <a:schemeClr val="accent1">
                  <a:lumMod val="75000"/>
                </a:schemeClr>
              </a:solidFill>
            </a:endParaRPr>
          </a:p>
        </p:txBody>
      </p:sp>
      <p:sp>
        <p:nvSpPr>
          <p:cNvPr id="3" name="Content Placeholder 2">
            <a:extLst>
              <a:ext uri="{FF2B5EF4-FFF2-40B4-BE49-F238E27FC236}">
                <a16:creationId xmlns:a16="http://schemas.microsoft.com/office/drawing/2014/main" id="{DCF5A0D5-14B8-D4E2-7732-C0C102BF528C}"/>
              </a:ext>
            </a:extLst>
          </p:cNvPr>
          <p:cNvSpPr>
            <a:spLocks noGrp="1"/>
          </p:cNvSpPr>
          <p:nvPr>
            <p:ph idx="1"/>
          </p:nvPr>
        </p:nvSpPr>
        <p:spPr/>
        <p:txBody>
          <a:bodyPr/>
          <a:lstStyle/>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It is time to check for relationships among attributes. A correlation matrix was used to determine whether relationships exist</a:t>
            </a:r>
          </a:p>
          <a:p>
            <a:endParaRPr lang="en-IN" sz="1800" dirty="0">
              <a:latin typeface="Calibri" panose="020F0502020204030204" pitchFamily="34" charset="0"/>
              <a:cs typeface="Times New Roman" panose="02020603050405020304" pitchFamily="18" charset="0"/>
            </a:endParaRPr>
          </a:p>
          <a:p>
            <a:pPr marL="0" indent="0">
              <a:buNone/>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Both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Driven_Kilometers</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car_age</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is negative correlated with the target variable (car selling price) means the car which is older and driven higher is greater selling price.</a:t>
            </a:r>
            <a:endParaRPr lang="en-US" dirty="0"/>
          </a:p>
        </p:txBody>
      </p:sp>
      <p:sp>
        <p:nvSpPr>
          <p:cNvPr id="4" name="Text Placeholder 3">
            <a:extLst>
              <a:ext uri="{FF2B5EF4-FFF2-40B4-BE49-F238E27FC236}">
                <a16:creationId xmlns:a16="http://schemas.microsoft.com/office/drawing/2014/main" id="{E82BA20A-0F79-15A4-080A-2E55D6DE6A41}"/>
              </a:ext>
            </a:extLst>
          </p:cNvPr>
          <p:cNvSpPr>
            <a:spLocks noGrp="1"/>
          </p:cNvSpPr>
          <p:nvPr>
            <p:ph type="body" sz="half" idx="2"/>
          </p:nvPr>
        </p:nvSpPr>
        <p:spPr/>
        <p:txBody>
          <a:bodyPr/>
          <a:lstStyle/>
          <a:p>
            <a:endParaRPr lang="en-US" dirty="0"/>
          </a:p>
        </p:txBody>
      </p:sp>
      <p:pic>
        <p:nvPicPr>
          <p:cNvPr id="6" name="Picture 5">
            <a:extLst>
              <a:ext uri="{FF2B5EF4-FFF2-40B4-BE49-F238E27FC236}">
                <a16:creationId xmlns:a16="http://schemas.microsoft.com/office/drawing/2014/main" id="{D0F7310D-427D-D13C-B68B-6500E715D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26" y="1932310"/>
            <a:ext cx="4558937" cy="3811587"/>
          </a:xfrm>
          <a:prstGeom prst="rect">
            <a:avLst/>
          </a:prstGeom>
        </p:spPr>
      </p:pic>
    </p:spTree>
    <p:extLst>
      <p:ext uri="{BB962C8B-B14F-4D97-AF65-F5344CB8AC3E}">
        <p14:creationId xmlns:p14="http://schemas.microsoft.com/office/powerpoint/2010/main" val="3809355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TotalTime>
  <Words>1099</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vt:lpstr>
      <vt:lpstr>Calibri</vt:lpstr>
      <vt:lpstr>Calibri Light</vt:lpstr>
      <vt:lpstr>Georgia</vt:lpstr>
      <vt:lpstr>Segoe UI</vt:lpstr>
      <vt:lpstr>Symbol</vt:lpstr>
      <vt:lpstr>Times New Roman</vt:lpstr>
      <vt:lpstr>Office Theme</vt:lpstr>
      <vt:lpstr>Used Car Price Prediction </vt:lpstr>
      <vt:lpstr>                                                                               INTRODUCTION  Due to the numerous elements that influence a used vehicle's market pricing, determining if the advertised price is accurate, is a difficult undertaking. The goal of this project is to create machine learning models that can properly forecast the price of a used car based on its attributes so that buyers can make educated decisions. </vt:lpstr>
      <vt:lpstr>Data understanding and exploration  I have scraped used cars data from CarDekho.com The Dataset contains 5980 rows and 8 columns. The column "Price” is the target variable and rest of the columns are independent variables. </vt:lpstr>
      <vt:lpstr>Data cleaning and feature engineering  Data cleaning is the process of fixing or removing incorrect, corrupted, incorrectly formatted, duplicate, or incomplete data within a dataset </vt:lpstr>
      <vt:lpstr> Data Visualization  We are Analysing the data by various visualization technique  Higher no. of petrol car (57%) is there and very few cars is LPG(0.35%) fuel type  </vt:lpstr>
      <vt:lpstr>Count Plot for brand and location  Higher no. of used car is from Delhi.  Maximum used car is Maruti and Huandai brand. </vt:lpstr>
      <vt:lpstr>Bivariate Analysis  Used car Price between zero to 7 year is good. The value of used car depreciates as soon as exceeds 10 years when the age of car increased kilometer driven is also increased.</vt:lpstr>
      <vt:lpstr>Analysis of categorical variable with target variable  1.The price of Diesel and electric car is higher approx. 5 to 25 lakhs. 2.The price of an automatic car is almost double that of a manual car and the price maximum no. of used automatic cars lies betweem 10 to 30 lakh </vt:lpstr>
      <vt:lpstr>Correlation </vt:lpstr>
      <vt:lpstr>Data preparation </vt:lpstr>
      <vt:lpstr>Model building since our target feature cell_price is an numerical value this became Regression problem. </vt:lpstr>
      <vt:lpstr>Testing various Regression models </vt:lpstr>
      <vt:lpstr> Extra Tree Regresser is our best model  ExtraTreesRegressor is our best model and difference between CV and R2 score is minimum for this particular model </vt:lpstr>
      <vt:lpstr> Saving, Loading and Prediction the best Regression ML model </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 </dc:title>
  <dc:creator>Raganee Verma</dc:creator>
  <cp:lastModifiedBy>Raganee Verma</cp:lastModifiedBy>
  <cp:revision>3</cp:revision>
  <dcterms:created xsi:type="dcterms:W3CDTF">2022-12-17T07:45:18Z</dcterms:created>
  <dcterms:modified xsi:type="dcterms:W3CDTF">2022-12-17T11:00:11Z</dcterms:modified>
</cp:coreProperties>
</file>