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1" r:id="rId4"/>
    <p:sldId id="262" r:id="rId5"/>
    <p:sldId id="263" r:id="rId6"/>
    <p:sldId id="265" r:id="rId7"/>
    <p:sldId id="266" r:id="rId8"/>
    <p:sldId id="268" r:id="rId9"/>
    <p:sldId id="270" r:id="rId10"/>
    <p:sldId id="271" r:id="rId11"/>
    <p:sldId id="272" r:id="rId12"/>
    <p:sldId id="269" r:id="rId13"/>
    <p:sldId id="273" r:id="rId14"/>
    <p:sldId id="274" r:id="rId15"/>
    <p:sldId id="276" r:id="rId16"/>
    <p:sldId id="277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D2184-9B95-430E-8CAD-697EA373060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36BC-3186-472C-A897-ACB8C0D272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EMAIL SPAM CLASSIFIER PROJECT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36BC-3186-472C-A897-ACB8C0D2724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36BC-3186-472C-A897-ACB8C0D2724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manually extracted from the </a:t>
            </a:r>
            <a:r>
              <a:rPr lang="en-US" dirty="0" err="1" smtClean="0"/>
              <a:t>Grumbletext</a:t>
            </a:r>
            <a:r>
              <a:rPr lang="en-US" dirty="0" smtClean="0"/>
              <a:t> Web site. This is a</a:t>
            </a:r>
          </a:p>
          <a:p>
            <a:pPr>
              <a:buNone/>
            </a:pPr>
            <a:r>
              <a:rPr lang="en-US" dirty="0" smtClean="0"/>
              <a:t>UK forum in which cell phone users make public claims about</a:t>
            </a:r>
          </a:p>
          <a:p>
            <a:pPr>
              <a:buNone/>
            </a:pPr>
            <a:r>
              <a:rPr lang="en-US" dirty="0" smtClean="0"/>
              <a:t>SMS spam messages, most of them without reporting the</a:t>
            </a:r>
          </a:p>
          <a:p>
            <a:pPr>
              <a:buNone/>
            </a:pPr>
            <a:r>
              <a:rPr lang="en-US" dirty="0" smtClean="0"/>
              <a:t>very spam message received. The identification of the text of</a:t>
            </a:r>
          </a:p>
          <a:p>
            <a:pPr>
              <a:buNone/>
            </a:pPr>
            <a:r>
              <a:rPr lang="en-US" dirty="0" smtClean="0"/>
              <a:t>spam messages in the claims is a very hard and time-</a:t>
            </a:r>
          </a:p>
          <a:p>
            <a:pPr>
              <a:buNone/>
            </a:pPr>
            <a:r>
              <a:rPr lang="en-US" dirty="0" smtClean="0"/>
              <a:t>consuming task, and it involves carefully scanning hundreds</a:t>
            </a:r>
          </a:p>
          <a:p>
            <a:pPr>
              <a:buNone/>
            </a:pPr>
            <a:r>
              <a:rPr lang="en-US" dirty="0" smtClean="0"/>
              <a:t>of web pages.</a:t>
            </a:r>
          </a:p>
          <a:p>
            <a:pPr>
              <a:buNone/>
            </a:pPr>
            <a:r>
              <a:rPr lang="en-US" dirty="0" smtClean="0"/>
              <a:t>- A subset of 3,375 SMS randomly chosen ham messages of the</a:t>
            </a:r>
          </a:p>
          <a:p>
            <a:pPr>
              <a:buNone/>
            </a:pPr>
            <a:r>
              <a:rPr lang="en-US" dirty="0" smtClean="0"/>
              <a:t>NUS SMS Corpus (NSC), which is a dataset of about 10,000</a:t>
            </a:r>
          </a:p>
          <a:p>
            <a:pPr>
              <a:buNone/>
            </a:pPr>
            <a:r>
              <a:rPr lang="en-US" dirty="0" smtClean="0"/>
              <a:t>legitimate messages collected for research at the Department</a:t>
            </a:r>
          </a:p>
          <a:p>
            <a:pPr>
              <a:buNone/>
            </a:pPr>
            <a:r>
              <a:rPr lang="en-US" dirty="0" smtClean="0"/>
              <a:t>A collection of 5573 rows of SMS spam messages was</a:t>
            </a:r>
          </a:p>
          <a:p>
            <a:pPr>
              <a:buNone/>
            </a:pPr>
            <a:r>
              <a:rPr lang="en-US" dirty="0" smtClean="0"/>
              <a:t>of Computer Science at the National University of Singapore.</a:t>
            </a:r>
          </a:p>
          <a:p>
            <a:pPr>
              <a:buNone/>
            </a:pPr>
            <a:r>
              <a:rPr lang="en-US" dirty="0" smtClean="0"/>
              <a:t>The messages largely originate from Singaporeans and mostly</a:t>
            </a:r>
          </a:p>
          <a:p>
            <a:pPr>
              <a:buNone/>
            </a:pPr>
            <a:r>
              <a:rPr lang="en-US" dirty="0" smtClean="0"/>
              <a:t>from students attending the University. These messages were</a:t>
            </a:r>
          </a:p>
          <a:p>
            <a:pPr>
              <a:buNone/>
            </a:pPr>
            <a:r>
              <a:rPr lang="en-US" dirty="0" smtClean="0"/>
              <a:t>collected from volunteers who were made aware that their</a:t>
            </a:r>
          </a:p>
          <a:p>
            <a:pPr>
              <a:buNone/>
            </a:pPr>
            <a:r>
              <a:rPr lang="en-US" dirty="0" smtClean="0"/>
              <a:t>contributions were going to be made publicly available.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36BC-3186-472C-A897-ACB8C0D2724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cleaning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36BC-3186-472C-A897-ACB8C0D2724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WordCloud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WORDCLOUD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36BC-3186-472C-A897-ACB8C0D2724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Building and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36BC-3186-472C-A897-ACB8C0D2724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36BC-3186-472C-A897-ACB8C0D2724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36BC-3186-472C-A897-ACB8C0D2724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Algorithms like ,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Gradiant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Booster,Adaboost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Classifier took an enormous amount of time to build the model. Using Hyper-parameter tuning for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would have resulted in some more accuracy.</a:t>
            </a:r>
          </a:p>
          <a:p>
            <a:pPr>
              <a:lnSpc>
                <a:spcPct val="90000"/>
              </a:lnSpc>
              <a:buClrTx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saved model now can help to give an estimate of probability about the spam email.</a:t>
            </a:r>
          </a:p>
          <a:p>
            <a:pPr>
              <a:lnSpc>
                <a:spcPct val="90000"/>
              </a:lnSpc>
              <a:buClrTx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It was overall a nice experience on working on a real time project of NLP domain  to see how data science and machine learning is useful in this field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Today, we learned to Email Spam with Python. We took a spam and </a:t>
            </a:r>
            <a:r>
              <a:rPr lang="en-US" sz="1400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nonspam</a:t>
            </a:r>
            <a:r>
              <a:rPr lang="en-US" sz="1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dataset, implemented a Text cleaning function, </a:t>
            </a:r>
            <a:r>
              <a:rPr lang="en-US" sz="1400" b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14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initialized 6 different model from which Random Forest Classifier is our best  model with the accuracy of 98.8%.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36BC-3186-472C-A897-ACB8C0D2724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811E-8531-43A6-8708-915D9C8251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0839-5E17-4BEE-AF2B-99462505D8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50BA7-D045-F717-7DA0-1D94E72D8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656" y="116633"/>
            <a:ext cx="6120680" cy="122413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A5BCB9-16C0-0E77-2CEE-4877A358D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46987"/>
            <a:ext cx="7772400" cy="3542650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</a:t>
            </a:r>
            <a:r>
              <a:rPr lang="en-IN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Raganee Verma</a:t>
            </a:r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D74D77D6-FB47-6558-1F8F-75B0DEA22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692696"/>
            <a:ext cx="557655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31640" y="1844824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  SPAM  CLASSIFIER  PROJECT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2624137"/>
            <a:ext cx="6840760" cy="23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501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996E7-0BD1-E805-0DEC-A3398971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4" y="365126"/>
            <a:ext cx="7462405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AND EVALUATE SELECTED MODELS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AC6D75-48C3-2AFF-9AD6-AAFAEB823F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929" y="1908810"/>
            <a:ext cx="4378035" cy="4584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DC7519-F87F-161A-3F82-8021D7AAE9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9818" y="1908810"/>
            <a:ext cx="4364181" cy="44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965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996E7-0BD1-E805-0DEC-A3398971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9" y="365127"/>
            <a:ext cx="6984776" cy="32757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AND EVALUATE SELECTED MODELS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1" y="12687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AdaBoost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Classifier</a:t>
            </a:r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50040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132856"/>
            <a:ext cx="401955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0965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-220524"/>
            <a:ext cx="579613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943634"/>
              </a:solidFill>
              <a:effectLst/>
              <a:latin typeface="Calibri" pitchFamily="34" charset="0"/>
              <a:ea typeface="Calibri" pitchFamily="34" charset="0"/>
              <a:cs typeface="Mang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943634"/>
              </a:solidFill>
              <a:latin typeface="Calibri" pitchFamily="34" charset="0"/>
              <a:ea typeface="Calibri" pitchFamily="34" charset="0"/>
              <a:cs typeface="Mang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43634"/>
                </a:solidFill>
                <a:effectLst/>
                <a:latin typeface="Calibri" pitchFamily="34" charset="0"/>
                <a:ea typeface="Calibri" pitchFamily="34" charset="0"/>
                <a:cs typeface="Mangal"/>
              </a:rPr>
              <a:t>   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43634"/>
                </a:solidFill>
                <a:effectLst/>
                <a:latin typeface="Calibri" pitchFamily="34" charset="0"/>
                <a:ea typeface="Calibri" pitchFamily="34" charset="0"/>
                <a:cs typeface="Mangal"/>
              </a:rPr>
              <a:t>GradientBoosting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43634"/>
                </a:solidFill>
                <a:effectLst/>
                <a:latin typeface="Calibri" pitchFamily="34" charset="0"/>
                <a:ea typeface="Calibri" pitchFamily="34" charset="0"/>
                <a:cs typeface="Mangal"/>
              </a:rPr>
              <a:t> Classifier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4752528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4465" y="1628800"/>
            <a:ext cx="3859535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RandomForest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Classifier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496855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5" y="1340768"/>
            <a:ext cx="399593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5294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Logistic Regression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475252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412776"/>
            <a:ext cx="367017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A7473-E638-1C80-5E68-FA878E84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71492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model selection </a:t>
            </a:r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1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tunning</a:t>
            </a:r>
            <a:r>
              <a:rPr lang="en-US" sz="31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choose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Classifier model as the final one, as it gives the highest accuracy score &amp; also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log_loss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is minimum which indicates the better prediction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00200"/>
            <a:ext cx="64807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982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95FCF-2FC2-CA03-1C40-D6086938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2617"/>
            <a:ext cx="7886700" cy="114992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PREDICT FINAL MODEL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40491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573016"/>
            <a:ext cx="4635744" cy="168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4071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D4F22-E847-400B-7B5F-D6CA7060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836713"/>
            <a:ext cx="8157511" cy="79208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CONCLUSION</a:t>
            </a:r>
            <a:r>
              <a:rPr lang="en-US" sz="3200" b="1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en-US" sz="4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EEC3C-27C2-9E32-E938-1DA99CA9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0036"/>
            <a:ext cx="7886700" cy="4946073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n>
                  <a:noFill/>
                </a:ln>
                <a:solidFill>
                  <a:srgbClr val="2F5496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1560" y="1484784"/>
            <a:ext cx="8064896" cy="5040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Machine Learning Algorithms like ,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Gradiant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Booster,Adaboost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Classifier took an enormous amount of time to build the model. Using Hyper-parameter tuning for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would have resulted in some more accuracy.</a:t>
            </a:r>
          </a:p>
          <a:p>
            <a:pPr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The saved model now can help to give an estimate of probability about the spam email.</a:t>
            </a:r>
          </a:p>
          <a:p>
            <a:pPr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It was overall a nice experience on working on a real time project of NLP domain  to see how data science and machine learning is useful in this field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Today, we learned to Email Spam with Python. We took a spam and </a:t>
            </a:r>
            <a:r>
              <a:rPr lang="en-US" sz="2000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nonspam</a:t>
            </a:r>
            <a:r>
              <a:rPr lang="en-US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dataset, implemented a Text cleaning function, </a:t>
            </a:r>
            <a:r>
              <a:rPr lang="en-US" sz="2000" b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initialized 6 different model from which Random Forest Classifier is our best  model with the accuracy of 98.8%.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42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A7CF7-16E7-1FE3-4EFE-4CE581E8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75A3BF-3D68-CA92-A394-F73826C5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3"/>
            <a:ext cx="8136904" cy="424847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400" dirty="0"/>
              <a:t>Spam Detector is used to detect unwanted, malicious and virus</a:t>
            </a:r>
          </a:p>
          <a:p>
            <a:pPr>
              <a:buNone/>
            </a:pPr>
            <a:r>
              <a:rPr lang="en-US" sz="4400" dirty="0"/>
              <a:t>infected texts and helps to separate them from the </a:t>
            </a:r>
            <a:r>
              <a:rPr lang="en-US" sz="4400" dirty="0" err="1"/>
              <a:t>nonspam</a:t>
            </a:r>
            <a:r>
              <a:rPr lang="en-US" sz="4400" dirty="0"/>
              <a:t> texts.</a:t>
            </a:r>
          </a:p>
          <a:p>
            <a:pPr>
              <a:buNone/>
            </a:pPr>
            <a:r>
              <a:rPr lang="en-US" sz="4400" dirty="0"/>
              <a:t>It uses a binary type of classification containing the labels such as</a:t>
            </a:r>
          </a:p>
          <a:p>
            <a:pPr>
              <a:buNone/>
            </a:pPr>
            <a:r>
              <a:rPr lang="en-US" sz="4400" dirty="0"/>
              <a:t>‘ham’ (</a:t>
            </a:r>
            <a:r>
              <a:rPr lang="en-US" sz="4400" dirty="0" err="1"/>
              <a:t>nonspam</a:t>
            </a:r>
            <a:r>
              <a:rPr lang="en-US" sz="4400" dirty="0"/>
              <a:t>) and spam. Application of this can be seen in</a:t>
            </a:r>
          </a:p>
          <a:p>
            <a:pPr>
              <a:buNone/>
            </a:pPr>
            <a:r>
              <a:rPr lang="en-US" sz="4400" dirty="0"/>
              <a:t>Google Mail (GMAIL) where it segregates the spam emails in order</a:t>
            </a:r>
          </a:p>
          <a:p>
            <a:pPr>
              <a:buNone/>
            </a:pPr>
            <a:r>
              <a:rPr lang="en-US" sz="4400" dirty="0"/>
              <a:t>to prevent them from getting into the user’s inbox.</a:t>
            </a:r>
          </a:p>
          <a:p>
            <a:pPr>
              <a:buNone/>
            </a:pPr>
            <a:r>
              <a:rPr lang="en-US" sz="4400" dirty="0"/>
              <a:t>The SMS Spam Collection is a set of SMS tagged messages that have</a:t>
            </a:r>
          </a:p>
          <a:p>
            <a:pPr>
              <a:buNone/>
            </a:pPr>
            <a:r>
              <a:rPr lang="en-US" sz="4400" dirty="0"/>
              <a:t>been collected for SMS Spam research. It contains one set of SMS</a:t>
            </a:r>
          </a:p>
          <a:p>
            <a:pPr>
              <a:buNone/>
            </a:pPr>
            <a:r>
              <a:rPr lang="en-US" sz="4400" dirty="0"/>
              <a:t>messages in English of 5,574 messages, tagged according to ham</a:t>
            </a:r>
          </a:p>
          <a:p>
            <a:pPr>
              <a:buNone/>
            </a:pPr>
            <a:r>
              <a:rPr lang="en-US" sz="4400" dirty="0"/>
              <a:t>(legitimate) or spam.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4400" dirty="0"/>
          </a:p>
        </p:txBody>
      </p:sp>
      <p:sp>
        <p:nvSpPr>
          <p:cNvPr id="4" name="Rounded Rectangle 3"/>
          <p:cNvSpPr/>
          <p:nvPr/>
        </p:nvSpPr>
        <p:spPr>
          <a:xfrm>
            <a:off x="323528" y="1196752"/>
            <a:ext cx="8496944" cy="48965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484785"/>
            <a:ext cx="6840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Spam Detector is used to detect unwanted, malicious and virus</a:t>
            </a:r>
          </a:p>
          <a:p>
            <a:r>
              <a:rPr lang="en-US" dirty="0"/>
              <a:t>infected texts and helps to separate them from the </a:t>
            </a:r>
            <a:r>
              <a:rPr lang="en-US" dirty="0" err="1"/>
              <a:t>nonspam</a:t>
            </a:r>
            <a:r>
              <a:rPr lang="en-US" dirty="0"/>
              <a:t> texts.</a:t>
            </a:r>
          </a:p>
          <a:p>
            <a:r>
              <a:rPr lang="en-US" dirty="0"/>
              <a:t>It uses a binary type of classification containing the labels such as</a:t>
            </a:r>
          </a:p>
          <a:p>
            <a:r>
              <a:rPr lang="en-US" dirty="0"/>
              <a:t>‘ham’ (</a:t>
            </a:r>
            <a:r>
              <a:rPr lang="en-US" dirty="0" err="1"/>
              <a:t>nonspam</a:t>
            </a:r>
            <a:r>
              <a:rPr lang="en-US" dirty="0"/>
              <a:t>) and spam. Application of this can be seen in</a:t>
            </a:r>
          </a:p>
          <a:p>
            <a:r>
              <a:rPr lang="en-US" dirty="0"/>
              <a:t>Google Mail (GMAIL) where it segregates the spam emails in order</a:t>
            </a:r>
          </a:p>
          <a:p>
            <a:r>
              <a:rPr lang="en-US" dirty="0"/>
              <a:t>to prevent them from getting into the user’s inbox.</a:t>
            </a:r>
          </a:p>
          <a:p>
            <a:r>
              <a:rPr lang="en-US" dirty="0"/>
              <a:t>The SMS Spam Collection is a set of SMS tagged messages that have</a:t>
            </a:r>
          </a:p>
          <a:p>
            <a:r>
              <a:rPr lang="en-US" dirty="0"/>
              <a:t>been collected for SMS Spam research. It contains one set of SMS</a:t>
            </a:r>
          </a:p>
          <a:p>
            <a:r>
              <a:rPr lang="en-US" dirty="0"/>
              <a:t>messages in English of 5,574 messages, tagged according to ham</a:t>
            </a:r>
          </a:p>
          <a:p>
            <a:r>
              <a:rPr lang="en-US" dirty="0"/>
              <a:t>(legitimate) or spam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Implementing spam filtering is extremely important for any</a:t>
            </a:r>
          </a:p>
          <a:p>
            <a:r>
              <a:rPr lang="en-US" dirty="0"/>
              <a:t>organization. Not only does spam filtering help keep garbage out of</a:t>
            </a:r>
          </a:p>
          <a:p>
            <a:r>
              <a:rPr lang="en-US" dirty="0"/>
              <a:t>email inboxes, it helps with the quality of life of business emails</a:t>
            </a:r>
          </a:p>
          <a:p>
            <a:r>
              <a:rPr lang="en-US" dirty="0"/>
              <a:t>because they run smoothly and are only used for their desired</a:t>
            </a:r>
          </a:p>
          <a:p>
            <a:r>
              <a:rPr lang="en-US" dirty="0"/>
              <a:t>purpose.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414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861CB6-D809-73D9-7BE1-CC3C95E6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091"/>
            <a:ext cx="7886700" cy="130232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 AND DESCRIPTION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E91C2F-68F0-C905-E529-B9DEF5CB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2945"/>
            <a:ext cx="7886700" cy="512401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9552" y="1052736"/>
            <a:ext cx="8136904" cy="5040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16000">
              <a:buNone/>
            </a:pPr>
            <a:r>
              <a:rPr lang="en-US" dirty="0" smtClean="0"/>
              <a:t>manually extracted from the </a:t>
            </a:r>
            <a:r>
              <a:rPr lang="en-US" dirty="0" err="1" smtClean="0"/>
              <a:t>Grumbletext</a:t>
            </a:r>
            <a:r>
              <a:rPr lang="en-US" dirty="0" smtClean="0"/>
              <a:t> Web site. This is a  UK forum in which cell phone users make public claims about SMS spam messages, most of them without reporting the very spam message received. The</a:t>
            </a:r>
            <a:r>
              <a:rPr lang="en-US" dirty="0" smtClean="0"/>
              <a:t> </a:t>
            </a:r>
            <a:r>
              <a:rPr lang="en-US" dirty="0" smtClean="0"/>
              <a:t>identification of the text of spam messages in the claims is a very hard and time</a:t>
            </a:r>
            <a:r>
              <a:rPr lang="en-US" dirty="0"/>
              <a:t> </a:t>
            </a:r>
            <a:r>
              <a:rPr lang="en-US" dirty="0" smtClean="0"/>
              <a:t>consuming task, and it involves carefully scanning hundreds of web pages.</a:t>
            </a:r>
          </a:p>
          <a:p>
            <a:pPr marL="216000">
              <a:buNone/>
            </a:pPr>
            <a:endParaRPr lang="en-US" dirty="0" smtClean="0"/>
          </a:p>
          <a:p>
            <a:pPr marL="288000">
              <a:buNone/>
            </a:pPr>
            <a:r>
              <a:rPr lang="en-US" dirty="0" smtClean="0"/>
              <a:t>A subset of 3,375 SMS randomly chosen ham messages of the NUS SMS Corpus (NSC), which is a dataset of about 10,000 legitimate messages collected for research at the Department A collection of 5573 rows of SMS spam messages was of Computer Science at the National University of </a:t>
            </a:r>
            <a:r>
              <a:rPr lang="en-US" dirty="0" err="1" smtClean="0"/>
              <a:t>Singapore.The</a:t>
            </a:r>
            <a:r>
              <a:rPr lang="en-US" dirty="0" smtClean="0"/>
              <a:t> messages largely originate from Singaporeans and mostly from students attending the University. These messages </a:t>
            </a:r>
            <a:r>
              <a:rPr lang="en-US" dirty="0" err="1" smtClean="0"/>
              <a:t>werecollected</a:t>
            </a:r>
            <a:r>
              <a:rPr lang="en-US" dirty="0" smtClean="0"/>
              <a:t> from volunteers who were made aware that their contributions were going to be made publicly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839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69051-5E7E-6938-49E1-E4B785FB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676" y="365127"/>
            <a:ext cx="5963636" cy="399578"/>
          </a:xfrm>
        </p:spPr>
        <p:txBody>
          <a:bodyPr>
            <a:normAutofit fontScale="90000"/>
          </a:bodyPr>
          <a:lstStyle/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57374-01CB-C9D2-E0C8-D7DF9490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7583"/>
            <a:ext cx="7886700" cy="5151550"/>
          </a:xfrm>
        </p:spPr>
        <p:txBody>
          <a:bodyPr>
            <a:normAutofit lnSpcReduction="10000"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/>
              <a:t>Information of the </a:t>
            </a:r>
            <a:r>
              <a:rPr lang="en-US" sz="1800" dirty="0" smtClean="0"/>
              <a:t>dataset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Description </a:t>
            </a:r>
            <a:r>
              <a:rPr lang="en-US" sz="1800" dirty="0"/>
              <a:t>of the </a:t>
            </a:r>
            <a:r>
              <a:rPr lang="en-US" sz="1800" dirty="0" smtClean="0"/>
              <a:t>dataset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Data visualization</a:t>
            </a:r>
          </a:p>
          <a:p>
            <a:endParaRPr lang="en-US" sz="1800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437112"/>
            <a:ext cx="374441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292080" y="2492896"/>
            <a:ext cx="3280395" cy="1800200"/>
          </a:xfrm>
          <a:prstGeom prst="rect">
            <a:avLst/>
          </a:prstGeom>
          <a:ln/>
        </p:spPr>
      </p:pic>
      <p:pic>
        <p:nvPicPr>
          <p:cNvPr id="6" name="image3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292080" y="1124744"/>
            <a:ext cx="3552825" cy="1562100"/>
          </a:xfrm>
          <a:prstGeom prst="rect">
            <a:avLst/>
          </a:prstGeom>
          <a:ln/>
        </p:spPr>
      </p:pic>
      <p:sp>
        <p:nvSpPr>
          <p:cNvPr id="9" name="Right Arrow 8"/>
          <p:cNvSpPr/>
          <p:nvPr/>
        </p:nvSpPr>
        <p:spPr>
          <a:xfrm>
            <a:off x="3923928" y="184482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79912" y="393305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707904" y="573325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99592" y="332656"/>
            <a:ext cx="6696744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Exploratory Data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7365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59632" y="404664"/>
            <a:ext cx="5976664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            Important cleaning steps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6859" y="1219200"/>
            <a:ext cx="639028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9259" y="1371600"/>
            <a:ext cx="639028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1412776"/>
            <a:ext cx="77048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149080"/>
            <a:ext cx="77048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4664"/>
            <a:ext cx="777686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124744"/>
            <a:ext cx="8784976" cy="52565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word cloud (also known as a tag cloud) is </a:t>
            </a:r>
            <a:r>
              <a:rPr lang="en-US" b="1" dirty="0">
                <a:solidFill>
                  <a:schemeClr val="tx1"/>
                </a:solidFill>
              </a:rPr>
              <a:t>a visual representation of words</a:t>
            </a:r>
            <a:r>
              <a:rPr lang="en-US" dirty="0">
                <a:solidFill>
                  <a:schemeClr val="tx1"/>
                </a:solidFill>
              </a:rPr>
              <a:t>. Cloud creators are used to highlight popular words and phrases based on frequency and relevance. They provide you with quick and simple visual insights that can lead to more in-depth </a:t>
            </a:r>
            <a:r>
              <a:rPr lang="en-US" dirty="0" smtClean="0">
                <a:solidFill>
                  <a:schemeClr val="tx1"/>
                </a:solidFill>
              </a:rPr>
              <a:t>analyses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564904"/>
            <a:ext cx="741682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39752" y="33265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WORDCLOUD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496944" cy="869954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9553" y="1136073"/>
            <a:ext cx="3602954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is a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binary classification type problem </a:t>
            </a: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below models were used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I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LogisticRegression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Knieghbour</a:t>
            </a:r>
            <a:r>
              <a:rPr lang="en-I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I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I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AdaBoostClassifier</a:t>
            </a:r>
            <a:endParaRPr lang="en-IN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GaussianNB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I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Gradiant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booster Classifier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476672"/>
            <a:ext cx="6984776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Building and Performance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916832"/>
            <a:ext cx="453650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725144"/>
            <a:ext cx="31432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6567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996E7-0BD1-E805-0DEC-A3398971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4" y="365126"/>
            <a:ext cx="7462405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AND EVALUATE SELECTED MODELS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AC6D75-48C3-2AFF-9AD6-AAFAEB823F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929" y="1908810"/>
            <a:ext cx="4378035" cy="4584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DC7519-F87F-161A-3F82-8021D7AAE9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9818" y="1908810"/>
            <a:ext cx="4364181" cy="44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965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978</Words>
  <Application>Microsoft Office PowerPoint</Application>
  <PresentationFormat>On-screen Show (4:3)</PresentationFormat>
  <Paragraphs>137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</vt:lpstr>
      <vt:lpstr>INTRODUCTION</vt:lpstr>
      <vt:lpstr> DATA SOURCES AND DESCRIPTION </vt:lpstr>
      <vt:lpstr>Slide 4</vt:lpstr>
      <vt:lpstr>Slide 5</vt:lpstr>
      <vt:lpstr>Slide 6</vt:lpstr>
      <vt:lpstr>Slide 7</vt:lpstr>
      <vt:lpstr>        </vt:lpstr>
      <vt:lpstr>       RUN AND EVALUATE SELECTED MODELS</vt:lpstr>
      <vt:lpstr>       RUN AND EVALUATE SELECTED MODELS</vt:lpstr>
      <vt:lpstr>  </vt:lpstr>
      <vt:lpstr>Slide 12</vt:lpstr>
      <vt:lpstr>Slide 13</vt:lpstr>
      <vt:lpstr>Slide 14</vt:lpstr>
      <vt:lpstr> Final model selection and Hyperparameter tunning  We choose the RandomForest Classifier model as the final one, as it gives the highest accuracy score &amp; also log_loss value is minimum which indicates the better prediction </vt:lpstr>
      <vt:lpstr>             SAVE AND PREDICT FINAL MODEL </vt:lpstr>
      <vt:lpstr>CONCLUSION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pc</dc:creator>
  <cp:lastModifiedBy>pc</cp:lastModifiedBy>
  <cp:revision>1</cp:revision>
  <dcterms:created xsi:type="dcterms:W3CDTF">2023-02-08T05:03:28Z</dcterms:created>
  <dcterms:modified xsi:type="dcterms:W3CDTF">2023-02-08T06:21:24Z</dcterms:modified>
</cp:coreProperties>
</file>