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sldIdLst>
    <p:sldId id="256" r:id="rId2"/>
    <p:sldId id="257" r:id="rId3"/>
    <p:sldId id="280" r:id="rId4"/>
    <p:sldId id="258" r:id="rId5"/>
    <p:sldId id="260" r:id="rId6"/>
    <p:sldId id="261" r:id="rId7"/>
    <p:sldId id="266" r:id="rId8"/>
    <p:sldId id="269" r:id="rId9"/>
    <p:sldId id="271" r:id="rId10"/>
    <p:sldId id="274" r:id="rId11"/>
    <p:sldId id="272" r:id="rId12"/>
    <p:sldId id="273" r:id="rId13"/>
    <p:sldId id="279" r:id="rId14"/>
    <p:sldId id="275" r:id="rId15"/>
    <p:sldId id="276" r:id="rId16"/>
    <p:sldId id="277" r:id="rId17"/>
    <p:sldId id="27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3671" autoAdjust="0"/>
  </p:normalViewPr>
  <p:slideViewPr>
    <p:cSldViewPr snapToGrid="0">
      <p:cViewPr varScale="1">
        <p:scale>
          <a:sx n="69" d="100"/>
          <a:sy n="69" d="100"/>
        </p:scale>
        <p:origin x="14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140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858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4235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2D98C8-E5EF-4A63-9EFE-B93F0B717BC0}"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223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5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41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36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08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659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19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102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32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56030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0BA7-D045-F717-7DA0-1D94E72D828B}"/>
              </a:ext>
            </a:extLst>
          </p:cNvPr>
          <p:cNvSpPr>
            <a:spLocks noGrp="1"/>
          </p:cNvSpPr>
          <p:nvPr>
            <p:ph type="ctrTitle"/>
          </p:nvPr>
        </p:nvSpPr>
        <p:spPr>
          <a:xfrm>
            <a:off x="685800" y="347731"/>
            <a:ext cx="7772400" cy="3081270"/>
          </a:xfrm>
        </p:spPr>
        <p:txBody>
          <a:bodyPr>
            <a:norm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3600" dirty="0">
                <a:ln>
                  <a:noFill/>
                </a:ln>
                <a:solidFill>
                  <a:srgbClr val="4472C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FAKE NEWS DETECTION PROJECT</a:t>
            </a:r>
            <a:br>
              <a:rPr lang="en-US" sz="2800" dirty="0">
                <a:ln>
                  <a:noFill/>
                </a:ln>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US" sz="8000" dirty="0"/>
          </a:p>
        </p:txBody>
      </p:sp>
      <p:sp>
        <p:nvSpPr>
          <p:cNvPr id="3" name="Subtitle 2">
            <a:extLst>
              <a:ext uri="{FF2B5EF4-FFF2-40B4-BE49-F238E27FC236}">
                <a16:creationId xmlns:a16="http://schemas.microsoft.com/office/drawing/2014/main" id="{23A5BCB9-16C0-0E77-2CEE-4877A358DC0C}"/>
              </a:ext>
            </a:extLst>
          </p:cNvPr>
          <p:cNvSpPr>
            <a:spLocks noGrp="1"/>
          </p:cNvSpPr>
          <p:nvPr>
            <p:ph type="subTitle" idx="1"/>
          </p:nvPr>
        </p:nvSpPr>
        <p:spPr>
          <a:xfrm>
            <a:off x="685800" y="2446987"/>
            <a:ext cx="7772400" cy="3542650"/>
          </a:xfrm>
        </p:spPr>
        <p:txBody>
          <a:bodyPr>
            <a:normAutofit fontScale="92500"/>
          </a:bodyPr>
          <a:lstStyle/>
          <a:p>
            <a:pPr algn="just"/>
            <a:r>
              <a:rPr lang="en-IN" sz="2400" dirty="0">
                <a:solidFill>
                  <a:schemeClr val="tx1"/>
                </a:solidFill>
                <a:latin typeface="Arial" panose="020B0604020202020204" pitchFamily="34" charset="0"/>
                <a:cs typeface="Arial" panose="020B0604020202020204" pitchFamily="34" charset="0"/>
              </a:rPr>
              <a:t>                                 </a:t>
            </a:r>
          </a:p>
          <a:p>
            <a:pPr algn="just"/>
            <a:endParaRPr lang="en-IN"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solidFill>
                  <a:schemeClr val="tx1"/>
                </a:solidFill>
                <a:latin typeface="Arial" panose="020B0604020202020204" pitchFamily="34" charset="0"/>
                <a:cs typeface="Arial" panose="020B0604020202020204" pitchFamily="34" charset="0"/>
              </a:rPr>
              <a:t>                                                                                   </a:t>
            </a:r>
            <a:r>
              <a:rPr lang="en-IN" sz="2000" u="sng" dirty="0">
                <a:solidFill>
                  <a:schemeClr val="tx1"/>
                </a:solidFill>
                <a:latin typeface="Arial" panose="020B0604020202020204" pitchFamily="34" charset="0"/>
                <a:cs typeface="Arial" panose="020B0604020202020204" pitchFamily="34" charset="0"/>
              </a:rPr>
              <a:t>Submitted by</a:t>
            </a:r>
            <a:endParaRPr lang="en-IN" sz="2000" dirty="0">
              <a:solidFill>
                <a:schemeClr val="tx1"/>
              </a:solidFill>
              <a:latin typeface="Arial" panose="020B0604020202020204" pitchFamily="34" charset="0"/>
              <a:cs typeface="Arial" panose="020B0604020202020204" pitchFamily="34" charset="0"/>
            </a:endParaRPr>
          </a:p>
          <a:p>
            <a:pPr algn="just"/>
            <a:r>
              <a:rPr lang="en-IN" sz="2000" b="1" dirty="0">
                <a:latin typeface="Arial" panose="020B0604020202020204" pitchFamily="34" charset="0"/>
                <a:cs typeface="Arial" panose="020B0604020202020204" pitchFamily="34" charset="0"/>
              </a:rPr>
              <a:t>                                                                                  Raganee Verma</a:t>
            </a:r>
          </a:p>
          <a:p>
            <a:endParaRPr lang="en-US" dirty="0"/>
          </a:p>
        </p:txBody>
      </p:sp>
      <p:pic>
        <p:nvPicPr>
          <p:cNvPr id="4" name="Picture 1">
            <a:extLst>
              <a:ext uri="{FF2B5EF4-FFF2-40B4-BE49-F238E27FC236}">
                <a16:creationId xmlns:a16="http://schemas.microsoft.com/office/drawing/2014/main" id="{D74D77D6-FB47-6558-1F8F-75B0DEA22840}"/>
              </a:ext>
            </a:extLst>
          </p:cNvPr>
          <p:cNvPicPr>
            <a:picLocks noChangeAspect="1" noChangeArrowheads="1"/>
          </p:cNvPicPr>
          <p:nvPr/>
        </p:nvPicPr>
        <p:blipFill>
          <a:blip r:embed="rId2"/>
          <a:srcRect/>
          <a:stretch>
            <a:fillRect/>
          </a:stretch>
        </p:blipFill>
        <p:spPr bwMode="auto">
          <a:xfrm>
            <a:off x="1506827" y="656823"/>
            <a:ext cx="5576553" cy="1081825"/>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8BB7431C-B166-B7C6-A5B9-C40EC052A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066" y="2446987"/>
            <a:ext cx="6838683" cy="2672366"/>
          </a:xfrm>
          <a:prstGeom prst="rect">
            <a:avLst/>
          </a:prstGeom>
        </p:spPr>
      </p:pic>
    </p:spTree>
    <p:extLst>
      <p:ext uri="{BB962C8B-B14F-4D97-AF65-F5344CB8AC3E}">
        <p14:creationId xmlns:p14="http://schemas.microsoft.com/office/powerpoint/2010/main" val="2645018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96E7-0BD1-E805-0DEC-A3398971C832}"/>
              </a:ext>
            </a:extLst>
          </p:cNvPr>
          <p:cNvSpPr>
            <a:spLocks noGrp="1"/>
          </p:cNvSpPr>
          <p:nvPr>
            <p:ph type="title"/>
          </p:nvPr>
        </p:nvSpPr>
        <p:spPr>
          <a:xfrm>
            <a:off x="1052944" y="365126"/>
            <a:ext cx="7462405" cy="1325563"/>
          </a:xfrm>
        </p:spPr>
        <p:txBody>
          <a:bodyPr>
            <a:normAutofit/>
          </a:bodyPr>
          <a:lstStyle/>
          <a:p>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RUN AND EVALUATE SELECTED MODELS</a:t>
            </a:r>
            <a:endParaRPr lang="en-US" sz="4800" dirty="0">
              <a:solidFill>
                <a:schemeClr val="accent1">
                  <a:lumMod val="60000"/>
                  <a:lumOff val="40000"/>
                </a:schemeClr>
              </a:solidFill>
            </a:endParaRPr>
          </a:p>
        </p:txBody>
      </p:sp>
      <p:pic>
        <p:nvPicPr>
          <p:cNvPr id="3" name="Picture 2">
            <a:extLst>
              <a:ext uri="{FF2B5EF4-FFF2-40B4-BE49-F238E27FC236}">
                <a16:creationId xmlns:a16="http://schemas.microsoft.com/office/drawing/2014/main" id="{1CAC6D75-48C3-2AFF-9AD6-AAFAEB823F92}"/>
              </a:ext>
            </a:extLst>
          </p:cNvPr>
          <p:cNvPicPr>
            <a:picLocks noChangeAspect="1"/>
          </p:cNvPicPr>
          <p:nvPr/>
        </p:nvPicPr>
        <p:blipFill>
          <a:blip r:embed="rId2"/>
          <a:stretch>
            <a:fillRect/>
          </a:stretch>
        </p:blipFill>
        <p:spPr>
          <a:xfrm>
            <a:off x="387929" y="1908810"/>
            <a:ext cx="4378035" cy="4584064"/>
          </a:xfrm>
          <a:prstGeom prst="rect">
            <a:avLst/>
          </a:prstGeom>
        </p:spPr>
      </p:pic>
      <p:pic>
        <p:nvPicPr>
          <p:cNvPr id="4" name="Picture 3">
            <a:extLst>
              <a:ext uri="{FF2B5EF4-FFF2-40B4-BE49-F238E27FC236}">
                <a16:creationId xmlns:a16="http://schemas.microsoft.com/office/drawing/2014/main" id="{6ADC7519-F87F-161A-3F82-8021D7AAE901}"/>
              </a:ext>
            </a:extLst>
          </p:cNvPr>
          <p:cNvPicPr>
            <a:picLocks noChangeAspect="1"/>
          </p:cNvPicPr>
          <p:nvPr/>
        </p:nvPicPr>
        <p:blipFill>
          <a:blip r:embed="rId3"/>
          <a:stretch>
            <a:fillRect/>
          </a:stretch>
        </p:blipFill>
        <p:spPr>
          <a:xfrm>
            <a:off x="4779818" y="1908810"/>
            <a:ext cx="4364181" cy="4478135"/>
          </a:xfrm>
          <a:prstGeom prst="rect">
            <a:avLst/>
          </a:prstGeom>
        </p:spPr>
      </p:pic>
    </p:spTree>
    <p:extLst>
      <p:ext uri="{BB962C8B-B14F-4D97-AF65-F5344CB8AC3E}">
        <p14:creationId xmlns:p14="http://schemas.microsoft.com/office/powerpoint/2010/main" val="90965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BEB83-1452-9B5E-0B17-9AF24072A780}"/>
              </a:ext>
            </a:extLst>
          </p:cNvPr>
          <p:cNvPicPr>
            <a:picLocks noChangeAspect="1"/>
          </p:cNvPicPr>
          <p:nvPr/>
        </p:nvPicPr>
        <p:blipFill>
          <a:blip r:embed="rId2"/>
          <a:stretch>
            <a:fillRect/>
          </a:stretch>
        </p:blipFill>
        <p:spPr>
          <a:xfrm>
            <a:off x="246590" y="0"/>
            <a:ext cx="7858319" cy="3297381"/>
          </a:xfrm>
          <a:prstGeom prst="rect">
            <a:avLst/>
          </a:prstGeom>
        </p:spPr>
      </p:pic>
      <p:pic>
        <p:nvPicPr>
          <p:cNvPr id="5" name="Picture 4">
            <a:extLst>
              <a:ext uri="{FF2B5EF4-FFF2-40B4-BE49-F238E27FC236}">
                <a16:creationId xmlns:a16="http://schemas.microsoft.com/office/drawing/2014/main" id="{7BD35338-66F8-34E2-302E-08CD864B5186}"/>
              </a:ext>
            </a:extLst>
          </p:cNvPr>
          <p:cNvPicPr>
            <a:picLocks noChangeAspect="1"/>
          </p:cNvPicPr>
          <p:nvPr/>
        </p:nvPicPr>
        <p:blipFill>
          <a:blip r:embed="rId3"/>
          <a:stretch>
            <a:fillRect/>
          </a:stretch>
        </p:blipFill>
        <p:spPr>
          <a:xfrm>
            <a:off x="595745" y="3297381"/>
            <a:ext cx="7716982" cy="2930236"/>
          </a:xfrm>
          <a:prstGeom prst="rect">
            <a:avLst/>
          </a:prstGeom>
        </p:spPr>
      </p:pic>
    </p:spTree>
    <p:extLst>
      <p:ext uri="{BB962C8B-B14F-4D97-AF65-F5344CB8AC3E}">
        <p14:creationId xmlns:p14="http://schemas.microsoft.com/office/powerpoint/2010/main" val="173609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174024-F870-6F12-6EEB-8BE3D4787210}"/>
              </a:ext>
            </a:extLst>
          </p:cNvPr>
          <p:cNvPicPr>
            <a:picLocks noChangeAspect="1"/>
          </p:cNvPicPr>
          <p:nvPr/>
        </p:nvPicPr>
        <p:blipFill>
          <a:blip r:embed="rId2"/>
          <a:stretch>
            <a:fillRect/>
          </a:stretch>
        </p:blipFill>
        <p:spPr>
          <a:xfrm>
            <a:off x="277091" y="360219"/>
            <a:ext cx="8381999" cy="3068782"/>
          </a:xfrm>
          <a:prstGeom prst="rect">
            <a:avLst/>
          </a:prstGeom>
        </p:spPr>
      </p:pic>
      <p:pic>
        <p:nvPicPr>
          <p:cNvPr id="5" name="Picture 4">
            <a:extLst>
              <a:ext uri="{FF2B5EF4-FFF2-40B4-BE49-F238E27FC236}">
                <a16:creationId xmlns:a16="http://schemas.microsoft.com/office/drawing/2014/main" id="{B92F4D5B-0475-8B72-47CF-C06208EF7702}"/>
              </a:ext>
            </a:extLst>
          </p:cNvPr>
          <p:cNvPicPr>
            <a:picLocks noChangeAspect="1"/>
          </p:cNvPicPr>
          <p:nvPr/>
        </p:nvPicPr>
        <p:blipFill>
          <a:blip r:embed="rId3"/>
          <a:stretch>
            <a:fillRect/>
          </a:stretch>
        </p:blipFill>
        <p:spPr>
          <a:xfrm>
            <a:off x="277090" y="3228109"/>
            <a:ext cx="8381999" cy="3269672"/>
          </a:xfrm>
          <a:prstGeom prst="rect">
            <a:avLst/>
          </a:prstGeom>
        </p:spPr>
      </p:pic>
    </p:spTree>
    <p:extLst>
      <p:ext uri="{BB962C8B-B14F-4D97-AF65-F5344CB8AC3E}">
        <p14:creationId xmlns:p14="http://schemas.microsoft.com/office/powerpoint/2010/main" val="257441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8C9238-9571-F3F0-D01C-8216322B07BD}"/>
              </a:ext>
            </a:extLst>
          </p:cNvPr>
          <p:cNvPicPr>
            <a:picLocks noChangeAspect="1"/>
          </p:cNvPicPr>
          <p:nvPr/>
        </p:nvPicPr>
        <p:blipFill>
          <a:blip r:embed="rId2"/>
          <a:stretch>
            <a:fillRect/>
          </a:stretch>
        </p:blipFill>
        <p:spPr>
          <a:xfrm>
            <a:off x="127001" y="124692"/>
            <a:ext cx="8545944" cy="3006435"/>
          </a:xfrm>
          <a:prstGeom prst="rect">
            <a:avLst/>
          </a:prstGeom>
        </p:spPr>
      </p:pic>
      <p:pic>
        <p:nvPicPr>
          <p:cNvPr id="5" name="Picture 4">
            <a:extLst>
              <a:ext uri="{FF2B5EF4-FFF2-40B4-BE49-F238E27FC236}">
                <a16:creationId xmlns:a16="http://schemas.microsoft.com/office/drawing/2014/main" id="{178805D0-2DB2-5CEF-74A9-213B7F081E63}"/>
              </a:ext>
            </a:extLst>
          </p:cNvPr>
          <p:cNvPicPr>
            <a:picLocks noChangeAspect="1"/>
          </p:cNvPicPr>
          <p:nvPr/>
        </p:nvPicPr>
        <p:blipFill>
          <a:blip r:embed="rId3"/>
          <a:stretch>
            <a:fillRect/>
          </a:stretch>
        </p:blipFill>
        <p:spPr>
          <a:xfrm>
            <a:off x="127001" y="3020290"/>
            <a:ext cx="8545944" cy="3131128"/>
          </a:xfrm>
          <a:prstGeom prst="rect">
            <a:avLst/>
          </a:prstGeom>
        </p:spPr>
      </p:pic>
    </p:spTree>
    <p:extLst>
      <p:ext uri="{BB962C8B-B14F-4D97-AF65-F5344CB8AC3E}">
        <p14:creationId xmlns:p14="http://schemas.microsoft.com/office/powerpoint/2010/main" val="3891228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F7E2-4BE6-B8AD-156C-D388B09B3731}"/>
              </a:ext>
            </a:extLst>
          </p:cNvPr>
          <p:cNvSpPr>
            <a:spLocks noGrp="1"/>
          </p:cNvSpPr>
          <p:nvPr>
            <p:ph type="title"/>
          </p:nvPr>
        </p:nvSpPr>
        <p:spPr>
          <a:xfrm>
            <a:off x="628650" y="681037"/>
            <a:ext cx="7886700" cy="1840490"/>
          </a:xfrm>
        </p:spPr>
        <p:txBody>
          <a:bodyPr>
            <a:normAutofit fontScale="90000"/>
          </a:bodyPr>
          <a:lstStyle/>
          <a:p>
            <a:r>
              <a:rPr lang="en-US" sz="32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Comparison of all model performance</a:t>
            </a:r>
            <a:br>
              <a:rPr lang="en-US" sz="32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br>
              <a:rPr lang="en-US" sz="32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We compare performance of all model and find out the final model according to accuracy score and model performance.</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B6A52F16-2EE4-EE82-73DB-4B13DE4667B3}"/>
              </a:ext>
            </a:extLst>
          </p:cNvPr>
          <p:cNvPicPr>
            <a:picLocks noGrp="1" noChangeAspect="1"/>
          </p:cNvPicPr>
          <p:nvPr>
            <p:ph idx="1"/>
          </p:nvPr>
        </p:nvPicPr>
        <p:blipFill>
          <a:blip r:embed="rId2"/>
          <a:stretch>
            <a:fillRect/>
          </a:stretch>
        </p:blipFill>
        <p:spPr>
          <a:xfrm>
            <a:off x="1039091" y="2327563"/>
            <a:ext cx="7342909" cy="3849399"/>
          </a:xfrm>
          <a:prstGeom prst="rect">
            <a:avLst/>
          </a:prstGeom>
        </p:spPr>
      </p:pic>
    </p:spTree>
    <p:extLst>
      <p:ext uri="{BB962C8B-B14F-4D97-AF65-F5344CB8AC3E}">
        <p14:creationId xmlns:p14="http://schemas.microsoft.com/office/powerpoint/2010/main" val="369032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7473-E638-1C80-5E68-FA878E844FC0}"/>
              </a:ext>
            </a:extLst>
          </p:cNvPr>
          <p:cNvSpPr>
            <a:spLocks noGrp="1"/>
          </p:cNvSpPr>
          <p:nvPr>
            <p:ph type="title"/>
          </p:nvPr>
        </p:nvSpPr>
        <p:spPr>
          <a:xfrm>
            <a:off x="628650" y="365126"/>
            <a:ext cx="7886700" cy="1671492"/>
          </a:xfrm>
        </p:spPr>
        <p:txBody>
          <a:bodyPr>
            <a:normAutofit fontScale="90000"/>
          </a:bodyPr>
          <a:lstStyle/>
          <a:p>
            <a:pPr marL="0" marR="0">
              <a:lnSpc>
                <a:spcPct val="110000"/>
              </a:lnSpc>
              <a:spcBef>
                <a:spcPts val="0"/>
              </a:spcBef>
              <a:spcAft>
                <a:spcPts val="600"/>
              </a:spcAft>
            </a:pPr>
            <a:br>
              <a:rPr lang="en-US" sz="1800" b="1"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1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Final model selection </a:t>
            </a:r>
            <a:br>
              <a:rPr lang="en-US" sz="31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We choose the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RandomForest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Classifier model as the final one, as it gives the highest accuracy score &amp; also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log_loss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value is minimum which indicates the better prediction</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B5A1E85A-2CF7-6659-E2F2-DAAC3DA278AC}"/>
              </a:ext>
            </a:extLst>
          </p:cNvPr>
          <p:cNvPicPr>
            <a:picLocks noGrp="1" noChangeAspect="1"/>
          </p:cNvPicPr>
          <p:nvPr>
            <p:ph idx="1"/>
          </p:nvPr>
        </p:nvPicPr>
        <p:blipFill>
          <a:blip r:embed="rId2"/>
          <a:stretch>
            <a:fillRect/>
          </a:stretch>
        </p:blipFill>
        <p:spPr>
          <a:xfrm>
            <a:off x="545524" y="2036618"/>
            <a:ext cx="4483676" cy="2105891"/>
          </a:xfrm>
          <a:prstGeom prst="rect">
            <a:avLst/>
          </a:prstGeom>
        </p:spPr>
      </p:pic>
      <p:pic>
        <p:nvPicPr>
          <p:cNvPr id="5" name="Picture 4">
            <a:extLst>
              <a:ext uri="{FF2B5EF4-FFF2-40B4-BE49-F238E27FC236}">
                <a16:creationId xmlns:a16="http://schemas.microsoft.com/office/drawing/2014/main" id="{91F62DE5-9447-5FE4-85AC-6494F765A5D2}"/>
              </a:ext>
            </a:extLst>
          </p:cNvPr>
          <p:cNvPicPr>
            <a:picLocks noChangeAspect="1"/>
          </p:cNvPicPr>
          <p:nvPr/>
        </p:nvPicPr>
        <p:blipFill>
          <a:blip r:embed="rId3"/>
          <a:stretch>
            <a:fillRect/>
          </a:stretch>
        </p:blipFill>
        <p:spPr>
          <a:xfrm>
            <a:off x="5181600" y="3990108"/>
            <a:ext cx="3837710" cy="2729347"/>
          </a:xfrm>
          <a:prstGeom prst="rect">
            <a:avLst/>
          </a:prstGeom>
        </p:spPr>
      </p:pic>
    </p:spTree>
    <p:extLst>
      <p:ext uri="{BB962C8B-B14F-4D97-AF65-F5344CB8AC3E}">
        <p14:creationId xmlns:p14="http://schemas.microsoft.com/office/powerpoint/2010/main" val="256982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FCF-2FC2-CA03-1C40-D60869383FF5}"/>
              </a:ext>
            </a:extLst>
          </p:cNvPr>
          <p:cNvSpPr>
            <a:spLocks noGrp="1"/>
          </p:cNvSpPr>
          <p:nvPr>
            <p:ph type="title"/>
          </p:nvPr>
        </p:nvSpPr>
        <p:spPr>
          <a:xfrm>
            <a:off x="628650" y="512617"/>
            <a:ext cx="7886700" cy="1149928"/>
          </a:xfrm>
        </p:spPr>
        <p:txBody>
          <a:bodyPr>
            <a:normAutofit/>
          </a:bodyPr>
          <a:lstStyle/>
          <a:p>
            <a:r>
              <a:rPr lang="en-US" sz="2800" b="1" dirty="0">
                <a:solidFill>
                  <a:schemeClr val="accent1">
                    <a:lumMod val="40000"/>
                    <a:lumOff val="60000"/>
                  </a:schemeClr>
                </a:solidFill>
                <a:effectLst/>
                <a:latin typeface="Calibri" panose="020F0502020204030204" pitchFamily="34" charset="0"/>
                <a:ea typeface="Times New Roman" panose="02020603050405020304" pitchFamily="18" charset="0"/>
                <a:cs typeface="Times New Roman" panose="02020603050405020304" pitchFamily="18" charset="0"/>
              </a:rPr>
              <a:t>            SAVE AND PREDICT FINAL MODEL</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49B5DAA4-5B84-A9B2-B77E-7C091C418862}"/>
              </a:ext>
            </a:extLst>
          </p:cNvPr>
          <p:cNvPicPr>
            <a:picLocks noGrp="1" noChangeAspect="1"/>
          </p:cNvPicPr>
          <p:nvPr>
            <p:ph idx="1"/>
          </p:nvPr>
        </p:nvPicPr>
        <p:blipFill>
          <a:blip r:embed="rId2"/>
          <a:stretch>
            <a:fillRect/>
          </a:stretch>
        </p:blipFill>
        <p:spPr>
          <a:xfrm>
            <a:off x="762000" y="1482437"/>
            <a:ext cx="7753350" cy="4862946"/>
          </a:xfrm>
        </p:spPr>
      </p:pic>
    </p:spTree>
    <p:extLst>
      <p:ext uri="{BB962C8B-B14F-4D97-AF65-F5344CB8AC3E}">
        <p14:creationId xmlns:p14="http://schemas.microsoft.com/office/powerpoint/2010/main" val="2440711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4F22-E847-400B-7B5F-D6CA7060230A}"/>
              </a:ext>
            </a:extLst>
          </p:cNvPr>
          <p:cNvSpPr>
            <a:spLocks noGrp="1"/>
          </p:cNvSpPr>
          <p:nvPr>
            <p:ph type="title"/>
          </p:nvPr>
        </p:nvSpPr>
        <p:spPr>
          <a:xfrm>
            <a:off x="1149927" y="811572"/>
            <a:ext cx="7365423" cy="1036927"/>
          </a:xfrm>
        </p:spPr>
        <p:txBody>
          <a:bodyPr>
            <a:normAutofit fontScale="90000"/>
          </a:bodyPr>
          <a:lstStyle/>
          <a:p>
            <a:r>
              <a:rPr lang="en-US" sz="4400" dirty="0">
                <a:ln>
                  <a:noFill/>
                </a:ln>
                <a:solidFill>
                  <a:srgbClr val="2F5496"/>
                </a:solidFill>
                <a:effectLst>
                  <a:outerShdw blurRad="38100" dist="25400" dir="5400000" algn="ctr">
                    <a:srgbClr val="6E747A">
                      <a:alpha val="43000"/>
                    </a:srgbClr>
                  </a:outerShdw>
                </a:effectLst>
                <a:latin typeface="Arial" panose="020B0604020202020204" pitchFamily="34" charset="0"/>
                <a:ea typeface="Times New Roman" panose="02020603050405020304" pitchFamily="18" charset="0"/>
              </a:rPr>
              <a:t>            </a:t>
            </a:r>
            <a:r>
              <a:rPr lang="en-US" sz="3200" dirty="0">
                <a:ln>
                  <a:noFill/>
                </a:ln>
                <a:solidFill>
                  <a:schemeClr val="accent1">
                    <a:lumMod val="60000"/>
                    <a:lumOff val="40000"/>
                  </a:schemeClr>
                </a:solidFill>
                <a:effectLst>
                  <a:outerShdw blurRad="38100" dist="25400" dir="5400000" algn="ctr">
                    <a:srgbClr val="6E747A">
                      <a:alpha val="43000"/>
                    </a:srgbClr>
                  </a:outerShdw>
                </a:effectLst>
                <a:latin typeface="Arial" panose="020B0604020202020204" pitchFamily="34" charset="0"/>
                <a:ea typeface="Times New Roman" panose="02020603050405020304" pitchFamily="18" charset="0"/>
              </a:rPr>
              <a:t>CONCLUSION </a:t>
            </a:r>
            <a:br>
              <a:rPr lang="en-US" sz="4400" dirty="0">
                <a:solidFill>
                  <a:srgbClr val="000000"/>
                </a:solidFill>
                <a:effectLst/>
                <a:latin typeface="Arial" panose="020B0604020202020204" pitchFamily="34"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15EEC3C-27C2-9E32-E938-1DA99CA96A8C}"/>
              </a:ext>
            </a:extLst>
          </p:cNvPr>
          <p:cNvSpPr>
            <a:spLocks noGrp="1"/>
          </p:cNvSpPr>
          <p:nvPr>
            <p:ph idx="1"/>
          </p:nvPr>
        </p:nvSpPr>
        <p:spPr>
          <a:xfrm>
            <a:off x="628650" y="1330036"/>
            <a:ext cx="7886700" cy="4946073"/>
          </a:xfrm>
        </p:spPr>
        <p:txBody>
          <a:bodyPr>
            <a:normAutofit lnSpcReduction="10000"/>
          </a:bodyPr>
          <a:lstStyle/>
          <a:p>
            <a:pPr marL="0" marR="0" indent="0">
              <a:spcBef>
                <a:spcPts val="0"/>
              </a:spcBef>
              <a:spcAft>
                <a:spcPts val="0"/>
              </a:spcAft>
              <a:buNone/>
            </a:pPr>
            <a:r>
              <a:rPr lang="en-US" sz="1800" dirty="0">
                <a:ln>
                  <a:noFill/>
                </a:ln>
                <a:solidFill>
                  <a:srgbClr val="2F5496"/>
                </a:solidFill>
                <a:effectLst>
                  <a:outerShdw blurRad="38100" dist="25400" dir="5400000" algn="ctr">
                    <a:srgbClr val="6E747A">
                      <a:alpha val="43000"/>
                    </a:srgbClr>
                  </a:outerShdw>
                </a:effectLst>
                <a:latin typeface="Arial" panose="020B0604020202020204" pitchFamily="34" charset="0"/>
                <a:ea typeface="Times New Roman" panose="02020603050405020304" pitchFamily="18" charset="0"/>
              </a:rPr>
              <a:t>                                 </a:t>
            </a:r>
            <a:endParaRPr lang="en-US" sz="1800" dirty="0">
              <a:solidFill>
                <a:srgbClr val="000000"/>
              </a:solidFill>
              <a:effectLst/>
              <a:latin typeface="Arial" panose="020B0604020202020204" pitchFamily="34" charset="0"/>
              <a:ea typeface="Times New Roman" panose="02020603050405020304" pitchFamily="18" charset="0"/>
            </a:endParaRPr>
          </a:p>
          <a:p>
            <a:pPr marL="0" marR="0" indent="0">
              <a:lnSpc>
                <a:spcPct val="110000"/>
              </a:lnSpc>
              <a:spcBef>
                <a:spcPts val="0"/>
              </a:spcBef>
              <a:spcAft>
                <a:spcPts val="6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90000"/>
              </a:lnSpc>
              <a:buClrTx/>
            </a:pPr>
            <a:r>
              <a:rPr lang="en-US" sz="1800" dirty="0">
                <a:latin typeface="Arial" panose="020B0604020202020204" pitchFamily="34" charset="0"/>
                <a:cs typeface="Arial" panose="020B0604020202020204" pitchFamily="34" charset="0"/>
              </a:rPr>
              <a:t>Machine Learning Algorithms like ,</a:t>
            </a:r>
            <a:r>
              <a:rPr lang="en-US" sz="1800" dirty="0" err="1">
                <a:latin typeface="Arial" panose="020B0604020202020204" pitchFamily="34" charset="0"/>
                <a:cs typeface="Arial" panose="020B0604020202020204" pitchFamily="34" charset="0"/>
              </a:rPr>
              <a:t>Gradiant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Booster,Adaboost</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Randomforest</a:t>
            </a:r>
            <a:r>
              <a:rPr lang="en-US" sz="1800" dirty="0">
                <a:latin typeface="Arial" panose="020B0604020202020204" pitchFamily="34" charset="0"/>
                <a:cs typeface="Arial" panose="020B0604020202020204" pitchFamily="34" charset="0"/>
              </a:rPr>
              <a:t> Classifier took an enormous amount of time to build the model. Using Hyper-parameter tuning for </a:t>
            </a:r>
            <a:r>
              <a:rPr lang="en-US" sz="1800" dirty="0" err="1">
                <a:latin typeface="Arial" panose="020B0604020202020204" pitchFamily="34" charset="0"/>
                <a:cs typeface="Arial" panose="020B0604020202020204" pitchFamily="34" charset="0"/>
              </a:rPr>
              <a:t>Randomforest</a:t>
            </a:r>
            <a:r>
              <a:rPr lang="en-US" sz="1800" dirty="0">
                <a:latin typeface="Arial" panose="020B0604020202020204" pitchFamily="34" charset="0"/>
                <a:cs typeface="Arial" panose="020B0604020202020204" pitchFamily="34" charset="0"/>
              </a:rPr>
              <a:t> would have resulted in some more accuracy.</a:t>
            </a:r>
          </a:p>
          <a:p>
            <a:pPr>
              <a:lnSpc>
                <a:spcPct val="90000"/>
              </a:lnSpc>
              <a:buClrTx/>
            </a:pPr>
            <a:r>
              <a:rPr lang="en-US" sz="1800" dirty="0">
                <a:latin typeface="Arial" panose="020B0604020202020204" pitchFamily="34" charset="0"/>
                <a:cs typeface="Arial" panose="020B0604020202020204" pitchFamily="34" charset="0"/>
              </a:rPr>
              <a:t>The saved model now can help to give an estimate of probability about the type of news being fake or real.</a:t>
            </a:r>
          </a:p>
          <a:p>
            <a:pPr>
              <a:lnSpc>
                <a:spcPct val="90000"/>
              </a:lnSpc>
              <a:buClrTx/>
            </a:pPr>
            <a:r>
              <a:rPr lang="en-US" sz="1800" dirty="0">
                <a:latin typeface="Arial" panose="020B0604020202020204" pitchFamily="34" charset="0"/>
                <a:cs typeface="Arial" panose="020B0604020202020204" pitchFamily="34" charset="0"/>
              </a:rPr>
              <a:t> It was overall a nice experience on working on a real time project of NLP domain  to see how data science and machine learning is useful in this field</a:t>
            </a:r>
            <a:r>
              <a:rPr lang="en-US" sz="1800" dirty="0">
                <a:solidFill>
                  <a:schemeClr val="tx1">
                    <a:lumMod val="50000"/>
                    <a:lumOff val="50000"/>
                  </a:schemeClr>
                </a:solidFill>
                <a:latin typeface="Arial" panose="020B0604020202020204" pitchFamily="34" charset="0"/>
                <a:cs typeface="Arial" panose="020B0604020202020204" pitchFamily="34" charset="0"/>
              </a:rPr>
              <a:t>.</a:t>
            </a:r>
          </a:p>
          <a:p>
            <a:pPr marL="0" marR="0" indent="0">
              <a:lnSpc>
                <a:spcPct val="110000"/>
              </a:lnSpc>
              <a:spcBef>
                <a:spcPts val="0"/>
              </a:spcBef>
              <a:spcAft>
                <a:spcPts val="600"/>
              </a:spcAft>
              <a:buNone/>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0000"/>
              </a:lnSpc>
              <a:spcBef>
                <a:spcPts val="0"/>
              </a:spcBef>
              <a:spcAft>
                <a:spcPts val="60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Today, we learned to detect fake news with Python. We took a Fake and True News dataset, implemented a Text cleaning function, </a:t>
            </a:r>
            <a:r>
              <a:rPr lang="en-US" sz="2000" b="1" dirty="0" err="1">
                <a:effectLst/>
                <a:latin typeface="Calibri" panose="020F0502020204030204" pitchFamily="34" charset="0"/>
                <a:ea typeface="Times New Roman" panose="02020603050405020304" pitchFamily="18" charset="0"/>
                <a:cs typeface="Times New Roman" panose="02020603050405020304" pitchFamily="18" charset="0"/>
              </a:rPr>
              <a:t>TfidfVectorizer</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 initialized 6 different model from which Random Forest Classifier is our best  model with the accuracy of 98.8%.</a:t>
            </a:r>
          </a:p>
          <a:p>
            <a:endParaRPr lang="en-US" dirty="0"/>
          </a:p>
        </p:txBody>
      </p:sp>
    </p:spTree>
    <p:extLst>
      <p:ext uri="{BB962C8B-B14F-4D97-AF65-F5344CB8AC3E}">
        <p14:creationId xmlns:p14="http://schemas.microsoft.com/office/powerpoint/2010/main" val="38342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7CF7-16E7-1FE3-4EFE-4CE581E80518}"/>
              </a:ext>
            </a:extLst>
          </p:cNvPr>
          <p:cNvSpPr>
            <a:spLocks noGrp="1"/>
          </p:cNvSpPr>
          <p:nvPr>
            <p:ph type="title"/>
          </p:nvPr>
        </p:nvSpPr>
        <p:spPr/>
        <p:txBody>
          <a:bodyPr/>
          <a:lstStyle/>
          <a:p>
            <a:r>
              <a:rPr lang="en-US" b="1" dirty="0">
                <a:solidFill>
                  <a:schemeClr val="accent1">
                    <a:lumMod val="75000"/>
                  </a:schemeClr>
                </a:solidFill>
              </a:rPr>
              <a:t>                    </a:t>
            </a:r>
            <a:r>
              <a:rPr lang="en-US" sz="3200" b="1" dirty="0">
                <a:solidFill>
                  <a:schemeClr val="accent1">
                    <a:lumMod val="75000"/>
                  </a:schemeClr>
                </a:solidFill>
              </a:rPr>
              <a:t>INTRODUCTION</a:t>
            </a:r>
            <a:endParaRPr lang="en-US" b="1" dirty="0">
              <a:solidFill>
                <a:schemeClr val="accent1">
                  <a:lumMod val="75000"/>
                </a:schemeClr>
              </a:solidFill>
            </a:endParaRPr>
          </a:p>
        </p:txBody>
      </p:sp>
      <p:sp>
        <p:nvSpPr>
          <p:cNvPr id="3" name="Content Placeholder 2">
            <a:extLst>
              <a:ext uri="{FF2B5EF4-FFF2-40B4-BE49-F238E27FC236}">
                <a16:creationId xmlns:a16="http://schemas.microsoft.com/office/drawing/2014/main" id="{E575A3BF-3D68-CA92-A394-F73826C510B8}"/>
              </a:ext>
            </a:extLst>
          </p:cNvPr>
          <p:cNvSpPr>
            <a:spLocks noGrp="1"/>
          </p:cNvSpPr>
          <p:nvPr>
            <p:ph idx="1"/>
          </p:nvPr>
        </p:nvSpPr>
        <p:spPr/>
        <p:txBody>
          <a:bodyPr>
            <a:normAutofit fontScale="92500" lnSpcReduction="10000"/>
          </a:bodyPr>
          <a:lstStyle/>
          <a:p>
            <a:pPr marL="0" marR="0">
              <a:lnSpc>
                <a:spcPct val="110000"/>
              </a:lnSpc>
              <a:spcBef>
                <a:spcPts val="0"/>
              </a:spcBef>
              <a:spcAft>
                <a:spcPts val="6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r>
              <a:rPr lang="en-US" sz="2400" dirty="0">
                <a:effectLst/>
                <a:latin typeface="Calibri" panose="020F0502020204030204" pitchFamily="34" charset="0"/>
                <a:ea typeface="Times New Roman" panose="02020603050405020304" pitchFamily="18" charset="0"/>
                <a:cs typeface="Times New Roman" panose="02020603050405020304" pitchFamily="18" charset="0"/>
              </a:rPr>
              <a:t>For media outlets, the ability to attract viewers to their websites is necessary to generate online advertising revenue. So, it is necessary to detect fake news</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It is important to identify the fake news from the real true news. The problem has been taken over and resolved with the help of Natural Language Processing tools which help us identify fake or true news based on historical data. The news is now in safe hands</a:t>
            </a:r>
            <a:endParaRPr lang="en-US" sz="4400" dirty="0"/>
          </a:p>
        </p:txBody>
      </p:sp>
    </p:spTree>
    <p:extLst>
      <p:ext uri="{BB962C8B-B14F-4D97-AF65-F5344CB8AC3E}">
        <p14:creationId xmlns:p14="http://schemas.microsoft.com/office/powerpoint/2010/main" val="390414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1CB6-D809-73D9-7BE1-CC3C95E6C539}"/>
              </a:ext>
            </a:extLst>
          </p:cNvPr>
          <p:cNvSpPr>
            <a:spLocks noGrp="1"/>
          </p:cNvSpPr>
          <p:nvPr>
            <p:ph type="title"/>
          </p:nvPr>
        </p:nvSpPr>
        <p:spPr>
          <a:xfrm>
            <a:off x="628650" y="277091"/>
            <a:ext cx="7886700" cy="1302327"/>
          </a:xfrm>
        </p:spPr>
        <p:txBody>
          <a:bodyPr>
            <a:normAutofit/>
          </a:bodyPr>
          <a:lstStyle/>
          <a:p>
            <a:r>
              <a:rPr lang="en-US" sz="2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DATA SOURCES AND DESCRIPTION</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5E91C2F-68F0-C905-E529-B9DEF5CBC2C4}"/>
              </a:ext>
            </a:extLst>
          </p:cNvPr>
          <p:cNvSpPr>
            <a:spLocks noGrp="1"/>
          </p:cNvSpPr>
          <p:nvPr>
            <p:ph idx="1"/>
          </p:nvPr>
        </p:nvSpPr>
        <p:spPr>
          <a:xfrm>
            <a:off x="628650" y="1052945"/>
            <a:ext cx="7886700" cy="5124019"/>
          </a:xfrm>
        </p:spPr>
        <p: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data is provided to us from our client database. The sample data is in.csv format </a:t>
            </a:r>
          </a:p>
          <a:p>
            <a:pPr marL="342900" marR="0" lvl="0" indent="-342900">
              <a:lnSpc>
                <a:spcPct val="11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After merging both true and fake dataset the sample data for reference is shown below.</a:t>
            </a:r>
          </a:p>
          <a:p>
            <a:pPr marL="342900" marR="0" lvl="0" indent="-342900">
              <a:lnSpc>
                <a:spcPct val="11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is our final dataset which contain 44898 rows and 5 columns.</a:t>
            </a:r>
          </a:p>
          <a:p>
            <a:pPr marL="342900" marR="0" lvl="0" indent="-342900">
              <a:lnSpc>
                <a:spcPct val="110000"/>
              </a:lnSpc>
              <a:spcBef>
                <a:spcPts val="0"/>
              </a:spcBef>
              <a:spcAft>
                <a:spcPts val="0"/>
              </a:spcAft>
              <a:buFont typeface="+mj-lt"/>
              <a:buAutoNum type="arabicPeriod"/>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title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It is the title of the news. </a:t>
            </a:r>
          </a:p>
          <a:p>
            <a:pPr marL="342900" marR="0" lvl="0" indent="-342900">
              <a:lnSpc>
                <a:spcPct val="110000"/>
              </a:lnSpc>
              <a:spcBef>
                <a:spcPts val="0"/>
              </a:spcBef>
              <a:spcAft>
                <a:spcPts val="0"/>
              </a:spcAft>
              <a:buFont typeface="+mj-lt"/>
              <a:buAutoNum type="arabicPeriod"/>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text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It contains the full text of the news article.</a:t>
            </a:r>
          </a:p>
          <a:p>
            <a:pPr marL="342900" marR="0" lvl="0" indent="-342900">
              <a:lnSpc>
                <a:spcPct val="110000"/>
              </a:lnSpc>
              <a:spcBef>
                <a:spcPts val="0"/>
              </a:spcBef>
              <a:spcAft>
                <a:spcPts val="0"/>
              </a:spcAft>
              <a:buFont typeface="+mj-lt"/>
              <a:buAutoNum type="arabicPeriod"/>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subject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It represents the subject of the news article.</a:t>
            </a:r>
          </a:p>
          <a:p>
            <a:pPr marL="342900" marR="0" lvl="0" indent="-342900">
              <a:lnSpc>
                <a:spcPct val="110000"/>
              </a:lnSpc>
              <a:spcBef>
                <a:spcPts val="0"/>
              </a:spcBef>
              <a:spcAft>
                <a:spcPts val="0"/>
              </a:spcAft>
              <a:buFont typeface="+mj-lt"/>
              <a:buAutoNum type="arabicPeriod"/>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date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It represents the date of the news article published.</a:t>
            </a:r>
          </a:p>
          <a:p>
            <a:pPr marL="342900" marR="0" lvl="0" indent="-342900">
              <a:lnSpc>
                <a:spcPct val="110000"/>
              </a:lnSpc>
              <a:spcBef>
                <a:spcPts val="0"/>
              </a:spcBef>
              <a:spcAft>
                <a:spcPts val="600"/>
              </a:spcAft>
              <a:buFont typeface="+mj-lt"/>
              <a:buAutoNum type="arabicPeriod"/>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label</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It tells whether the news is fake (1) or not fake (0).</a:t>
            </a:r>
          </a:p>
          <a:p>
            <a:pPr marL="342900" marR="0" lvl="0" indent="-342900">
              <a:lnSpc>
                <a:spcPct val="110000"/>
              </a:lnSpc>
              <a:spcBef>
                <a:spcPts val="0"/>
              </a:spcBef>
              <a:spcAft>
                <a:spcPts val="600"/>
              </a:spcAft>
              <a:buFont typeface="+mj-lt"/>
              <a:buAutoNum type="arabicPeriod"/>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3C85AA4-EE24-A12C-1F83-FF6930665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19" y="4308763"/>
            <a:ext cx="7592290" cy="2272145"/>
          </a:xfrm>
          <a:prstGeom prst="rect">
            <a:avLst/>
          </a:prstGeom>
        </p:spPr>
      </p:pic>
    </p:spTree>
    <p:extLst>
      <p:ext uri="{BB962C8B-B14F-4D97-AF65-F5344CB8AC3E}">
        <p14:creationId xmlns:p14="http://schemas.microsoft.com/office/powerpoint/2010/main" val="314839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9051-5E7E-6938-49E1-E4B785FBDD96}"/>
              </a:ext>
            </a:extLst>
          </p:cNvPr>
          <p:cNvSpPr>
            <a:spLocks noGrp="1"/>
          </p:cNvSpPr>
          <p:nvPr>
            <p:ph type="title"/>
          </p:nvPr>
        </p:nvSpPr>
        <p:spPr>
          <a:xfrm>
            <a:off x="1416676" y="365126"/>
            <a:ext cx="7098674" cy="742457"/>
          </a:xfrm>
        </p:spPr>
        <p:txBody>
          <a:bodyPr>
            <a:normAutofit/>
          </a:bodyPr>
          <a:lstStyle/>
          <a:p>
            <a:r>
              <a:rPr lang="en-US" sz="40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sz="36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Exploratory Data Analysis</a:t>
            </a:r>
            <a:endParaRPr lang="en-US" sz="4000" dirty="0">
              <a:solidFill>
                <a:schemeClr val="accent1">
                  <a:lumMod val="75000"/>
                </a:schemeClr>
              </a:solidFill>
            </a:endParaRPr>
          </a:p>
        </p:txBody>
      </p:sp>
      <p:sp>
        <p:nvSpPr>
          <p:cNvPr id="3" name="Content Placeholder 2">
            <a:extLst>
              <a:ext uri="{FF2B5EF4-FFF2-40B4-BE49-F238E27FC236}">
                <a16:creationId xmlns:a16="http://schemas.microsoft.com/office/drawing/2014/main" id="{56257374-01CB-C9D2-E0C8-D7DF949038E3}"/>
              </a:ext>
            </a:extLst>
          </p:cNvPr>
          <p:cNvSpPr>
            <a:spLocks noGrp="1"/>
          </p:cNvSpPr>
          <p:nvPr>
            <p:ph idx="1"/>
          </p:nvPr>
        </p:nvSpPr>
        <p:spPr>
          <a:xfrm>
            <a:off x="628650" y="1107583"/>
            <a:ext cx="7886700" cy="5151550"/>
          </a:xfrm>
        </p:spPr>
        <p:txBody>
          <a:bodyPr>
            <a:normAutofit/>
          </a:bodyPr>
          <a:lstStyle/>
          <a:p>
            <a:pPr>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First, we check null value by using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isnull</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function and heatmap also but We found that no any missing value are present there.</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checked datatype of various features &amp; found that all features are object datatype but here date is not object to so we can convert it into datetime.</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Checking for unique values in each column and we observed that so many unique values present in title, text, and date column. 8 unique value presents in subject and 2 unique values in our target columns.</a:t>
            </a:r>
          </a:p>
          <a:p>
            <a:pPr marR="0" lvl="0">
              <a:lnSpc>
                <a:spcPct val="11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Checking distribution of fake and real news and observed that 47% of the news is fake.</a:t>
            </a:r>
          </a:p>
          <a:p>
            <a:pPr marR="0" lvl="0">
              <a:lnSpc>
                <a:spcPct val="110000"/>
              </a:lnSpc>
              <a:spcBef>
                <a:spcPts val="0"/>
              </a:spcBef>
              <a:spcAft>
                <a:spcPts val="6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We see that both news is equally distributed. dataset is balanced which is good as it will help our model to classify more accurately, so we should expect a good accuracy score and no need to use oversampling or under sampling method.</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count plot of subject, we observed that most of the news are politics background.</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Rename title as headline and text as news for better understanding and find the length of string</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365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9A1B61-AF9A-946E-7868-726EF361B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4" y="789709"/>
            <a:ext cx="4146998" cy="2535382"/>
          </a:xfrm>
          <a:prstGeom prst="rect">
            <a:avLst/>
          </a:prstGeom>
        </p:spPr>
      </p:pic>
      <p:pic>
        <p:nvPicPr>
          <p:cNvPr id="3" name="Picture 2">
            <a:extLst>
              <a:ext uri="{FF2B5EF4-FFF2-40B4-BE49-F238E27FC236}">
                <a16:creationId xmlns:a16="http://schemas.microsoft.com/office/drawing/2014/main" id="{5F26AAFA-B646-9A78-67DA-AF139E1F7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4" y="3325090"/>
            <a:ext cx="4275786" cy="2895405"/>
          </a:xfrm>
          <a:prstGeom prst="rect">
            <a:avLst/>
          </a:prstGeom>
        </p:spPr>
      </p:pic>
      <p:pic>
        <p:nvPicPr>
          <p:cNvPr id="4" name="Picture 3">
            <a:extLst>
              <a:ext uri="{FF2B5EF4-FFF2-40B4-BE49-F238E27FC236}">
                <a16:creationId xmlns:a16="http://schemas.microsoft.com/office/drawing/2014/main" id="{F52ACE81-353C-AB31-B9BC-5B63A7E83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1549" y="1108457"/>
            <a:ext cx="3464417" cy="2320542"/>
          </a:xfrm>
          <a:prstGeom prst="rect">
            <a:avLst/>
          </a:prstGeom>
        </p:spPr>
      </p:pic>
      <p:pic>
        <p:nvPicPr>
          <p:cNvPr id="5" name="Picture 4">
            <a:extLst>
              <a:ext uri="{FF2B5EF4-FFF2-40B4-BE49-F238E27FC236}">
                <a16:creationId xmlns:a16="http://schemas.microsoft.com/office/drawing/2014/main" id="{15431C38-9F33-F502-940E-A36785CC38B9}"/>
              </a:ext>
            </a:extLst>
          </p:cNvPr>
          <p:cNvPicPr>
            <a:picLocks noChangeAspect="1"/>
          </p:cNvPicPr>
          <p:nvPr/>
        </p:nvPicPr>
        <p:blipFill>
          <a:blip r:embed="rId5"/>
          <a:stretch>
            <a:fillRect/>
          </a:stretch>
        </p:blipFill>
        <p:spPr>
          <a:xfrm>
            <a:off x="4468969" y="3429000"/>
            <a:ext cx="3953008" cy="2791495"/>
          </a:xfrm>
          <a:prstGeom prst="rect">
            <a:avLst/>
          </a:prstGeom>
        </p:spPr>
      </p:pic>
      <p:graphicFrame>
        <p:nvGraphicFramePr>
          <p:cNvPr id="6" name="Table 6">
            <a:extLst>
              <a:ext uri="{FF2B5EF4-FFF2-40B4-BE49-F238E27FC236}">
                <a16:creationId xmlns:a16="http://schemas.microsoft.com/office/drawing/2014/main" id="{504752D1-3347-496C-C7DB-44B3E9CC9864}"/>
              </a:ext>
            </a:extLst>
          </p:cNvPr>
          <p:cNvGraphicFramePr>
            <a:graphicFrameLocks noGrp="1"/>
          </p:cNvGraphicFramePr>
          <p:nvPr>
            <p:extLst>
              <p:ext uri="{D42A27DB-BD31-4B8C-83A1-F6EECF244321}">
                <p14:modId xmlns:p14="http://schemas.microsoft.com/office/powerpoint/2010/main" val="1262147737"/>
              </p:ext>
            </p:extLst>
          </p:nvPr>
        </p:nvGraphicFramePr>
        <p:xfrm>
          <a:off x="1524000" y="230436"/>
          <a:ext cx="6096000" cy="453979"/>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293992006"/>
                    </a:ext>
                  </a:extLst>
                </a:gridCol>
              </a:tblGrid>
              <a:tr h="453979">
                <a:tc>
                  <a:txBody>
                    <a:bodyPr/>
                    <a:lstStyle/>
                    <a:p>
                      <a:r>
                        <a:rPr lang="en-US" dirty="0"/>
                        <a:t>VISUALIZATION OF PREPROCESSING AND DATA ANALYSIS </a:t>
                      </a:r>
                    </a:p>
                  </a:txBody>
                  <a:tcPr>
                    <a:solidFill>
                      <a:schemeClr val="tx2"/>
                    </a:solidFill>
                  </a:tcPr>
                </a:tc>
                <a:extLst>
                  <a:ext uri="{0D108BD9-81ED-4DB2-BD59-A6C34878D82A}">
                    <a16:rowId xmlns:a16="http://schemas.microsoft.com/office/drawing/2014/main" val="2691183508"/>
                  </a:ext>
                </a:extLst>
              </a:tr>
            </a:tbl>
          </a:graphicData>
        </a:graphic>
      </p:graphicFrame>
    </p:spTree>
    <p:extLst>
      <p:ext uri="{BB962C8B-B14F-4D97-AF65-F5344CB8AC3E}">
        <p14:creationId xmlns:p14="http://schemas.microsoft.com/office/powerpoint/2010/main" val="105224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0A7E71-F91D-34A4-8AB8-B86301B234A4}"/>
              </a:ext>
            </a:extLst>
          </p:cNvPr>
          <p:cNvSpPr txBox="1"/>
          <p:nvPr/>
        </p:nvSpPr>
        <p:spPr>
          <a:xfrm>
            <a:off x="128789" y="180304"/>
            <a:ext cx="6761408" cy="3139321"/>
          </a:xfrm>
          <a:prstGeom prst="rect">
            <a:avLst/>
          </a:prstGeom>
          <a:noFill/>
        </p:spPr>
        <p:txBody>
          <a:bodyPr wrap="square">
            <a:spAutoFit/>
          </a:bodyPr>
          <a:lstStyle/>
          <a:p>
            <a:pPr lvl="0"/>
            <a:r>
              <a:rPr lang="en-IN" sz="1800" b="1" dirty="0">
                <a:solidFill>
                  <a:schemeClr val="accent1">
                    <a:lumMod val="60000"/>
                    <a:lumOff val="40000"/>
                  </a:schemeClr>
                </a:solidFill>
                <a:latin typeface="Arial" panose="020B0604020202020204" pitchFamily="34" charset="0"/>
                <a:cs typeface="Arial" panose="020B0604020202020204" pitchFamily="34" charset="0"/>
              </a:rPr>
              <a:t>Important cleaning steps are:</a:t>
            </a:r>
          </a:p>
          <a:p>
            <a:pPr marL="285750" lvl="0" indent="-285750">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Lowering case</a:t>
            </a:r>
          </a:p>
          <a:p>
            <a:pPr marL="285750" lvl="0" indent="-285750">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Handling of special characters</a:t>
            </a:r>
          </a:p>
          <a:p>
            <a:pPr marL="285750" lvl="0" indent="-285750">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Removal of </a:t>
            </a:r>
            <a:r>
              <a:rPr lang="en-IN" sz="1800" dirty="0" err="1">
                <a:solidFill>
                  <a:schemeClr val="tx1"/>
                </a:solidFill>
                <a:latin typeface="Arial" panose="020B0604020202020204" pitchFamily="34" charset="0"/>
                <a:cs typeface="Arial" panose="020B0604020202020204" pitchFamily="34" charset="0"/>
              </a:rPr>
              <a:t>stopwords</a:t>
            </a:r>
            <a:endParaRPr lang="en-IN" sz="1800" dirty="0">
              <a:solidFill>
                <a:schemeClr val="tx1"/>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Handling of hyperlinks</a:t>
            </a:r>
          </a:p>
          <a:p>
            <a:pPr marL="285750" lvl="0" indent="-285750">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Removing leading and </a:t>
            </a:r>
          </a:p>
          <a:p>
            <a:pPr lvl="0"/>
            <a:r>
              <a:rPr lang="en-IN" dirty="0">
                <a:latin typeface="Arial" panose="020B0604020202020204" pitchFamily="34" charset="0"/>
                <a:cs typeface="Arial" panose="020B0604020202020204" pitchFamily="34" charset="0"/>
              </a:rPr>
              <a:t>       </a:t>
            </a:r>
            <a:r>
              <a:rPr lang="en-IN" sz="1800" dirty="0">
                <a:solidFill>
                  <a:schemeClr val="tx1"/>
                </a:solidFill>
                <a:latin typeface="Arial" panose="020B0604020202020204" pitchFamily="34" charset="0"/>
                <a:cs typeface="Arial" panose="020B0604020202020204" pitchFamily="34" charset="0"/>
              </a:rPr>
              <a:t>trailing white space</a:t>
            </a:r>
          </a:p>
          <a:p>
            <a:pPr marL="285750" lvl="0" indent="-285750">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Replacing URLs with web address</a:t>
            </a:r>
          </a:p>
          <a:p>
            <a:pPr lvl="0"/>
            <a:r>
              <a:rPr lang="en-IN" sz="1800" dirty="0">
                <a:solidFill>
                  <a:schemeClr val="tx1"/>
                </a:solidFill>
                <a:latin typeface="Arial" panose="020B0604020202020204" pitchFamily="34" charset="0"/>
                <a:cs typeface="Arial" panose="020B0604020202020204" pitchFamily="34" charset="0"/>
              </a:rPr>
              <a:t>       Converted words to most</a:t>
            </a:r>
          </a:p>
          <a:p>
            <a:pPr marL="285750" lvl="0" indent="-285750">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suitable base form by using</a:t>
            </a:r>
          </a:p>
          <a:p>
            <a:pPr lvl="0"/>
            <a:r>
              <a:rPr lang="en-IN" sz="1800" dirty="0">
                <a:solidFill>
                  <a:schemeClr val="tx1"/>
                </a:solidFill>
                <a:latin typeface="Arial" panose="020B0604020202020204" pitchFamily="34" charset="0"/>
                <a:cs typeface="Arial" panose="020B0604020202020204" pitchFamily="34" charset="0"/>
              </a:rPr>
              <a:t>          lemmatization</a:t>
            </a:r>
            <a:endParaRPr lang="en-IN" sz="18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B03E186-A065-6028-E260-31AAAB7E8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 y="3480611"/>
            <a:ext cx="5267459" cy="3212906"/>
          </a:xfrm>
          <a:prstGeom prst="rect">
            <a:avLst/>
          </a:prstGeom>
        </p:spPr>
      </p:pic>
      <p:pic>
        <p:nvPicPr>
          <p:cNvPr id="5" name="Picture 4">
            <a:extLst>
              <a:ext uri="{FF2B5EF4-FFF2-40B4-BE49-F238E27FC236}">
                <a16:creationId xmlns:a16="http://schemas.microsoft.com/office/drawing/2014/main" id="{590699B1-21BA-3BAF-95FC-47B0179B63CE}"/>
              </a:ext>
            </a:extLst>
          </p:cNvPr>
          <p:cNvPicPr>
            <a:picLocks noChangeAspect="1"/>
          </p:cNvPicPr>
          <p:nvPr/>
        </p:nvPicPr>
        <p:blipFill>
          <a:blip r:embed="rId3"/>
          <a:stretch>
            <a:fillRect/>
          </a:stretch>
        </p:blipFill>
        <p:spPr>
          <a:xfrm>
            <a:off x="4211392" y="302653"/>
            <a:ext cx="4803820" cy="4140558"/>
          </a:xfrm>
          <a:prstGeom prst="rect">
            <a:avLst/>
          </a:prstGeom>
        </p:spPr>
      </p:pic>
    </p:spTree>
    <p:extLst>
      <p:ext uri="{BB962C8B-B14F-4D97-AF65-F5344CB8AC3E}">
        <p14:creationId xmlns:p14="http://schemas.microsoft.com/office/powerpoint/2010/main" val="280682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9221" y="59517"/>
            <a:ext cx="8280920" cy="1143000"/>
          </a:xfrm>
        </p:spPr>
        <p:txBody>
          <a:bodyPr>
            <a:normAutofit/>
          </a:bodyPr>
          <a:lstStyle/>
          <a:p>
            <a:pPr algn="l"/>
            <a:r>
              <a:rPr lang="en-IN" sz="2400" b="1" dirty="0">
                <a:solidFill>
                  <a:schemeClr val="accent1">
                    <a:lumMod val="60000"/>
                    <a:lumOff val="40000"/>
                  </a:schemeClr>
                </a:solidFill>
                <a:latin typeface="Arial" panose="020B0604020202020204" pitchFamily="34" charset="0"/>
                <a:cs typeface="Arial" panose="020B0604020202020204" pitchFamily="34" charset="0"/>
              </a:rPr>
              <a:t>graph to show distribution of word count before cleaning  and after cleaning</a:t>
            </a:r>
            <a:endParaRPr lang="en-IN" sz="2400" dirty="0">
              <a:solidFill>
                <a:schemeClr val="accent1">
                  <a:lumMod val="60000"/>
                  <a:lumOff val="40000"/>
                </a:schemeClr>
              </a:solidFill>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422" y="1153329"/>
            <a:ext cx="4233907" cy="2365553"/>
          </a:xfrm>
          <a:prstGeom prst="rect">
            <a:avLst/>
          </a:prstGeom>
        </p:spPr>
      </p:pic>
      <p:sp>
        <p:nvSpPr>
          <p:cNvPr id="6" name="Rectangle 5"/>
          <p:cNvSpPr/>
          <p:nvPr/>
        </p:nvSpPr>
        <p:spPr>
          <a:xfrm>
            <a:off x="4860032" y="1391721"/>
            <a:ext cx="2592288" cy="369332"/>
          </a:xfrm>
          <a:prstGeom prst="rect">
            <a:avLst/>
          </a:prstGeom>
        </p:spPr>
        <p:txBody>
          <a:bodyPr wrap="square">
            <a:spAutoFit/>
          </a:bodyPr>
          <a:lstStyle/>
          <a:p>
            <a:r>
              <a:rPr lang="en-IN" b="1" dirty="0"/>
              <a:t>News Before cleaning</a:t>
            </a:r>
            <a:endParaRPr lang="en-IN" dirty="0"/>
          </a:p>
        </p:txBody>
      </p:sp>
      <p:sp>
        <p:nvSpPr>
          <p:cNvPr id="8" name="Rectangle 7"/>
          <p:cNvSpPr/>
          <p:nvPr/>
        </p:nvSpPr>
        <p:spPr>
          <a:xfrm>
            <a:off x="953068" y="4149080"/>
            <a:ext cx="2610819" cy="369332"/>
          </a:xfrm>
          <a:prstGeom prst="rect">
            <a:avLst/>
          </a:prstGeom>
        </p:spPr>
        <p:txBody>
          <a:bodyPr wrap="square">
            <a:spAutoFit/>
          </a:bodyPr>
          <a:lstStyle/>
          <a:p>
            <a:r>
              <a:rPr lang="en-IN" b="1" dirty="0"/>
              <a:t>News After cleaning</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427984" y="3284984"/>
            <a:ext cx="4233907" cy="2088232"/>
          </a:xfrm>
          <a:prstGeom prst="rect">
            <a:avLst/>
          </a:prstGeom>
        </p:spPr>
      </p:pic>
      <p:sp>
        <p:nvSpPr>
          <p:cNvPr id="9" name="Rectangle 8"/>
          <p:cNvSpPr/>
          <p:nvPr/>
        </p:nvSpPr>
        <p:spPr>
          <a:xfrm>
            <a:off x="323528" y="5399144"/>
            <a:ext cx="8568952"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To get better view of words contained in news. A word dictionary (</a:t>
            </a:r>
            <a:r>
              <a:rPr lang="en-IN" sz="2000" dirty="0" err="1">
                <a:latin typeface="Arial" panose="020B0604020202020204" pitchFamily="34" charset="0"/>
                <a:cs typeface="Arial" panose="020B0604020202020204" pitchFamily="34" charset="0"/>
              </a:rPr>
              <a:t>wordcloud</a:t>
            </a:r>
            <a:r>
              <a:rPr lang="en-IN" sz="2000" dirty="0">
                <a:latin typeface="Arial" panose="020B0604020202020204" pitchFamily="34" charset="0"/>
                <a:cs typeface="Arial" panose="020B0604020202020204" pitchFamily="34" charset="0"/>
              </a:rPr>
              <a:t>) was made showing the first 200 words highly occurred  in fake and real news for both headline and news column.</a:t>
            </a:r>
          </a:p>
        </p:txBody>
      </p:sp>
    </p:spTree>
    <p:extLst>
      <p:ext uri="{BB962C8B-B14F-4D97-AF65-F5344CB8AC3E}">
        <p14:creationId xmlns:p14="http://schemas.microsoft.com/office/powerpoint/2010/main" val="212979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B22F-50E3-0A36-2429-F6F9DD2EA66F}"/>
              </a:ext>
            </a:extLst>
          </p:cNvPr>
          <p:cNvSpPr>
            <a:spLocks noGrp="1"/>
          </p:cNvSpPr>
          <p:nvPr>
            <p:ph type="title"/>
          </p:nvPr>
        </p:nvSpPr>
        <p:spPr>
          <a:xfrm>
            <a:off x="628650" y="1"/>
            <a:ext cx="7886700" cy="1030310"/>
          </a:xfrm>
        </p:spPr>
        <p:txBody>
          <a:bodyPr>
            <a:normAutofit/>
          </a:bodyPr>
          <a:lstStyle/>
          <a:p>
            <a:r>
              <a:rPr lang="en-US" sz="2400" dirty="0">
                <a:solidFill>
                  <a:schemeClr val="accent1">
                    <a:lumMod val="60000"/>
                    <a:lumOff val="40000"/>
                  </a:schemeClr>
                </a:solidFill>
                <a:latin typeface="Calibri" panose="020F0502020204030204" pitchFamily="34" charset="0"/>
                <a:ea typeface="Times New Roman" panose="02020603050405020304" pitchFamily="18" charset="0"/>
                <a:cs typeface="Times New Roman" panose="02020603050405020304" pitchFamily="18" charset="0"/>
              </a:rPr>
              <a:t>S</a:t>
            </a:r>
            <a:r>
              <a:rPr lang="en-US" sz="24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howing the words highly occurred in fake and real news for                                          both headline and news column</a:t>
            </a:r>
            <a:endParaRPr lang="en-US" sz="5400" dirty="0">
              <a:solidFill>
                <a:schemeClr val="accent1">
                  <a:lumMod val="60000"/>
                  <a:lumOff val="40000"/>
                </a:schemeClr>
              </a:solidFill>
            </a:endParaRPr>
          </a:p>
        </p:txBody>
      </p:sp>
      <p:pic>
        <p:nvPicPr>
          <p:cNvPr id="4" name="Content Placeholder 3">
            <a:extLst>
              <a:ext uri="{FF2B5EF4-FFF2-40B4-BE49-F238E27FC236}">
                <a16:creationId xmlns:a16="http://schemas.microsoft.com/office/drawing/2014/main" id="{77BE783F-21C4-C698-3917-7228634F06DE}"/>
              </a:ext>
            </a:extLst>
          </p:cNvPr>
          <p:cNvPicPr>
            <a:picLocks noGrp="1" noChangeAspect="1"/>
          </p:cNvPicPr>
          <p:nvPr>
            <p:ph idx="1"/>
          </p:nvPr>
        </p:nvPicPr>
        <p:blipFill>
          <a:blip r:embed="rId2"/>
          <a:stretch>
            <a:fillRect/>
          </a:stretch>
        </p:blipFill>
        <p:spPr>
          <a:xfrm>
            <a:off x="425003" y="1030312"/>
            <a:ext cx="4146997" cy="2537136"/>
          </a:xfrm>
          <a:prstGeom prst="rect">
            <a:avLst/>
          </a:prstGeom>
        </p:spPr>
      </p:pic>
      <p:pic>
        <p:nvPicPr>
          <p:cNvPr id="5" name="Picture 4">
            <a:extLst>
              <a:ext uri="{FF2B5EF4-FFF2-40B4-BE49-F238E27FC236}">
                <a16:creationId xmlns:a16="http://schemas.microsoft.com/office/drawing/2014/main" id="{FBDC1087-08F8-B023-C9BA-521234B7EF23}"/>
              </a:ext>
            </a:extLst>
          </p:cNvPr>
          <p:cNvPicPr>
            <a:picLocks noChangeAspect="1"/>
          </p:cNvPicPr>
          <p:nvPr/>
        </p:nvPicPr>
        <p:blipFill>
          <a:blip r:embed="rId3"/>
          <a:stretch>
            <a:fillRect/>
          </a:stretch>
        </p:blipFill>
        <p:spPr>
          <a:xfrm>
            <a:off x="4571998" y="1030311"/>
            <a:ext cx="4146997" cy="2537137"/>
          </a:xfrm>
          <a:prstGeom prst="rect">
            <a:avLst/>
          </a:prstGeom>
        </p:spPr>
      </p:pic>
      <p:pic>
        <p:nvPicPr>
          <p:cNvPr id="6" name="Picture 5">
            <a:extLst>
              <a:ext uri="{FF2B5EF4-FFF2-40B4-BE49-F238E27FC236}">
                <a16:creationId xmlns:a16="http://schemas.microsoft.com/office/drawing/2014/main" id="{46886C74-D56A-9140-F4D9-75051461663E}"/>
              </a:ext>
            </a:extLst>
          </p:cNvPr>
          <p:cNvPicPr>
            <a:picLocks noChangeAspect="1"/>
          </p:cNvPicPr>
          <p:nvPr/>
        </p:nvPicPr>
        <p:blipFill>
          <a:blip r:embed="rId4"/>
          <a:stretch>
            <a:fillRect/>
          </a:stretch>
        </p:blipFill>
        <p:spPr>
          <a:xfrm>
            <a:off x="425003" y="3567448"/>
            <a:ext cx="4146997" cy="2743200"/>
          </a:xfrm>
          <a:prstGeom prst="rect">
            <a:avLst/>
          </a:prstGeom>
        </p:spPr>
      </p:pic>
      <p:pic>
        <p:nvPicPr>
          <p:cNvPr id="7" name="Picture 6">
            <a:extLst>
              <a:ext uri="{FF2B5EF4-FFF2-40B4-BE49-F238E27FC236}">
                <a16:creationId xmlns:a16="http://schemas.microsoft.com/office/drawing/2014/main" id="{2932AB3E-9E3A-214E-1601-C37ABFE0DB87}"/>
              </a:ext>
            </a:extLst>
          </p:cNvPr>
          <p:cNvPicPr>
            <a:picLocks noChangeAspect="1"/>
          </p:cNvPicPr>
          <p:nvPr/>
        </p:nvPicPr>
        <p:blipFill>
          <a:blip r:embed="rId5"/>
          <a:stretch>
            <a:fillRect/>
          </a:stretch>
        </p:blipFill>
        <p:spPr>
          <a:xfrm>
            <a:off x="4571999" y="3567448"/>
            <a:ext cx="4146997" cy="2743200"/>
          </a:xfrm>
          <a:prstGeom prst="rect">
            <a:avLst/>
          </a:prstGeom>
        </p:spPr>
      </p:pic>
    </p:spTree>
    <p:extLst>
      <p:ext uri="{BB962C8B-B14F-4D97-AF65-F5344CB8AC3E}">
        <p14:creationId xmlns:p14="http://schemas.microsoft.com/office/powerpoint/2010/main" val="265595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869954"/>
          </a:xfrm>
        </p:spPr>
        <p:txBody>
          <a:bodyPr>
            <a:noAutofit/>
          </a:bodyPr>
          <a:lstStyle/>
          <a:p>
            <a:pPr algn="l"/>
            <a:r>
              <a:rPr lang="en-US" sz="3200" b="1" dirty="0">
                <a:solidFill>
                  <a:schemeClr val="accent1">
                    <a:lumMod val="60000"/>
                    <a:lumOff val="40000"/>
                  </a:schemeClr>
                </a:solidFill>
                <a:latin typeface="Arial" panose="020B0604020202020204" pitchFamily="34" charset="0"/>
                <a:ea typeface="Calibri" panose="020F0502020204030204" pitchFamily="34" charset="0"/>
                <a:cs typeface="Arial" panose="020B0604020202020204" pitchFamily="34" charset="0"/>
              </a:rPr>
              <a:t>       Model Building and Performance</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3" y="1136073"/>
            <a:ext cx="3602954" cy="5181600"/>
          </a:xfrm>
        </p:spPr>
        <p:txBody>
          <a:bodyPr>
            <a:normAutofit/>
          </a:bodyPr>
          <a:lstStyle/>
          <a:p>
            <a:pPr marL="0" indent="0">
              <a:buNone/>
            </a:pPr>
            <a:r>
              <a:rPr lang="en-US" sz="2000" b="1" dirty="0">
                <a:latin typeface="Arial" panose="020B0604020202020204" pitchFamily="34" charset="0"/>
                <a:cs typeface="Arial" panose="020B0604020202020204" pitchFamily="34" charset="0"/>
              </a:rPr>
              <a:t>This is a</a:t>
            </a:r>
            <a:r>
              <a:rPr lang="en-US" sz="2000" b="1" dirty="0">
                <a:solidFill>
                  <a:schemeClr val="tx1"/>
                </a:solidFill>
                <a:latin typeface="Arial" panose="020B0604020202020204" pitchFamily="34" charset="0"/>
                <a:cs typeface="Arial" panose="020B0604020202020204" pitchFamily="34" charset="0"/>
              </a:rPr>
              <a:t> binary classification type problem </a:t>
            </a:r>
            <a:r>
              <a:rPr lang="en-IN" sz="20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used</a:t>
            </a:r>
            <a:r>
              <a:rPr lang="en-IN" sz="1800" b="1" dirty="0">
                <a:solidFill>
                  <a:schemeClr val="tx1"/>
                </a:solidFill>
                <a:latin typeface="Arial" panose="020B0604020202020204" pitchFamily="34" charset="0"/>
                <a:ea typeface="Calibri" panose="020F050202020403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a:p>
            <a:pPr latinLnBrk="1"/>
            <a:r>
              <a:rPr lang="en-IN" sz="2000" dirty="0" err="1">
                <a:solidFill>
                  <a:schemeClr val="tx1"/>
                </a:solidFill>
                <a:latin typeface="Arial" panose="020B0604020202020204" pitchFamily="34" charset="0"/>
                <a:cs typeface="Arial" panose="020B0604020202020204" pitchFamily="34" charset="0"/>
              </a:rPr>
              <a:t>LogisticRegression</a:t>
            </a:r>
            <a:endParaRPr lang="en-IN" sz="2000" dirty="0">
              <a:solidFill>
                <a:schemeClr val="tx1"/>
              </a:solidFill>
              <a:latin typeface="Arial" panose="020B0604020202020204" pitchFamily="34" charset="0"/>
              <a:cs typeface="Arial" panose="020B0604020202020204" pitchFamily="34" charset="0"/>
            </a:endParaRPr>
          </a:p>
          <a:p>
            <a:pPr latinLnBrk="1"/>
            <a:r>
              <a:rPr lang="en-IN" sz="2000" dirty="0" err="1">
                <a:solidFill>
                  <a:schemeClr val="tx1"/>
                </a:solidFill>
                <a:latin typeface="Arial" panose="020B0604020202020204" pitchFamily="34" charset="0"/>
                <a:cs typeface="Arial" panose="020B0604020202020204" pitchFamily="34" charset="0"/>
              </a:rPr>
              <a:t>DecisionTreeClassifier</a:t>
            </a:r>
            <a:endParaRPr lang="en-IN" sz="2000" dirty="0">
              <a:solidFill>
                <a:schemeClr val="tx1"/>
              </a:solidFill>
              <a:latin typeface="Arial" panose="020B0604020202020204" pitchFamily="34" charset="0"/>
              <a:cs typeface="Arial" panose="020B0604020202020204" pitchFamily="34" charset="0"/>
            </a:endParaRPr>
          </a:p>
          <a:p>
            <a:pPr latinLnBrk="1"/>
            <a:r>
              <a:rPr lang="en-IN" sz="2000" dirty="0" err="1">
                <a:solidFill>
                  <a:schemeClr val="tx1"/>
                </a:solidFill>
                <a:latin typeface="Arial" panose="020B0604020202020204" pitchFamily="34" charset="0"/>
                <a:cs typeface="Arial" panose="020B0604020202020204" pitchFamily="34" charset="0"/>
              </a:rPr>
              <a:t>RandomForestClassifier</a:t>
            </a:r>
            <a:endParaRPr lang="en-IN" sz="2000" dirty="0">
              <a:solidFill>
                <a:schemeClr val="tx1"/>
              </a:solidFill>
              <a:latin typeface="Arial" panose="020B0604020202020204" pitchFamily="34" charset="0"/>
              <a:cs typeface="Arial" panose="020B0604020202020204" pitchFamily="34" charset="0"/>
            </a:endParaRPr>
          </a:p>
          <a:p>
            <a:pPr latinLnBrk="1"/>
            <a:r>
              <a:rPr lang="en-IN" sz="2000" dirty="0" err="1">
                <a:solidFill>
                  <a:schemeClr val="tx1"/>
                </a:solidFill>
                <a:latin typeface="Arial" panose="020B0604020202020204" pitchFamily="34" charset="0"/>
                <a:cs typeface="Arial" panose="020B0604020202020204" pitchFamily="34" charset="0"/>
              </a:rPr>
              <a:t>AdaBoostClassifier</a:t>
            </a:r>
            <a:endParaRPr lang="en-IN" sz="2000" dirty="0">
              <a:solidFill>
                <a:schemeClr val="tx1"/>
              </a:solidFill>
              <a:latin typeface="Arial" panose="020B0604020202020204" pitchFamily="34" charset="0"/>
              <a:cs typeface="Arial" panose="020B0604020202020204" pitchFamily="34" charset="0"/>
            </a:endParaRPr>
          </a:p>
          <a:p>
            <a:pPr latinLnBrk="1"/>
            <a:r>
              <a:rPr lang="en-IN" sz="2000" dirty="0" err="1">
                <a:solidFill>
                  <a:schemeClr val="tx1"/>
                </a:solidFill>
                <a:latin typeface="Arial" panose="020B0604020202020204" pitchFamily="34" charset="0"/>
                <a:cs typeface="Arial" panose="020B0604020202020204" pitchFamily="34" charset="0"/>
              </a:rPr>
              <a:t>MultinomialNB</a:t>
            </a:r>
            <a:endParaRPr lang="en-IN" sz="2000" dirty="0">
              <a:solidFill>
                <a:schemeClr val="tx1"/>
              </a:solidFill>
              <a:latin typeface="Arial" panose="020B0604020202020204" pitchFamily="34" charset="0"/>
              <a:cs typeface="Arial" panose="020B0604020202020204" pitchFamily="34" charset="0"/>
            </a:endParaRPr>
          </a:p>
          <a:p>
            <a:pPr latinLnBrk="1"/>
            <a:r>
              <a:rPr lang="en-IN" sz="2000" dirty="0" err="1">
                <a:solidFill>
                  <a:schemeClr val="tx1"/>
                </a:solidFill>
                <a:latin typeface="Arial" panose="020B0604020202020204" pitchFamily="34" charset="0"/>
                <a:cs typeface="Arial" panose="020B0604020202020204" pitchFamily="34" charset="0"/>
              </a:rPr>
              <a:t>Gradiant</a:t>
            </a:r>
            <a:r>
              <a:rPr lang="en-IN" sz="2000" dirty="0">
                <a:solidFill>
                  <a:schemeClr val="tx1"/>
                </a:solidFill>
                <a:latin typeface="Arial" panose="020B0604020202020204" pitchFamily="34" charset="0"/>
                <a:cs typeface="Arial" panose="020B0604020202020204" pitchFamily="34" charset="0"/>
              </a:rPr>
              <a:t> booster Classifier</a:t>
            </a:r>
          </a:p>
        </p:txBody>
      </p:sp>
      <p:pic>
        <p:nvPicPr>
          <p:cNvPr id="5" name="Picture 4">
            <a:extLst>
              <a:ext uri="{FF2B5EF4-FFF2-40B4-BE49-F238E27FC236}">
                <a16:creationId xmlns:a16="http://schemas.microsoft.com/office/drawing/2014/main" id="{10B81D2D-8FF9-8BD9-4C6E-C0FC14F7CEDD}"/>
              </a:ext>
            </a:extLst>
          </p:cNvPr>
          <p:cNvPicPr>
            <a:picLocks noChangeAspect="1"/>
          </p:cNvPicPr>
          <p:nvPr/>
        </p:nvPicPr>
        <p:blipFill>
          <a:blip r:embed="rId2"/>
          <a:stretch>
            <a:fillRect/>
          </a:stretch>
        </p:blipFill>
        <p:spPr>
          <a:xfrm>
            <a:off x="4142508" y="1136073"/>
            <a:ext cx="4893987" cy="4835236"/>
          </a:xfrm>
          <a:prstGeom prst="rect">
            <a:avLst/>
          </a:prstGeom>
        </p:spPr>
      </p:pic>
    </p:spTree>
    <p:extLst>
      <p:ext uri="{BB962C8B-B14F-4D97-AF65-F5344CB8AC3E}">
        <p14:creationId xmlns:p14="http://schemas.microsoft.com/office/powerpoint/2010/main" val="565674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TotalTime>
  <Words>823</Words>
  <Application>Microsoft Office PowerPoint</Application>
  <PresentationFormat>On-screen Show (4:3)</PresentationFormat>
  <Paragraphs>68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Symbol</vt:lpstr>
      <vt:lpstr>Wingdings</vt:lpstr>
      <vt:lpstr>Office Theme</vt:lpstr>
      <vt:lpstr> FAKE NEWS DETECTION PROJECT </vt:lpstr>
      <vt:lpstr>                    INTRODUCTION</vt:lpstr>
      <vt:lpstr>               DATA SOURCES AND DESCRIPTION </vt:lpstr>
      <vt:lpstr>   Exploratory Data Analysis</vt:lpstr>
      <vt:lpstr>PowerPoint Presentation</vt:lpstr>
      <vt:lpstr>PowerPoint Presentation</vt:lpstr>
      <vt:lpstr>graph to show distribution of word count before cleaning  and after cleaning</vt:lpstr>
      <vt:lpstr>Showing the words highly occurred in fake and real news for                                          both headline and news column</vt:lpstr>
      <vt:lpstr>       Model Building and Performance </vt:lpstr>
      <vt:lpstr>       RUN AND EVALUATE SELECTED MODELS</vt:lpstr>
      <vt:lpstr>PowerPoint Presentation</vt:lpstr>
      <vt:lpstr>PowerPoint Presentation</vt:lpstr>
      <vt:lpstr>PowerPoint Presentation</vt:lpstr>
      <vt:lpstr>       Comparison of all model performance  We compare performance of all model and find out the final model according to accuracy score and model performance.  </vt:lpstr>
      <vt:lpstr>                        Final model selection   We choose the RandomForest Classifier model as the final one, as it gives the highest accuracy score &amp; also log_loss value is minimum which indicates the better prediction </vt:lpstr>
      <vt:lpstr>            SAVE AND PREDICT FINAL MODEL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FAKE NEWS DETECTION PROJECT </dc:title>
  <dc:creator>Raganee Verma</dc:creator>
  <cp:lastModifiedBy>Raganee Verma</cp:lastModifiedBy>
  <cp:revision>1</cp:revision>
  <dcterms:created xsi:type="dcterms:W3CDTF">2022-12-26T06:41:07Z</dcterms:created>
  <dcterms:modified xsi:type="dcterms:W3CDTF">2022-12-26T07:54:44Z</dcterms:modified>
</cp:coreProperties>
</file>