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4"/>
  </p:notesMasterIdLst>
  <p:sldIdLst>
    <p:sldId id="256" r:id="rId2"/>
    <p:sldId id="257" r:id="rId3"/>
    <p:sldId id="258" r:id="rId4"/>
    <p:sldId id="264" r:id="rId5"/>
    <p:sldId id="268" r:id="rId6"/>
    <p:sldId id="259" r:id="rId7"/>
    <p:sldId id="261" r:id="rId8"/>
    <p:sldId id="263" r:id="rId9"/>
    <p:sldId id="262" r:id="rId10"/>
    <p:sldId id="266"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B4C1AF-F834-EB28-2AC0-5ED24348CEDF}" v="43" dt="2023-04-29T04:46:17.981"/>
    <p1510:client id="{0DE7B9D4-4D12-449C-A110-F63FEDF67B9E}" v="24" dt="2023-04-28T19:15:55.613"/>
    <p1510:client id="{0EDD4694-5617-6E2C-AEE2-96A73FA29BB0}" v="342" dt="2023-04-28T04:10:30.625"/>
    <p1510:client id="{2403C24B-4756-49FA-AE33-F9C2862C310E}" v="16" dt="2023-04-29T02:18:38.492"/>
    <p1510:client id="{3F07D0DF-C946-463C-B10D-767CE5754370}" v="8" dt="2023-04-20T00:34:26.345"/>
    <p1510:client id="{5351CEB6-7CB2-460A-8EDF-D6905DE58C70}" v="2" dt="2023-04-29T04:31:40.571"/>
    <p1510:client id="{5696BDE5-310E-4D36-B4AA-109CB23FF214}" v="210" dt="2023-04-29T01:50:19.313"/>
    <p1510:client id="{581FF42D-3E7E-4C21-82C0-1BF2DAB742C1}" v="19" dt="2023-04-29T12:20:31.683"/>
    <p1510:client id="{6DEC89EB-2441-220A-82F2-65FC33A03BDF}" v="10" dt="2023-04-29T02:39:52.628"/>
    <p1510:client id="{7A542E66-4263-4D00-8ACD-4C633DA0017E}" v="61" dt="2023-04-30T02:40:07.726"/>
    <p1510:client id="{81C4171A-7A43-43A2-99D8-5EE0F01F1963}" v="107" dt="2023-04-27T22:49:20.306"/>
    <p1510:client id="{861F35EF-91E7-427D-8961-733D305FAB7C}" v="90" dt="2023-04-24T17:59:57.911"/>
    <p1510:client id="{94C11092-B350-451D-AAB3-B9E000859B0B}" v="28" dt="2023-04-25T12:58:51.993"/>
    <p1510:client id="{AA638371-5115-BDF2-6682-0607E9199AB6}" v="11" dt="2023-04-29T03:01:40.046"/>
    <p1510:client id="{BE051631-9C4D-4DFC-A1C2-3B588A804B5F}" v="46" dt="2023-04-30T02:40:39.168"/>
    <p1510:client id="{BE952616-F9A6-4E06-BE22-9B87CAB32FD0}" v="26" dt="2023-04-29T14:09:57.089"/>
    <p1510:client id="{BFD247D0-CFA2-43C9-BA56-EA461B842B97}" v="98" dt="2023-04-30T18:40:34.603"/>
    <p1510:client id="{C386443D-8836-4A78-87CD-6A5D9F71747F}" v="3" dt="2023-04-30T01:57:47.824"/>
    <p1510:client id="{EA85A8E0-BE9F-F0B1-8E52-D8CFDCA1795F}" v="768" dt="2023-04-28T17:46:17.5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D1AE0404-450D-4C52-9CFE-8ABE463EB46C}"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239DBC16-F901-4905-9A2D-630E41726A83}">
      <dgm:prSet/>
      <dgm:spPr/>
      <dgm:t>
        <a:bodyPr/>
        <a:lstStyle/>
        <a:p>
          <a:pPr rtl="0">
            <a:lnSpc>
              <a:spcPct val="100000"/>
            </a:lnSpc>
          </a:pPr>
          <a:r>
            <a:rPr lang="en-US">
              <a:latin typeface="Bahnschrift"/>
            </a:rPr>
            <a:t>Only the variables with a measure were used for</a:t>
          </a:r>
          <a:r>
            <a:rPr lang="en-US"/>
            <a:t> </a:t>
          </a:r>
          <a:r>
            <a:rPr lang="en-US">
              <a:latin typeface="Bahnschrift"/>
            </a:rPr>
            <a:t>Regression modeling in R.</a:t>
          </a:r>
          <a:endParaRPr lang="en-US"/>
        </a:p>
      </dgm:t>
    </dgm:pt>
    <dgm:pt modelId="{A749BF1E-5887-4F30-ABC2-FE7EB9883A46}" type="parTrans" cxnId="{3EC40902-D0F7-4C66-9F40-FF7DC5DF0FEA}">
      <dgm:prSet/>
      <dgm:spPr/>
      <dgm:t>
        <a:bodyPr/>
        <a:lstStyle/>
        <a:p>
          <a:endParaRPr lang="en-US"/>
        </a:p>
      </dgm:t>
    </dgm:pt>
    <dgm:pt modelId="{6C7EC6FD-3345-42B1-9DB0-0EEA254AF373}" type="sibTrans" cxnId="{3EC40902-D0F7-4C66-9F40-FF7DC5DF0FEA}">
      <dgm:prSet/>
      <dgm:spPr/>
      <dgm:t>
        <a:bodyPr/>
        <a:lstStyle/>
        <a:p>
          <a:endParaRPr lang="en-US"/>
        </a:p>
      </dgm:t>
    </dgm:pt>
    <dgm:pt modelId="{471DDFBB-30FE-47F2-8088-29C7FFF830E7}">
      <dgm:prSet/>
      <dgm:spPr/>
      <dgm:t>
        <a:bodyPr/>
        <a:lstStyle/>
        <a:p>
          <a:pPr rtl="0">
            <a:lnSpc>
              <a:spcPct val="100000"/>
            </a:lnSpc>
          </a:pPr>
          <a:r>
            <a:rPr lang="en-US" b="0">
              <a:latin typeface="Bahnschrift"/>
            </a:rPr>
            <a:t>Fixing a meeting</a:t>
          </a:r>
          <a:r>
            <a:rPr lang="en-US" b="0"/>
            <a:t> </a:t>
          </a:r>
          <a:r>
            <a:rPr lang="en-US" b="0">
              <a:latin typeface="Bahnschrift"/>
            </a:rPr>
            <a:t>time with</a:t>
          </a:r>
          <a:r>
            <a:rPr lang="en-US" b="0"/>
            <a:t> </a:t>
          </a:r>
          <a:r>
            <a:rPr lang="en-US" b="0">
              <a:latin typeface="Bahnschrift"/>
            </a:rPr>
            <a:t>the</a:t>
          </a:r>
          <a:r>
            <a:rPr lang="en-US" b="0"/>
            <a:t> </a:t>
          </a:r>
          <a:r>
            <a:rPr lang="en-US" b="0">
              <a:latin typeface="Bahnschrift"/>
            </a:rPr>
            <a:t>entire</a:t>
          </a:r>
          <a:r>
            <a:rPr lang="en-US" b="0"/>
            <a:t> </a:t>
          </a:r>
          <a:r>
            <a:rPr lang="en-US" b="0">
              <a:latin typeface="Bahnschrift"/>
            </a:rPr>
            <a:t>team while working on the project due to different schedules</a:t>
          </a:r>
          <a:r>
            <a:rPr lang="en-US" b="0"/>
            <a:t>.</a:t>
          </a:r>
          <a:r>
            <a:rPr lang="en-US" b="0">
              <a:latin typeface="Bahnschrift"/>
            </a:rPr>
            <a:t> However, we overcame it by distributing tasks.</a:t>
          </a:r>
          <a:endParaRPr lang="en-US" b="0"/>
        </a:p>
      </dgm:t>
    </dgm:pt>
    <dgm:pt modelId="{74D1EFBD-860D-47F5-9D33-39F0DB49829B}" type="parTrans" cxnId="{6E2524D2-92AF-434C-9B21-7D491AD2DFBC}">
      <dgm:prSet/>
      <dgm:spPr/>
      <dgm:t>
        <a:bodyPr/>
        <a:lstStyle/>
        <a:p>
          <a:endParaRPr lang="en-US"/>
        </a:p>
      </dgm:t>
    </dgm:pt>
    <dgm:pt modelId="{A667C186-8E51-47E3-9B83-01A8F8F31E72}" type="sibTrans" cxnId="{6E2524D2-92AF-434C-9B21-7D491AD2DFBC}">
      <dgm:prSet/>
      <dgm:spPr/>
      <dgm:t>
        <a:bodyPr/>
        <a:lstStyle/>
        <a:p>
          <a:endParaRPr lang="en-US"/>
        </a:p>
      </dgm:t>
    </dgm:pt>
    <dgm:pt modelId="{9E8E547C-EB4E-4D9C-AAC6-5FC380845B6E}">
      <dgm:prSet/>
      <dgm:spPr/>
      <dgm:t>
        <a:bodyPr/>
        <a:lstStyle/>
        <a:p>
          <a:pPr rtl="0">
            <a:lnSpc>
              <a:spcPct val="100000"/>
            </a:lnSpc>
          </a:pPr>
          <a:r>
            <a:rPr lang="en-US">
              <a:latin typeface="Bahnschrift"/>
            </a:rPr>
            <a:t>On a Mac, the university VPN occasionally did not connect to work on the training environment.</a:t>
          </a:r>
          <a:endParaRPr lang="en-US"/>
        </a:p>
      </dgm:t>
    </dgm:pt>
    <dgm:pt modelId="{30AD2473-E0B9-41FE-A9AC-5B0838F7A03F}" type="parTrans" cxnId="{12B4938D-0CE7-4D97-908D-FD4ACE4AFBE0}">
      <dgm:prSet/>
      <dgm:spPr/>
      <dgm:t>
        <a:bodyPr/>
        <a:lstStyle/>
        <a:p>
          <a:endParaRPr lang="en-US"/>
        </a:p>
      </dgm:t>
    </dgm:pt>
    <dgm:pt modelId="{A0E7FE17-B19A-4545-A597-8D4CFF5AC9EB}" type="sibTrans" cxnId="{12B4938D-0CE7-4D97-908D-FD4ACE4AFBE0}">
      <dgm:prSet/>
      <dgm:spPr/>
      <dgm:t>
        <a:bodyPr/>
        <a:lstStyle/>
        <a:p>
          <a:endParaRPr lang="en-US"/>
        </a:p>
      </dgm:t>
    </dgm:pt>
    <dgm:pt modelId="{3913A283-DD02-41DE-8747-DCFDE0ABA5DD}">
      <dgm:prSet phldr="0"/>
      <dgm:spPr/>
      <dgm:t>
        <a:bodyPr/>
        <a:lstStyle/>
        <a:p>
          <a:pPr rtl="0">
            <a:lnSpc>
              <a:spcPct val="100000"/>
            </a:lnSpc>
          </a:pPr>
          <a:r>
            <a:rPr lang="en-US" b="0">
              <a:latin typeface="Bahnschrift"/>
            </a:rPr>
            <a:t>Integrating Cloudera Hadoop with Tableau</a:t>
          </a:r>
        </a:p>
      </dgm:t>
    </dgm:pt>
    <dgm:pt modelId="{5C8D9EDB-B4A9-4F00-9AC3-89C41E7CAD1B}" type="parTrans" cxnId="{BD98142E-D998-470B-AF00-96DA74288A11}">
      <dgm:prSet/>
      <dgm:spPr/>
    </dgm:pt>
    <dgm:pt modelId="{49C08B22-679D-4EB1-B9B1-3E769E00397E}" type="sibTrans" cxnId="{BD98142E-D998-470B-AF00-96DA74288A11}">
      <dgm:prSet/>
      <dgm:spPr/>
    </dgm:pt>
    <dgm:pt modelId="{F551AFD0-DF1E-4574-AA30-697D5B1049A3}" type="pres">
      <dgm:prSet presAssocID="{D1AE0404-450D-4C52-9CFE-8ABE463EB46C}" presName="root" presStyleCnt="0">
        <dgm:presLayoutVars>
          <dgm:dir/>
          <dgm:resizeHandles val="exact"/>
        </dgm:presLayoutVars>
      </dgm:prSet>
      <dgm:spPr/>
    </dgm:pt>
    <dgm:pt modelId="{2DBA898F-28BD-4A6F-A7DC-755F7DB64082}" type="pres">
      <dgm:prSet presAssocID="{239DBC16-F901-4905-9A2D-630E41726A83}" presName="compNode" presStyleCnt="0"/>
      <dgm:spPr/>
    </dgm:pt>
    <dgm:pt modelId="{B870603C-6C71-4E26-8EB6-957018D38078}" type="pres">
      <dgm:prSet presAssocID="{239DBC16-F901-4905-9A2D-630E41726A83}" presName="bgRect" presStyleLbl="bgShp" presStyleIdx="0" presStyleCnt="4"/>
      <dgm:spPr/>
    </dgm:pt>
    <dgm:pt modelId="{2C05E207-ED70-4737-B045-1CA54CD44AA5}" type="pres">
      <dgm:prSet presAssocID="{239DBC16-F901-4905-9A2D-630E41726A8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2A9199A9-3853-4C88-BC27-6A92CA12A755}" type="pres">
      <dgm:prSet presAssocID="{239DBC16-F901-4905-9A2D-630E41726A83}" presName="spaceRect" presStyleCnt="0"/>
      <dgm:spPr/>
    </dgm:pt>
    <dgm:pt modelId="{C8D6E530-BCAF-4E06-A98E-43B6291EE4BD}" type="pres">
      <dgm:prSet presAssocID="{239DBC16-F901-4905-9A2D-630E41726A83}" presName="parTx" presStyleLbl="revTx" presStyleIdx="0" presStyleCnt="4">
        <dgm:presLayoutVars>
          <dgm:chMax val="0"/>
          <dgm:chPref val="0"/>
        </dgm:presLayoutVars>
      </dgm:prSet>
      <dgm:spPr/>
    </dgm:pt>
    <dgm:pt modelId="{02240A50-96F6-4F7B-9EEF-1BDF95D5BBF8}" type="pres">
      <dgm:prSet presAssocID="{6C7EC6FD-3345-42B1-9DB0-0EEA254AF373}" presName="sibTrans" presStyleCnt="0"/>
      <dgm:spPr/>
    </dgm:pt>
    <dgm:pt modelId="{FA7BC4A5-CE87-47AA-9519-C01414E7B248}" type="pres">
      <dgm:prSet presAssocID="{3913A283-DD02-41DE-8747-DCFDE0ABA5DD}" presName="compNode" presStyleCnt="0"/>
      <dgm:spPr/>
    </dgm:pt>
    <dgm:pt modelId="{75116EC0-AAE9-4048-8616-548BD99759CB}" type="pres">
      <dgm:prSet presAssocID="{3913A283-DD02-41DE-8747-DCFDE0ABA5DD}" presName="bgRect" presStyleLbl="bgShp" presStyleIdx="1" presStyleCnt="4"/>
      <dgm:spPr/>
    </dgm:pt>
    <dgm:pt modelId="{938E6845-6805-4523-801C-804B0D861D61}" type="pres">
      <dgm:prSet presAssocID="{3913A283-DD02-41DE-8747-DCFDE0ABA5DD}" presName="iconRect" presStyleLbl="node1" presStyleIdx="1" presStyleCnt="4"/>
      <dgm:spPr/>
    </dgm:pt>
    <dgm:pt modelId="{B3CE81CD-8787-443E-AD82-AA695FA7CF71}" type="pres">
      <dgm:prSet presAssocID="{3913A283-DD02-41DE-8747-DCFDE0ABA5DD}" presName="spaceRect" presStyleCnt="0"/>
      <dgm:spPr/>
    </dgm:pt>
    <dgm:pt modelId="{307C29B8-0E21-4BD0-A9AC-A4EE6C0F891B}" type="pres">
      <dgm:prSet presAssocID="{3913A283-DD02-41DE-8747-DCFDE0ABA5DD}" presName="parTx" presStyleLbl="revTx" presStyleIdx="1" presStyleCnt="4">
        <dgm:presLayoutVars>
          <dgm:chMax val="0"/>
          <dgm:chPref val="0"/>
        </dgm:presLayoutVars>
      </dgm:prSet>
      <dgm:spPr/>
    </dgm:pt>
    <dgm:pt modelId="{0FABC4C2-6AEC-4EBF-AADC-5D633CCA2384}" type="pres">
      <dgm:prSet presAssocID="{49C08B22-679D-4EB1-B9B1-3E769E00397E}" presName="sibTrans" presStyleCnt="0"/>
      <dgm:spPr/>
    </dgm:pt>
    <dgm:pt modelId="{0455D4D3-7314-477F-96DE-B7EFE15ACC41}" type="pres">
      <dgm:prSet presAssocID="{471DDFBB-30FE-47F2-8088-29C7FFF830E7}" presName="compNode" presStyleCnt="0"/>
      <dgm:spPr/>
    </dgm:pt>
    <dgm:pt modelId="{9214C689-0800-438B-B88B-8854EC923D35}" type="pres">
      <dgm:prSet presAssocID="{471DDFBB-30FE-47F2-8088-29C7FFF830E7}" presName="bgRect" presStyleLbl="bgShp" presStyleIdx="2" presStyleCnt="4"/>
      <dgm:spPr/>
    </dgm:pt>
    <dgm:pt modelId="{AA885AAE-1BB4-46DA-84BF-EFAF4832E532}" type="pres">
      <dgm:prSet presAssocID="{471DDFBB-30FE-47F2-8088-29C7FFF830E7}"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488348EC-1377-4773-A12C-4ACD224D2C4A}" type="pres">
      <dgm:prSet presAssocID="{471DDFBB-30FE-47F2-8088-29C7FFF830E7}" presName="spaceRect" presStyleCnt="0"/>
      <dgm:spPr/>
    </dgm:pt>
    <dgm:pt modelId="{BD5F7B3B-A470-4A97-A657-FD8567383A02}" type="pres">
      <dgm:prSet presAssocID="{471DDFBB-30FE-47F2-8088-29C7FFF830E7}" presName="parTx" presStyleLbl="revTx" presStyleIdx="2" presStyleCnt="4">
        <dgm:presLayoutVars>
          <dgm:chMax val="0"/>
          <dgm:chPref val="0"/>
        </dgm:presLayoutVars>
      </dgm:prSet>
      <dgm:spPr/>
    </dgm:pt>
    <dgm:pt modelId="{80265D99-9184-4E07-B5FE-8CA82DBB07E1}" type="pres">
      <dgm:prSet presAssocID="{A667C186-8E51-47E3-9B83-01A8F8F31E72}" presName="sibTrans" presStyleCnt="0"/>
      <dgm:spPr/>
    </dgm:pt>
    <dgm:pt modelId="{DAADA327-FBC9-4E2B-9AC5-C825793BAF3F}" type="pres">
      <dgm:prSet presAssocID="{9E8E547C-EB4E-4D9C-AAC6-5FC380845B6E}" presName="compNode" presStyleCnt="0"/>
      <dgm:spPr/>
    </dgm:pt>
    <dgm:pt modelId="{75E0B08C-4C31-4F75-B749-38C012FA69CC}" type="pres">
      <dgm:prSet presAssocID="{9E8E547C-EB4E-4D9C-AAC6-5FC380845B6E}" presName="bgRect" presStyleLbl="bgShp" presStyleIdx="3" presStyleCnt="4"/>
      <dgm:spPr/>
    </dgm:pt>
    <dgm:pt modelId="{EB9D5A05-E433-46D9-99C8-91A4CBA7A2CC}" type="pres">
      <dgm:prSet presAssocID="{9E8E547C-EB4E-4D9C-AAC6-5FC380845B6E}"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a:ext>
      </dgm:extLst>
    </dgm:pt>
    <dgm:pt modelId="{B78CD45A-AF42-41F7-95B9-FE981B4FBC71}" type="pres">
      <dgm:prSet presAssocID="{9E8E547C-EB4E-4D9C-AAC6-5FC380845B6E}" presName="spaceRect" presStyleCnt="0"/>
      <dgm:spPr/>
    </dgm:pt>
    <dgm:pt modelId="{0C188390-42A3-42CC-916D-68CC6ACAC53F}" type="pres">
      <dgm:prSet presAssocID="{9E8E547C-EB4E-4D9C-AAC6-5FC380845B6E}" presName="parTx" presStyleLbl="revTx" presStyleIdx="3" presStyleCnt="4">
        <dgm:presLayoutVars>
          <dgm:chMax val="0"/>
          <dgm:chPref val="0"/>
        </dgm:presLayoutVars>
      </dgm:prSet>
      <dgm:spPr/>
    </dgm:pt>
  </dgm:ptLst>
  <dgm:cxnLst>
    <dgm:cxn modelId="{3EC40902-D0F7-4C66-9F40-FF7DC5DF0FEA}" srcId="{D1AE0404-450D-4C52-9CFE-8ABE463EB46C}" destId="{239DBC16-F901-4905-9A2D-630E41726A83}" srcOrd="0" destOrd="0" parTransId="{A749BF1E-5887-4F30-ABC2-FE7EB9883A46}" sibTransId="{6C7EC6FD-3345-42B1-9DB0-0EEA254AF373}"/>
    <dgm:cxn modelId="{1F74E113-4DFB-4A67-A814-32E60CF899B4}" type="presOf" srcId="{471DDFBB-30FE-47F2-8088-29C7FFF830E7}" destId="{BD5F7B3B-A470-4A97-A657-FD8567383A02}" srcOrd="0" destOrd="0" presId="urn:microsoft.com/office/officeart/2018/2/layout/IconVerticalSolidList"/>
    <dgm:cxn modelId="{BD98142E-D998-470B-AF00-96DA74288A11}" srcId="{D1AE0404-450D-4C52-9CFE-8ABE463EB46C}" destId="{3913A283-DD02-41DE-8747-DCFDE0ABA5DD}" srcOrd="1" destOrd="0" parTransId="{5C8D9EDB-B4A9-4F00-9AC3-89C41E7CAD1B}" sibTransId="{49C08B22-679D-4EB1-B9B1-3E769E00397E}"/>
    <dgm:cxn modelId="{B547B44F-DC39-4D6F-A8FB-A16DAFA09559}" type="presOf" srcId="{D1AE0404-450D-4C52-9CFE-8ABE463EB46C}" destId="{F551AFD0-DF1E-4574-AA30-697D5B1049A3}" srcOrd="0" destOrd="0" presId="urn:microsoft.com/office/officeart/2018/2/layout/IconVerticalSolidList"/>
    <dgm:cxn modelId="{093CBE77-09EF-44EB-98EB-F7DF98422FEF}" type="presOf" srcId="{3913A283-DD02-41DE-8747-DCFDE0ABA5DD}" destId="{307C29B8-0E21-4BD0-A9AC-A4EE6C0F891B}" srcOrd="0" destOrd="0" presId="urn:microsoft.com/office/officeart/2018/2/layout/IconVerticalSolidList"/>
    <dgm:cxn modelId="{76571F79-D7F5-4A55-9137-B5D5BD98DB1B}" type="presOf" srcId="{239DBC16-F901-4905-9A2D-630E41726A83}" destId="{C8D6E530-BCAF-4E06-A98E-43B6291EE4BD}" srcOrd="0" destOrd="0" presId="urn:microsoft.com/office/officeart/2018/2/layout/IconVerticalSolidList"/>
    <dgm:cxn modelId="{12B4938D-0CE7-4D97-908D-FD4ACE4AFBE0}" srcId="{D1AE0404-450D-4C52-9CFE-8ABE463EB46C}" destId="{9E8E547C-EB4E-4D9C-AAC6-5FC380845B6E}" srcOrd="3" destOrd="0" parTransId="{30AD2473-E0B9-41FE-A9AC-5B0838F7A03F}" sibTransId="{A0E7FE17-B19A-4545-A597-8D4CFF5AC9EB}"/>
    <dgm:cxn modelId="{21BE3EA3-1433-4D4B-933C-89282A45B746}" type="presOf" srcId="{9E8E547C-EB4E-4D9C-AAC6-5FC380845B6E}" destId="{0C188390-42A3-42CC-916D-68CC6ACAC53F}" srcOrd="0" destOrd="0" presId="urn:microsoft.com/office/officeart/2018/2/layout/IconVerticalSolidList"/>
    <dgm:cxn modelId="{6E2524D2-92AF-434C-9B21-7D491AD2DFBC}" srcId="{D1AE0404-450D-4C52-9CFE-8ABE463EB46C}" destId="{471DDFBB-30FE-47F2-8088-29C7FFF830E7}" srcOrd="2" destOrd="0" parTransId="{74D1EFBD-860D-47F5-9D33-39F0DB49829B}" sibTransId="{A667C186-8E51-47E3-9B83-01A8F8F31E72}"/>
    <dgm:cxn modelId="{78E6AE6F-42AA-4135-A2AB-F04F983D8FE5}" type="presParOf" srcId="{F551AFD0-DF1E-4574-AA30-697D5B1049A3}" destId="{2DBA898F-28BD-4A6F-A7DC-755F7DB64082}" srcOrd="0" destOrd="0" presId="urn:microsoft.com/office/officeart/2018/2/layout/IconVerticalSolidList"/>
    <dgm:cxn modelId="{6A8466EE-E251-43B7-9C52-B1D399C1AB6C}" type="presParOf" srcId="{2DBA898F-28BD-4A6F-A7DC-755F7DB64082}" destId="{B870603C-6C71-4E26-8EB6-957018D38078}" srcOrd="0" destOrd="0" presId="urn:microsoft.com/office/officeart/2018/2/layout/IconVerticalSolidList"/>
    <dgm:cxn modelId="{41FE57EA-D63A-47E8-9F4F-3BA6AD61B2D1}" type="presParOf" srcId="{2DBA898F-28BD-4A6F-A7DC-755F7DB64082}" destId="{2C05E207-ED70-4737-B045-1CA54CD44AA5}" srcOrd="1" destOrd="0" presId="urn:microsoft.com/office/officeart/2018/2/layout/IconVerticalSolidList"/>
    <dgm:cxn modelId="{0536D53C-2250-440F-A600-CF29C1E26E25}" type="presParOf" srcId="{2DBA898F-28BD-4A6F-A7DC-755F7DB64082}" destId="{2A9199A9-3853-4C88-BC27-6A92CA12A755}" srcOrd="2" destOrd="0" presId="urn:microsoft.com/office/officeart/2018/2/layout/IconVerticalSolidList"/>
    <dgm:cxn modelId="{E38A5DA8-6B19-476B-9E82-C7657831DC92}" type="presParOf" srcId="{2DBA898F-28BD-4A6F-A7DC-755F7DB64082}" destId="{C8D6E530-BCAF-4E06-A98E-43B6291EE4BD}" srcOrd="3" destOrd="0" presId="urn:microsoft.com/office/officeart/2018/2/layout/IconVerticalSolidList"/>
    <dgm:cxn modelId="{84A44859-9F17-45FC-88D8-76DE3AD3E353}" type="presParOf" srcId="{F551AFD0-DF1E-4574-AA30-697D5B1049A3}" destId="{02240A50-96F6-4F7B-9EEF-1BDF95D5BBF8}" srcOrd="1" destOrd="0" presId="urn:microsoft.com/office/officeart/2018/2/layout/IconVerticalSolidList"/>
    <dgm:cxn modelId="{837BEDDD-CD6B-436D-9BCA-FD8DC2BEFD9C}" type="presParOf" srcId="{F551AFD0-DF1E-4574-AA30-697D5B1049A3}" destId="{FA7BC4A5-CE87-47AA-9519-C01414E7B248}" srcOrd="2" destOrd="0" presId="urn:microsoft.com/office/officeart/2018/2/layout/IconVerticalSolidList"/>
    <dgm:cxn modelId="{D9A375B7-CCC1-49AF-A05D-CFAA48DC421A}" type="presParOf" srcId="{FA7BC4A5-CE87-47AA-9519-C01414E7B248}" destId="{75116EC0-AAE9-4048-8616-548BD99759CB}" srcOrd="0" destOrd="0" presId="urn:microsoft.com/office/officeart/2018/2/layout/IconVerticalSolidList"/>
    <dgm:cxn modelId="{A2119AD3-8478-484A-8F07-E2BC1914D058}" type="presParOf" srcId="{FA7BC4A5-CE87-47AA-9519-C01414E7B248}" destId="{938E6845-6805-4523-801C-804B0D861D61}" srcOrd="1" destOrd="0" presId="urn:microsoft.com/office/officeart/2018/2/layout/IconVerticalSolidList"/>
    <dgm:cxn modelId="{EB01094B-8593-4D6D-A730-9E5542ADA059}" type="presParOf" srcId="{FA7BC4A5-CE87-47AA-9519-C01414E7B248}" destId="{B3CE81CD-8787-443E-AD82-AA695FA7CF71}" srcOrd="2" destOrd="0" presId="urn:microsoft.com/office/officeart/2018/2/layout/IconVerticalSolidList"/>
    <dgm:cxn modelId="{2D4859AC-8D95-4D04-8D3D-8C0442EE86E9}" type="presParOf" srcId="{FA7BC4A5-CE87-47AA-9519-C01414E7B248}" destId="{307C29B8-0E21-4BD0-A9AC-A4EE6C0F891B}" srcOrd="3" destOrd="0" presId="urn:microsoft.com/office/officeart/2018/2/layout/IconVerticalSolidList"/>
    <dgm:cxn modelId="{7D5FEB6D-1A90-4952-A24C-7377AB112CAD}" type="presParOf" srcId="{F551AFD0-DF1E-4574-AA30-697D5B1049A3}" destId="{0FABC4C2-6AEC-4EBF-AADC-5D633CCA2384}" srcOrd="3" destOrd="0" presId="urn:microsoft.com/office/officeart/2018/2/layout/IconVerticalSolidList"/>
    <dgm:cxn modelId="{899886AC-E877-4CE7-BD05-65DF31D65168}" type="presParOf" srcId="{F551AFD0-DF1E-4574-AA30-697D5B1049A3}" destId="{0455D4D3-7314-477F-96DE-B7EFE15ACC41}" srcOrd="4" destOrd="0" presId="urn:microsoft.com/office/officeart/2018/2/layout/IconVerticalSolidList"/>
    <dgm:cxn modelId="{91974D52-D7D5-4963-87EC-409FE69612DA}" type="presParOf" srcId="{0455D4D3-7314-477F-96DE-B7EFE15ACC41}" destId="{9214C689-0800-438B-B88B-8854EC923D35}" srcOrd="0" destOrd="0" presId="urn:microsoft.com/office/officeart/2018/2/layout/IconVerticalSolidList"/>
    <dgm:cxn modelId="{26B6F428-A700-4E62-A9D8-A0462522F079}" type="presParOf" srcId="{0455D4D3-7314-477F-96DE-B7EFE15ACC41}" destId="{AA885AAE-1BB4-46DA-84BF-EFAF4832E532}" srcOrd="1" destOrd="0" presId="urn:microsoft.com/office/officeart/2018/2/layout/IconVerticalSolidList"/>
    <dgm:cxn modelId="{6FEF6F57-4E3F-4859-950A-2B04FBFC9AB9}" type="presParOf" srcId="{0455D4D3-7314-477F-96DE-B7EFE15ACC41}" destId="{488348EC-1377-4773-A12C-4ACD224D2C4A}" srcOrd="2" destOrd="0" presId="urn:microsoft.com/office/officeart/2018/2/layout/IconVerticalSolidList"/>
    <dgm:cxn modelId="{E237943A-B80B-4D63-8B3B-2A85C4FE8F42}" type="presParOf" srcId="{0455D4D3-7314-477F-96DE-B7EFE15ACC41}" destId="{BD5F7B3B-A470-4A97-A657-FD8567383A02}" srcOrd="3" destOrd="0" presId="urn:microsoft.com/office/officeart/2018/2/layout/IconVerticalSolidList"/>
    <dgm:cxn modelId="{D8C47FBF-D85D-40F2-BD49-62C378EB4DA2}" type="presParOf" srcId="{F551AFD0-DF1E-4574-AA30-697D5B1049A3}" destId="{80265D99-9184-4E07-B5FE-8CA82DBB07E1}" srcOrd="5" destOrd="0" presId="urn:microsoft.com/office/officeart/2018/2/layout/IconVerticalSolidList"/>
    <dgm:cxn modelId="{DD14A258-9CF8-4826-BED5-E4175EF462A8}" type="presParOf" srcId="{F551AFD0-DF1E-4574-AA30-697D5B1049A3}" destId="{DAADA327-FBC9-4E2B-9AC5-C825793BAF3F}" srcOrd="6" destOrd="0" presId="urn:microsoft.com/office/officeart/2018/2/layout/IconVerticalSolidList"/>
    <dgm:cxn modelId="{88D8249B-9054-4CB9-B974-A91CFDBC5D8C}" type="presParOf" srcId="{DAADA327-FBC9-4E2B-9AC5-C825793BAF3F}" destId="{75E0B08C-4C31-4F75-B749-38C012FA69CC}" srcOrd="0" destOrd="0" presId="urn:microsoft.com/office/officeart/2018/2/layout/IconVerticalSolidList"/>
    <dgm:cxn modelId="{C3498AB3-4891-4F6E-BA24-6EC9840A57F9}" type="presParOf" srcId="{DAADA327-FBC9-4E2B-9AC5-C825793BAF3F}" destId="{EB9D5A05-E433-46D9-99C8-91A4CBA7A2CC}" srcOrd="1" destOrd="0" presId="urn:microsoft.com/office/officeart/2018/2/layout/IconVerticalSolidList"/>
    <dgm:cxn modelId="{563E02B5-FA48-407D-970B-AF031C78B14B}" type="presParOf" srcId="{DAADA327-FBC9-4E2B-9AC5-C825793BAF3F}" destId="{B78CD45A-AF42-41F7-95B9-FE981B4FBC71}" srcOrd="2" destOrd="0" presId="urn:microsoft.com/office/officeart/2018/2/layout/IconVerticalSolidList"/>
    <dgm:cxn modelId="{06C4A44E-D360-4008-A24F-39DD035DA803}" type="presParOf" srcId="{DAADA327-FBC9-4E2B-9AC5-C825793BAF3F}" destId="{0C188390-42A3-42CC-916D-68CC6ACAC5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231DCE-43C5-431A-A265-4CFCB944037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21EB5C6-6FF7-4A9B-8936-4AAF294FC127}">
      <dgm:prSet/>
      <dgm:spPr/>
      <dgm:t>
        <a:bodyPr/>
        <a:lstStyle/>
        <a:p>
          <a:r>
            <a:rPr lang="en-US" dirty="0"/>
            <a:t>The risk factor was influenced by the driver as well as external factors such as the truck's model, location, and the total number of miles driven.</a:t>
          </a:r>
          <a:br>
            <a:rPr lang="en-US" dirty="0"/>
          </a:br>
          <a:endParaRPr lang="en-US" dirty="0"/>
        </a:p>
      </dgm:t>
    </dgm:pt>
    <dgm:pt modelId="{17CB1DCA-9C81-4A10-87E3-A4DDDF6DC856}" type="parTrans" cxnId="{EFB42C22-6996-4EAB-9BA7-F5938698E0B1}">
      <dgm:prSet/>
      <dgm:spPr/>
      <dgm:t>
        <a:bodyPr/>
        <a:lstStyle/>
        <a:p>
          <a:endParaRPr lang="en-US"/>
        </a:p>
      </dgm:t>
    </dgm:pt>
    <dgm:pt modelId="{959FC856-9D94-4B81-BD1F-0163574056E7}" type="sibTrans" cxnId="{EFB42C22-6996-4EAB-9BA7-F5938698E0B1}">
      <dgm:prSet/>
      <dgm:spPr/>
      <dgm:t>
        <a:bodyPr/>
        <a:lstStyle/>
        <a:p>
          <a:endParaRPr lang="en-US"/>
        </a:p>
      </dgm:t>
    </dgm:pt>
    <dgm:pt modelId="{55EF8A59-F4BD-4505-8221-287055D7F12A}">
      <dgm:prSet/>
      <dgm:spPr/>
      <dgm:t>
        <a:bodyPr/>
        <a:lstStyle/>
        <a:p>
          <a:pPr rtl="0"/>
          <a:r>
            <a:rPr lang="en-US" dirty="0">
              <a:latin typeface="Bahnschrift"/>
            </a:rPr>
            <a:t>Basing on the risks and dangerous events occurred, the drivers must go through comprehensive trainings.</a:t>
          </a:r>
          <a:endParaRPr lang="en-US" dirty="0"/>
        </a:p>
      </dgm:t>
    </dgm:pt>
    <dgm:pt modelId="{A1CC7355-2785-4011-9B53-3C1B9EF60785}" type="parTrans" cxnId="{37E22B80-A772-485E-9705-7DB37D162B85}">
      <dgm:prSet/>
      <dgm:spPr/>
      <dgm:t>
        <a:bodyPr/>
        <a:lstStyle/>
        <a:p>
          <a:endParaRPr lang="en-US"/>
        </a:p>
      </dgm:t>
    </dgm:pt>
    <dgm:pt modelId="{F38B562E-2BA4-48C8-A839-7F170886DE5C}" type="sibTrans" cxnId="{37E22B80-A772-485E-9705-7DB37D162B85}">
      <dgm:prSet/>
      <dgm:spPr/>
      <dgm:t>
        <a:bodyPr/>
        <a:lstStyle/>
        <a:p>
          <a:endParaRPr lang="en-US"/>
        </a:p>
      </dgm:t>
    </dgm:pt>
    <dgm:pt modelId="{02DE8AE1-FC50-40A2-A3E2-98FE29BE7CF2}">
      <dgm:prSet/>
      <dgm:spPr/>
      <dgm:t>
        <a:bodyPr/>
        <a:lstStyle/>
        <a:p>
          <a:r>
            <a:rPr lang="en-US" dirty="0"/>
            <a:t>Installing real-time monitoring devices that alert drivers when they violate safe driving practices such as following distance, lane departure, and over speeding.</a:t>
          </a:r>
        </a:p>
      </dgm:t>
    </dgm:pt>
    <dgm:pt modelId="{1F2311F8-F89A-4A34-8718-479DD79614D3}" type="parTrans" cxnId="{5AFB54B4-E1FD-4AA3-B0E4-A9F86C443C49}">
      <dgm:prSet/>
      <dgm:spPr/>
      <dgm:t>
        <a:bodyPr/>
        <a:lstStyle/>
        <a:p>
          <a:endParaRPr lang="en-US"/>
        </a:p>
      </dgm:t>
    </dgm:pt>
    <dgm:pt modelId="{780AEFB8-BAE3-49B7-BBA3-CA57979B84B2}" type="sibTrans" cxnId="{5AFB54B4-E1FD-4AA3-B0E4-A9F86C443C49}">
      <dgm:prSet/>
      <dgm:spPr/>
      <dgm:t>
        <a:bodyPr/>
        <a:lstStyle/>
        <a:p>
          <a:endParaRPr lang="en-US"/>
        </a:p>
      </dgm:t>
    </dgm:pt>
    <dgm:pt modelId="{42241D57-A9E2-44E9-8D3B-C52945D86310}" type="pres">
      <dgm:prSet presAssocID="{87231DCE-43C5-431A-A265-4CFCB9440377}" presName="root" presStyleCnt="0">
        <dgm:presLayoutVars>
          <dgm:dir/>
          <dgm:resizeHandles val="exact"/>
        </dgm:presLayoutVars>
      </dgm:prSet>
      <dgm:spPr/>
    </dgm:pt>
    <dgm:pt modelId="{381E5450-4DE6-4B36-8B56-39E98F4A780A}" type="pres">
      <dgm:prSet presAssocID="{621EB5C6-6FF7-4A9B-8936-4AAF294FC127}" presName="compNode" presStyleCnt="0"/>
      <dgm:spPr/>
    </dgm:pt>
    <dgm:pt modelId="{1C98D0A8-F209-4D0A-898F-43704C518B22}" type="pres">
      <dgm:prSet presAssocID="{621EB5C6-6FF7-4A9B-8936-4AAF294FC127}" presName="bgRect" presStyleLbl="bgShp" presStyleIdx="0" presStyleCnt="3"/>
      <dgm:spPr/>
    </dgm:pt>
    <dgm:pt modelId="{08D5F19D-0391-40A5-8375-FB7D2E1727CD}" type="pres">
      <dgm:prSet presAssocID="{621EB5C6-6FF7-4A9B-8936-4AAF294FC12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D2EF56AA-5A93-464E-8239-764E314A196A}" type="pres">
      <dgm:prSet presAssocID="{621EB5C6-6FF7-4A9B-8936-4AAF294FC127}" presName="spaceRect" presStyleCnt="0"/>
      <dgm:spPr/>
    </dgm:pt>
    <dgm:pt modelId="{FD2C7A00-E78C-4315-B092-78C1F9B8A271}" type="pres">
      <dgm:prSet presAssocID="{621EB5C6-6FF7-4A9B-8936-4AAF294FC127}" presName="parTx" presStyleLbl="revTx" presStyleIdx="0" presStyleCnt="3">
        <dgm:presLayoutVars>
          <dgm:chMax val="0"/>
          <dgm:chPref val="0"/>
        </dgm:presLayoutVars>
      </dgm:prSet>
      <dgm:spPr/>
    </dgm:pt>
    <dgm:pt modelId="{5A2B9C9E-3822-418A-B612-23405D1CBA39}" type="pres">
      <dgm:prSet presAssocID="{959FC856-9D94-4B81-BD1F-0163574056E7}" presName="sibTrans" presStyleCnt="0"/>
      <dgm:spPr/>
    </dgm:pt>
    <dgm:pt modelId="{A3C4669A-4568-4866-A9CA-70512CC7F872}" type="pres">
      <dgm:prSet presAssocID="{55EF8A59-F4BD-4505-8221-287055D7F12A}" presName="compNode" presStyleCnt="0"/>
      <dgm:spPr/>
    </dgm:pt>
    <dgm:pt modelId="{D58DC53A-D892-4F90-97C3-C8BE886B7666}" type="pres">
      <dgm:prSet presAssocID="{55EF8A59-F4BD-4505-8221-287055D7F12A}" presName="bgRect" presStyleLbl="bgShp" presStyleIdx="1" presStyleCnt="3"/>
      <dgm:spPr/>
    </dgm:pt>
    <dgm:pt modelId="{0603C206-44F7-49A3-8293-94FEFFAEB676}" type="pres">
      <dgm:prSet presAssocID="{55EF8A59-F4BD-4505-8221-287055D7F1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lder"/>
        </a:ext>
      </dgm:extLst>
    </dgm:pt>
    <dgm:pt modelId="{050D3637-B7C7-4AF7-9479-2071549BA90D}" type="pres">
      <dgm:prSet presAssocID="{55EF8A59-F4BD-4505-8221-287055D7F12A}" presName="spaceRect" presStyleCnt="0"/>
      <dgm:spPr/>
    </dgm:pt>
    <dgm:pt modelId="{B8E3510A-AFA5-4951-AB83-F9C667E965FA}" type="pres">
      <dgm:prSet presAssocID="{55EF8A59-F4BD-4505-8221-287055D7F12A}" presName="parTx" presStyleLbl="revTx" presStyleIdx="1" presStyleCnt="3">
        <dgm:presLayoutVars>
          <dgm:chMax val="0"/>
          <dgm:chPref val="0"/>
        </dgm:presLayoutVars>
      </dgm:prSet>
      <dgm:spPr/>
    </dgm:pt>
    <dgm:pt modelId="{5FC16958-490D-4AC9-A3EE-A6BEC39914BD}" type="pres">
      <dgm:prSet presAssocID="{F38B562E-2BA4-48C8-A839-7F170886DE5C}" presName="sibTrans" presStyleCnt="0"/>
      <dgm:spPr/>
    </dgm:pt>
    <dgm:pt modelId="{A9D8525C-2754-456B-A27B-2FA6763AF8A5}" type="pres">
      <dgm:prSet presAssocID="{02DE8AE1-FC50-40A2-A3E2-98FE29BE7CF2}" presName="compNode" presStyleCnt="0"/>
      <dgm:spPr/>
    </dgm:pt>
    <dgm:pt modelId="{12ABB73A-8DD9-4F2F-B53D-443BB77900BB}" type="pres">
      <dgm:prSet presAssocID="{02DE8AE1-FC50-40A2-A3E2-98FE29BE7CF2}" presName="bgRect" presStyleLbl="bgShp" presStyleIdx="2" presStyleCnt="3"/>
      <dgm:spPr/>
    </dgm:pt>
    <dgm:pt modelId="{CAD65625-667B-43F7-BDF5-8AB44F8E8543}" type="pres">
      <dgm:prSet presAssocID="{02DE8AE1-FC50-40A2-A3E2-98FE29BE7C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68B6C617-1858-4C2E-A747-913C1478BCEF}" type="pres">
      <dgm:prSet presAssocID="{02DE8AE1-FC50-40A2-A3E2-98FE29BE7CF2}" presName="spaceRect" presStyleCnt="0"/>
      <dgm:spPr/>
    </dgm:pt>
    <dgm:pt modelId="{87AA5FEB-901E-47D0-A159-2D5D8DA6901A}" type="pres">
      <dgm:prSet presAssocID="{02DE8AE1-FC50-40A2-A3E2-98FE29BE7CF2}" presName="parTx" presStyleLbl="revTx" presStyleIdx="2" presStyleCnt="3">
        <dgm:presLayoutVars>
          <dgm:chMax val="0"/>
          <dgm:chPref val="0"/>
        </dgm:presLayoutVars>
      </dgm:prSet>
      <dgm:spPr/>
    </dgm:pt>
  </dgm:ptLst>
  <dgm:cxnLst>
    <dgm:cxn modelId="{EFB42C22-6996-4EAB-9BA7-F5938698E0B1}" srcId="{87231DCE-43C5-431A-A265-4CFCB9440377}" destId="{621EB5C6-6FF7-4A9B-8936-4AAF294FC127}" srcOrd="0" destOrd="0" parTransId="{17CB1DCA-9C81-4A10-87E3-A4DDDF6DC856}" sibTransId="{959FC856-9D94-4B81-BD1F-0163574056E7}"/>
    <dgm:cxn modelId="{8BE65E58-AF19-41E0-A871-60FF187FA588}" type="presOf" srcId="{621EB5C6-6FF7-4A9B-8936-4AAF294FC127}" destId="{FD2C7A00-E78C-4315-B092-78C1F9B8A271}" srcOrd="0" destOrd="0" presId="urn:microsoft.com/office/officeart/2018/2/layout/IconVerticalSolidList"/>
    <dgm:cxn modelId="{37E22B80-A772-485E-9705-7DB37D162B85}" srcId="{87231DCE-43C5-431A-A265-4CFCB9440377}" destId="{55EF8A59-F4BD-4505-8221-287055D7F12A}" srcOrd="1" destOrd="0" parTransId="{A1CC7355-2785-4011-9B53-3C1B9EF60785}" sibTransId="{F38B562E-2BA4-48C8-A839-7F170886DE5C}"/>
    <dgm:cxn modelId="{0C8672A3-20D1-4BB3-9BE8-DC79871F3E7F}" type="presOf" srcId="{55EF8A59-F4BD-4505-8221-287055D7F12A}" destId="{B8E3510A-AFA5-4951-AB83-F9C667E965FA}" srcOrd="0" destOrd="0" presId="urn:microsoft.com/office/officeart/2018/2/layout/IconVerticalSolidList"/>
    <dgm:cxn modelId="{61DBA6B0-1A34-4468-91DD-DF626B193286}" type="presOf" srcId="{02DE8AE1-FC50-40A2-A3E2-98FE29BE7CF2}" destId="{87AA5FEB-901E-47D0-A159-2D5D8DA6901A}" srcOrd="0" destOrd="0" presId="urn:microsoft.com/office/officeart/2018/2/layout/IconVerticalSolidList"/>
    <dgm:cxn modelId="{5AFB54B4-E1FD-4AA3-B0E4-A9F86C443C49}" srcId="{87231DCE-43C5-431A-A265-4CFCB9440377}" destId="{02DE8AE1-FC50-40A2-A3E2-98FE29BE7CF2}" srcOrd="2" destOrd="0" parTransId="{1F2311F8-F89A-4A34-8718-479DD79614D3}" sibTransId="{780AEFB8-BAE3-49B7-BBA3-CA57979B84B2}"/>
    <dgm:cxn modelId="{DB61D6DE-4CB7-46B3-B84D-27AA2393104C}" type="presOf" srcId="{87231DCE-43C5-431A-A265-4CFCB9440377}" destId="{42241D57-A9E2-44E9-8D3B-C52945D86310}" srcOrd="0" destOrd="0" presId="urn:microsoft.com/office/officeart/2018/2/layout/IconVerticalSolidList"/>
    <dgm:cxn modelId="{5A822326-5071-45FA-BA4A-F539EA2BFD82}" type="presParOf" srcId="{42241D57-A9E2-44E9-8D3B-C52945D86310}" destId="{381E5450-4DE6-4B36-8B56-39E98F4A780A}" srcOrd="0" destOrd="0" presId="urn:microsoft.com/office/officeart/2018/2/layout/IconVerticalSolidList"/>
    <dgm:cxn modelId="{6650805D-E191-4A16-A982-E0F25581C99D}" type="presParOf" srcId="{381E5450-4DE6-4B36-8B56-39E98F4A780A}" destId="{1C98D0A8-F209-4D0A-898F-43704C518B22}" srcOrd="0" destOrd="0" presId="urn:microsoft.com/office/officeart/2018/2/layout/IconVerticalSolidList"/>
    <dgm:cxn modelId="{3D3AC27F-691E-426E-A697-324AA73E5E6A}" type="presParOf" srcId="{381E5450-4DE6-4B36-8B56-39E98F4A780A}" destId="{08D5F19D-0391-40A5-8375-FB7D2E1727CD}" srcOrd="1" destOrd="0" presId="urn:microsoft.com/office/officeart/2018/2/layout/IconVerticalSolidList"/>
    <dgm:cxn modelId="{F6CC5651-03FA-40D8-9D34-F6201671F004}" type="presParOf" srcId="{381E5450-4DE6-4B36-8B56-39E98F4A780A}" destId="{D2EF56AA-5A93-464E-8239-764E314A196A}" srcOrd="2" destOrd="0" presId="urn:microsoft.com/office/officeart/2018/2/layout/IconVerticalSolidList"/>
    <dgm:cxn modelId="{9EFBF8A9-1771-400C-9E80-9618F36200E5}" type="presParOf" srcId="{381E5450-4DE6-4B36-8B56-39E98F4A780A}" destId="{FD2C7A00-E78C-4315-B092-78C1F9B8A271}" srcOrd="3" destOrd="0" presId="urn:microsoft.com/office/officeart/2018/2/layout/IconVerticalSolidList"/>
    <dgm:cxn modelId="{AA8A5F03-E03A-4DC3-B9CC-5F4A9FCFABD6}" type="presParOf" srcId="{42241D57-A9E2-44E9-8D3B-C52945D86310}" destId="{5A2B9C9E-3822-418A-B612-23405D1CBA39}" srcOrd="1" destOrd="0" presId="urn:microsoft.com/office/officeart/2018/2/layout/IconVerticalSolidList"/>
    <dgm:cxn modelId="{149A3E96-B29A-4FD8-8650-EE70F7B40994}" type="presParOf" srcId="{42241D57-A9E2-44E9-8D3B-C52945D86310}" destId="{A3C4669A-4568-4866-A9CA-70512CC7F872}" srcOrd="2" destOrd="0" presId="urn:microsoft.com/office/officeart/2018/2/layout/IconVerticalSolidList"/>
    <dgm:cxn modelId="{A3BAA980-9E3C-4EA1-B6F7-EB3731C2B224}" type="presParOf" srcId="{A3C4669A-4568-4866-A9CA-70512CC7F872}" destId="{D58DC53A-D892-4F90-97C3-C8BE886B7666}" srcOrd="0" destOrd="0" presId="urn:microsoft.com/office/officeart/2018/2/layout/IconVerticalSolidList"/>
    <dgm:cxn modelId="{86E8CD36-A5A4-43FF-B743-5F6270AC797D}" type="presParOf" srcId="{A3C4669A-4568-4866-A9CA-70512CC7F872}" destId="{0603C206-44F7-49A3-8293-94FEFFAEB676}" srcOrd="1" destOrd="0" presId="urn:microsoft.com/office/officeart/2018/2/layout/IconVerticalSolidList"/>
    <dgm:cxn modelId="{980AC438-3B95-44DB-B1A3-744C891A0065}" type="presParOf" srcId="{A3C4669A-4568-4866-A9CA-70512CC7F872}" destId="{050D3637-B7C7-4AF7-9479-2071549BA90D}" srcOrd="2" destOrd="0" presId="urn:microsoft.com/office/officeart/2018/2/layout/IconVerticalSolidList"/>
    <dgm:cxn modelId="{588AD1DC-6C9B-459C-A316-6801C2D10444}" type="presParOf" srcId="{A3C4669A-4568-4866-A9CA-70512CC7F872}" destId="{B8E3510A-AFA5-4951-AB83-F9C667E965FA}" srcOrd="3" destOrd="0" presId="urn:microsoft.com/office/officeart/2018/2/layout/IconVerticalSolidList"/>
    <dgm:cxn modelId="{126019EA-235F-46B5-AD3A-00F268D800DE}" type="presParOf" srcId="{42241D57-A9E2-44E9-8D3B-C52945D86310}" destId="{5FC16958-490D-4AC9-A3EE-A6BEC39914BD}" srcOrd="3" destOrd="0" presId="urn:microsoft.com/office/officeart/2018/2/layout/IconVerticalSolidList"/>
    <dgm:cxn modelId="{F11DF53C-CAA9-4D7E-AEF9-9302F6713D5A}" type="presParOf" srcId="{42241D57-A9E2-44E9-8D3B-C52945D86310}" destId="{A9D8525C-2754-456B-A27B-2FA6763AF8A5}" srcOrd="4" destOrd="0" presId="urn:microsoft.com/office/officeart/2018/2/layout/IconVerticalSolidList"/>
    <dgm:cxn modelId="{F510481B-FCF4-409B-B931-B4E9E00A6369}" type="presParOf" srcId="{A9D8525C-2754-456B-A27B-2FA6763AF8A5}" destId="{12ABB73A-8DD9-4F2F-B53D-443BB77900BB}" srcOrd="0" destOrd="0" presId="urn:microsoft.com/office/officeart/2018/2/layout/IconVerticalSolidList"/>
    <dgm:cxn modelId="{5BDFE4A2-3197-44DB-BD57-B2F84B5BA139}" type="presParOf" srcId="{A9D8525C-2754-456B-A27B-2FA6763AF8A5}" destId="{CAD65625-667B-43F7-BDF5-8AB44F8E8543}" srcOrd="1" destOrd="0" presId="urn:microsoft.com/office/officeart/2018/2/layout/IconVerticalSolidList"/>
    <dgm:cxn modelId="{B302917C-A216-4016-9EFD-A62DF4231C9E}" type="presParOf" srcId="{A9D8525C-2754-456B-A27B-2FA6763AF8A5}" destId="{68B6C617-1858-4C2E-A747-913C1478BCEF}" srcOrd="2" destOrd="0" presId="urn:microsoft.com/office/officeart/2018/2/layout/IconVerticalSolidList"/>
    <dgm:cxn modelId="{34D71487-717D-4C41-A940-C22FEF992772}" type="presParOf" srcId="{A9D8525C-2754-456B-A27B-2FA6763AF8A5}" destId="{87AA5FEB-901E-47D0-A159-2D5D8DA690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0603C-6C71-4E26-8EB6-957018D38078}">
      <dsp:nvSpPr>
        <dsp:cNvPr id="0" name=""/>
        <dsp:cNvSpPr/>
      </dsp:nvSpPr>
      <dsp:spPr>
        <a:xfrm>
          <a:off x="0" y="1416"/>
          <a:ext cx="11380304" cy="7181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05E207-ED70-4737-B045-1CA54CD44AA5}">
      <dsp:nvSpPr>
        <dsp:cNvPr id="0" name=""/>
        <dsp:cNvSpPr/>
      </dsp:nvSpPr>
      <dsp:spPr>
        <a:xfrm>
          <a:off x="217243" y="163002"/>
          <a:ext cx="394987" cy="3949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D6E530-BCAF-4E06-A98E-43B6291EE4BD}">
      <dsp:nvSpPr>
        <dsp:cNvPr id="0" name=""/>
        <dsp:cNvSpPr/>
      </dsp:nvSpPr>
      <dsp:spPr>
        <a:xfrm>
          <a:off x="829474" y="1416"/>
          <a:ext cx="10550829" cy="718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05" tIns="76005" rIns="76005" bIns="76005" numCol="1" spcCol="1270" anchor="ctr" anchorCtr="0">
          <a:noAutofit/>
        </a:bodyPr>
        <a:lstStyle/>
        <a:p>
          <a:pPr marL="0" lvl="0" indent="0" algn="l" defTabSz="755650" rtl="0">
            <a:lnSpc>
              <a:spcPct val="100000"/>
            </a:lnSpc>
            <a:spcBef>
              <a:spcPct val="0"/>
            </a:spcBef>
            <a:spcAft>
              <a:spcPct val="35000"/>
            </a:spcAft>
            <a:buNone/>
          </a:pPr>
          <a:r>
            <a:rPr lang="en-US" sz="1700" kern="1200">
              <a:latin typeface="Bahnschrift"/>
            </a:rPr>
            <a:t>Only the variables with a measure were used for</a:t>
          </a:r>
          <a:r>
            <a:rPr lang="en-US" sz="1700" kern="1200"/>
            <a:t> </a:t>
          </a:r>
          <a:r>
            <a:rPr lang="en-US" sz="1700" kern="1200">
              <a:latin typeface="Bahnschrift"/>
            </a:rPr>
            <a:t>Regression modeling in R.</a:t>
          </a:r>
          <a:endParaRPr lang="en-US" sz="1700" kern="1200"/>
        </a:p>
      </dsp:txBody>
      <dsp:txXfrm>
        <a:off x="829474" y="1416"/>
        <a:ext cx="10550829" cy="718159"/>
      </dsp:txXfrm>
    </dsp:sp>
    <dsp:sp modelId="{75116EC0-AAE9-4048-8616-548BD99759CB}">
      <dsp:nvSpPr>
        <dsp:cNvPr id="0" name=""/>
        <dsp:cNvSpPr/>
      </dsp:nvSpPr>
      <dsp:spPr>
        <a:xfrm>
          <a:off x="0" y="899116"/>
          <a:ext cx="11380304" cy="7181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8E6845-6805-4523-801C-804B0D861D61}">
      <dsp:nvSpPr>
        <dsp:cNvPr id="0" name=""/>
        <dsp:cNvSpPr/>
      </dsp:nvSpPr>
      <dsp:spPr>
        <a:xfrm>
          <a:off x="217243" y="1060702"/>
          <a:ext cx="394987" cy="394987"/>
        </a:xfrm>
        <a:prstGeom prst="rect">
          <a:avLst/>
        </a:prstGeom>
        <a:solidFill>
          <a:schemeClr val="accent2">
            <a:hueOff val="999409"/>
            <a:satOff val="2011"/>
            <a:lumOff val="1568"/>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C29B8-0E21-4BD0-A9AC-A4EE6C0F891B}">
      <dsp:nvSpPr>
        <dsp:cNvPr id="0" name=""/>
        <dsp:cNvSpPr/>
      </dsp:nvSpPr>
      <dsp:spPr>
        <a:xfrm>
          <a:off x="829474" y="899116"/>
          <a:ext cx="10550829" cy="718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05" tIns="76005" rIns="76005" bIns="76005" numCol="1" spcCol="1270" anchor="ctr" anchorCtr="0">
          <a:noAutofit/>
        </a:bodyPr>
        <a:lstStyle/>
        <a:p>
          <a:pPr marL="0" lvl="0" indent="0" algn="l" defTabSz="755650" rtl="0">
            <a:lnSpc>
              <a:spcPct val="100000"/>
            </a:lnSpc>
            <a:spcBef>
              <a:spcPct val="0"/>
            </a:spcBef>
            <a:spcAft>
              <a:spcPct val="35000"/>
            </a:spcAft>
            <a:buNone/>
          </a:pPr>
          <a:r>
            <a:rPr lang="en-US" sz="1700" b="0" kern="1200">
              <a:latin typeface="Bahnschrift"/>
            </a:rPr>
            <a:t>Integrating Cloudera Hadoop with Tableau</a:t>
          </a:r>
        </a:p>
      </dsp:txBody>
      <dsp:txXfrm>
        <a:off x="829474" y="899116"/>
        <a:ext cx="10550829" cy="718159"/>
      </dsp:txXfrm>
    </dsp:sp>
    <dsp:sp modelId="{9214C689-0800-438B-B88B-8854EC923D35}">
      <dsp:nvSpPr>
        <dsp:cNvPr id="0" name=""/>
        <dsp:cNvSpPr/>
      </dsp:nvSpPr>
      <dsp:spPr>
        <a:xfrm>
          <a:off x="0" y="1796815"/>
          <a:ext cx="11380304" cy="7181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885AAE-1BB4-46DA-84BF-EFAF4832E532}">
      <dsp:nvSpPr>
        <dsp:cNvPr id="0" name=""/>
        <dsp:cNvSpPr/>
      </dsp:nvSpPr>
      <dsp:spPr>
        <a:xfrm>
          <a:off x="217243" y="1958401"/>
          <a:ext cx="394987" cy="3949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5F7B3B-A470-4A97-A657-FD8567383A02}">
      <dsp:nvSpPr>
        <dsp:cNvPr id="0" name=""/>
        <dsp:cNvSpPr/>
      </dsp:nvSpPr>
      <dsp:spPr>
        <a:xfrm>
          <a:off x="829474" y="1796815"/>
          <a:ext cx="10550829" cy="718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05" tIns="76005" rIns="76005" bIns="76005" numCol="1" spcCol="1270" anchor="ctr" anchorCtr="0">
          <a:noAutofit/>
        </a:bodyPr>
        <a:lstStyle/>
        <a:p>
          <a:pPr marL="0" lvl="0" indent="0" algn="l" defTabSz="755650" rtl="0">
            <a:lnSpc>
              <a:spcPct val="100000"/>
            </a:lnSpc>
            <a:spcBef>
              <a:spcPct val="0"/>
            </a:spcBef>
            <a:spcAft>
              <a:spcPct val="35000"/>
            </a:spcAft>
            <a:buNone/>
          </a:pPr>
          <a:r>
            <a:rPr lang="en-US" sz="1700" b="0" kern="1200">
              <a:latin typeface="Bahnschrift"/>
            </a:rPr>
            <a:t>Fixing a meeting</a:t>
          </a:r>
          <a:r>
            <a:rPr lang="en-US" sz="1700" b="0" kern="1200"/>
            <a:t> </a:t>
          </a:r>
          <a:r>
            <a:rPr lang="en-US" sz="1700" b="0" kern="1200">
              <a:latin typeface="Bahnschrift"/>
            </a:rPr>
            <a:t>time with</a:t>
          </a:r>
          <a:r>
            <a:rPr lang="en-US" sz="1700" b="0" kern="1200"/>
            <a:t> </a:t>
          </a:r>
          <a:r>
            <a:rPr lang="en-US" sz="1700" b="0" kern="1200">
              <a:latin typeface="Bahnschrift"/>
            </a:rPr>
            <a:t>the</a:t>
          </a:r>
          <a:r>
            <a:rPr lang="en-US" sz="1700" b="0" kern="1200"/>
            <a:t> </a:t>
          </a:r>
          <a:r>
            <a:rPr lang="en-US" sz="1700" b="0" kern="1200">
              <a:latin typeface="Bahnschrift"/>
            </a:rPr>
            <a:t>entire</a:t>
          </a:r>
          <a:r>
            <a:rPr lang="en-US" sz="1700" b="0" kern="1200"/>
            <a:t> </a:t>
          </a:r>
          <a:r>
            <a:rPr lang="en-US" sz="1700" b="0" kern="1200">
              <a:latin typeface="Bahnschrift"/>
            </a:rPr>
            <a:t>team while working on the project due to different schedules</a:t>
          </a:r>
          <a:r>
            <a:rPr lang="en-US" sz="1700" b="0" kern="1200"/>
            <a:t>.</a:t>
          </a:r>
          <a:r>
            <a:rPr lang="en-US" sz="1700" b="0" kern="1200">
              <a:latin typeface="Bahnschrift"/>
            </a:rPr>
            <a:t> However, we overcame it by distributing tasks.</a:t>
          </a:r>
          <a:endParaRPr lang="en-US" sz="1700" b="0" kern="1200"/>
        </a:p>
      </dsp:txBody>
      <dsp:txXfrm>
        <a:off x="829474" y="1796815"/>
        <a:ext cx="10550829" cy="718159"/>
      </dsp:txXfrm>
    </dsp:sp>
    <dsp:sp modelId="{75E0B08C-4C31-4F75-B749-38C012FA69CC}">
      <dsp:nvSpPr>
        <dsp:cNvPr id="0" name=""/>
        <dsp:cNvSpPr/>
      </dsp:nvSpPr>
      <dsp:spPr>
        <a:xfrm>
          <a:off x="0" y="2694514"/>
          <a:ext cx="11380304" cy="7181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9D5A05-E433-46D9-99C8-91A4CBA7A2CC}">
      <dsp:nvSpPr>
        <dsp:cNvPr id="0" name=""/>
        <dsp:cNvSpPr/>
      </dsp:nvSpPr>
      <dsp:spPr>
        <a:xfrm>
          <a:off x="217243" y="2856100"/>
          <a:ext cx="394987" cy="3949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188390-42A3-42CC-916D-68CC6ACAC53F}">
      <dsp:nvSpPr>
        <dsp:cNvPr id="0" name=""/>
        <dsp:cNvSpPr/>
      </dsp:nvSpPr>
      <dsp:spPr>
        <a:xfrm>
          <a:off x="829474" y="2694514"/>
          <a:ext cx="10550829" cy="718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005" tIns="76005" rIns="76005" bIns="76005" numCol="1" spcCol="1270" anchor="ctr" anchorCtr="0">
          <a:noAutofit/>
        </a:bodyPr>
        <a:lstStyle/>
        <a:p>
          <a:pPr marL="0" lvl="0" indent="0" algn="l" defTabSz="755650" rtl="0">
            <a:lnSpc>
              <a:spcPct val="100000"/>
            </a:lnSpc>
            <a:spcBef>
              <a:spcPct val="0"/>
            </a:spcBef>
            <a:spcAft>
              <a:spcPct val="35000"/>
            </a:spcAft>
            <a:buNone/>
          </a:pPr>
          <a:r>
            <a:rPr lang="en-US" sz="1700" kern="1200">
              <a:latin typeface="Bahnschrift"/>
            </a:rPr>
            <a:t>On a Mac, the university VPN occasionally did not connect to work on the training environment.</a:t>
          </a:r>
          <a:endParaRPr lang="en-US" sz="1700" kern="1200"/>
        </a:p>
      </dsp:txBody>
      <dsp:txXfrm>
        <a:off x="829474" y="2694514"/>
        <a:ext cx="10550829" cy="7181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8D0A8-F209-4D0A-898F-43704C518B22}">
      <dsp:nvSpPr>
        <dsp:cNvPr id="0" name=""/>
        <dsp:cNvSpPr/>
      </dsp:nvSpPr>
      <dsp:spPr>
        <a:xfrm>
          <a:off x="0" y="686"/>
          <a:ext cx="7742583" cy="16068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D5F19D-0391-40A5-8375-FB7D2E1727CD}">
      <dsp:nvSpPr>
        <dsp:cNvPr id="0" name=""/>
        <dsp:cNvSpPr/>
      </dsp:nvSpPr>
      <dsp:spPr>
        <a:xfrm>
          <a:off x="486071" y="362227"/>
          <a:ext cx="883766" cy="883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2C7A00-E78C-4315-B092-78C1F9B8A271}">
      <dsp:nvSpPr>
        <dsp:cNvPr id="0" name=""/>
        <dsp:cNvSpPr/>
      </dsp:nvSpPr>
      <dsp:spPr>
        <a:xfrm>
          <a:off x="1855909" y="686"/>
          <a:ext cx="5886673" cy="160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058" tIns="170058" rIns="170058" bIns="170058" numCol="1" spcCol="1270" anchor="ctr" anchorCtr="0">
          <a:noAutofit/>
        </a:bodyPr>
        <a:lstStyle/>
        <a:p>
          <a:pPr marL="0" lvl="0" indent="0" algn="l" defTabSz="844550">
            <a:lnSpc>
              <a:spcPct val="90000"/>
            </a:lnSpc>
            <a:spcBef>
              <a:spcPct val="0"/>
            </a:spcBef>
            <a:spcAft>
              <a:spcPct val="35000"/>
            </a:spcAft>
            <a:buNone/>
          </a:pPr>
          <a:r>
            <a:rPr lang="en-US" sz="1900" kern="1200" dirty="0"/>
            <a:t>The risk factor was influenced by the driver as well as external factors such as the truck's model, location, and the total number of miles driven.</a:t>
          </a:r>
          <a:br>
            <a:rPr lang="en-US" sz="1900" kern="1200" dirty="0"/>
          </a:br>
          <a:endParaRPr lang="en-US" sz="1900" kern="1200" dirty="0"/>
        </a:p>
      </dsp:txBody>
      <dsp:txXfrm>
        <a:off x="1855909" y="686"/>
        <a:ext cx="5886673" cy="1606847"/>
      </dsp:txXfrm>
    </dsp:sp>
    <dsp:sp modelId="{D58DC53A-D892-4F90-97C3-C8BE886B7666}">
      <dsp:nvSpPr>
        <dsp:cNvPr id="0" name=""/>
        <dsp:cNvSpPr/>
      </dsp:nvSpPr>
      <dsp:spPr>
        <a:xfrm>
          <a:off x="0" y="2009246"/>
          <a:ext cx="7742583" cy="16068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03C206-44F7-49A3-8293-94FEFFAEB676}">
      <dsp:nvSpPr>
        <dsp:cNvPr id="0" name=""/>
        <dsp:cNvSpPr/>
      </dsp:nvSpPr>
      <dsp:spPr>
        <a:xfrm>
          <a:off x="486071" y="2370787"/>
          <a:ext cx="883766" cy="8837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E3510A-AFA5-4951-AB83-F9C667E965FA}">
      <dsp:nvSpPr>
        <dsp:cNvPr id="0" name=""/>
        <dsp:cNvSpPr/>
      </dsp:nvSpPr>
      <dsp:spPr>
        <a:xfrm>
          <a:off x="1855909" y="2009246"/>
          <a:ext cx="5886673" cy="160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058" tIns="170058" rIns="170058" bIns="170058" numCol="1" spcCol="1270" anchor="ctr" anchorCtr="0">
          <a:noAutofit/>
        </a:bodyPr>
        <a:lstStyle/>
        <a:p>
          <a:pPr marL="0" lvl="0" indent="0" algn="l" defTabSz="844550" rtl="0">
            <a:lnSpc>
              <a:spcPct val="90000"/>
            </a:lnSpc>
            <a:spcBef>
              <a:spcPct val="0"/>
            </a:spcBef>
            <a:spcAft>
              <a:spcPct val="35000"/>
            </a:spcAft>
            <a:buNone/>
          </a:pPr>
          <a:r>
            <a:rPr lang="en-US" sz="1900" kern="1200" dirty="0">
              <a:latin typeface="Bahnschrift"/>
            </a:rPr>
            <a:t>Basing on the risks and dangerous events occurred, the drivers must go through comprehensive trainings.</a:t>
          </a:r>
          <a:endParaRPr lang="en-US" sz="1900" kern="1200" dirty="0"/>
        </a:p>
      </dsp:txBody>
      <dsp:txXfrm>
        <a:off x="1855909" y="2009246"/>
        <a:ext cx="5886673" cy="1606847"/>
      </dsp:txXfrm>
    </dsp:sp>
    <dsp:sp modelId="{12ABB73A-8DD9-4F2F-B53D-443BB77900BB}">
      <dsp:nvSpPr>
        <dsp:cNvPr id="0" name=""/>
        <dsp:cNvSpPr/>
      </dsp:nvSpPr>
      <dsp:spPr>
        <a:xfrm>
          <a:off x="0" y="4017806"/>
          <a:ext cx="7742583" cy="16068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D65625-667B-43F7-BDF5-8AB44F8E8543}">
      <dsp:nvSpPr>
        <dsp:cNvPr id="0" name=""/>
        <dsp:cNvSpPr/>
      </dsp:nvSpPr>
      <dsp:spPr>
        <a:xfrm>
          <a:off x="486071" y="4379347"/>
          <a:ext cx="883766" cy="8837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AA5FEB-901E-47D0-A159-2D5D8DA6901A}">
      <dsp:nvSpPr>
        <dsp:cNvPr id="0" name=""/>
        <dsp:cNvSpPr/>
      </dsp:nvSpPr>
      <dsp:spPr>
        <a:xfrm>
          <a:off x="1855909" y="4017806"/>
          <a:ext cx="5886673" cy="160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058" tIns="170058" rIns="170058" bIns="170058" numCol="1" spcCol="1270" anchor="ctr" anchorCtr="0">
          <a:noAutofit/>
        </a:bodyPr>
        <a:lstStyle/>
        <a:p>
          <a:pPr marL="0" lvl="0" indent="0" algn="l" defTabSz="844550">
            <a:lnSpc>
              <a:spcPct val="90000"/>
            </a:lnSpc>
            <a:spcBef>
              <a:spcPct val="0"/>
            </a:spcBef>
            <a:spcAft>
              <a:spcPct val="35000"/>
            </a:spcAft>
            <a:buNone/>
          </a:pPr>
          <a:r>
            <a:rPr lang="en-US" sz="1900" kern="1200" dirty="0"/>
            <a:t>Installing real-time monitoring devices that alert drivers when they violate safe driving practices such as following distance, lane departure, and over speeding.</a:t>
          </a:r>
        </a:p>
      </dsp:txBody>
      <dsp:txXfrm>
        <a:off x="1855909" y="4017806"/>
        <a:ext cx="5886673" cy="16068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F760EC-FC34-41FE-ACD9-72EBF9728971}" type="datetimeFigureOut">
              <a:t>28-Aug-23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2071FD-6E5D-4B90-A6CD-217A6F415E0F}" type="slidenum">
              <a:t>‹#›</a:t>
            </a:fld>
            <a:endParaRPr lang="en-US"/>
          </a:p>
        </p:txBody>
      </p:sp>
    </p:spTree>
    <p:extLst>
      <p:ext uri="{BB962C8B-B14F-4D97-AF65-F5344CB8AC3E}">
        <p14:creationId xmlns:p14="http://schemas.microsoft.com/office/powerpoint/2010/main" val="181362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2071FD-6E5D-4B90-A6CD-217A6F415E0F}" type="slidenum">
              <a:t>11</a:t>
            </a:fld>
            <a:endParaRPr lang="en-US"/>
          </a:p>
        </p:txBody>
      </p:sp>
    </p:spTree>
    <p:extLst>
      <p:ext uri="{BB962C8B-B14F-4D97-AF65-F5344CB8AC3E}">
        <p14:creationId xmlns:p14="http://schemas.microsoft.com/office/powerpoint/2010/main" val="1571271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28-Aug-23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77560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28-Aug-23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25357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28-Aug-23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92484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28-Aug-23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1537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28-Aug-23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7199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28-Aug-23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7460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28-Aug-23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7813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28-Aug-23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2701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28-Aug-23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88816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28-Aug-23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53532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28-Aug-23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63482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28-Aug-23</a:t>
            </a:fld>
            <a:endParaRPr lang="en-US"/>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49826531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811A6C-040C-4C5A-8FF3-63EC6CC40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4554" y="397275"/>
            <a:ext cx="5230446" cy="3761257"/>
          </a:xfrm>
        </p:spPr>
        <p:txBody>
          <a:bodyPr anchor="ctr">
            <a:normAutofit/>
          </a:bodyPr>
          <a:lstStyle/>
          <a:p>
            <a:pPr algn="ctr"/>
            <a:r>
              <a:rPr lang="en-US">
                <a:cs typeface="Calibri Light"/>
              </a:rPr>
              <a:t>Truck Fleet Analysis</a:t>
            </a:r>
            <a:endParaRPr lang="en-US"/>
          </a:p>
        </p:txBody>
      </p:sp>
      <p:sp>
        <p:nvSpPr>
          <p:cNvPr id="3" name="Subtitle 2"/>
          <p:cNvSpPr>
            <a:spLocks noGrp="1"/>
          </p:cNvSpPr>
          <p:nvPr>
            <p:ph type="subTitle" idx="1"/>
          </p:nvPr>
        </p:nvSpPr>
        <p:spPr>
          <a:xfrm>
            <a:off x="58106" y="4576399"/>
            <a:ext cx="5973416" cy="2196126"/>
          </a:xfrm>
        </p:spPr>
        <p:txBody>
          <a:bodyPr anchor="ctr">
            <a:normAutofit fontScale="92500" lnSpcReduction="20000"/>
          </a:bodyPr>
          <a:lstStyle/>
          <a:p>
            <a:r>
              <a:rPr lang="en-US"/>
              <a:t>Group 3-</a:t>
            </a:r>
            <a:endParaRPr lang="en-US" sz="1500"/>
          </a:p>
          <a:p>
            <a:r>
              <a:rPr lang="en-US" sz="1500">
                <a:solidFill>
                  <a:srgbClr val="444444"/>
                </a:solidFill>
                <a:ea typeface="+mn-lt"/>
                <a:cs typeface="+mn-lt"/>
              </a:rPr>
              <a:t>Shoun Jacob</a:t>
            </a:r>
            <a:endParaRPr lang="en-US" sz="1500">
              <a:solidFill>
                <a:srgbClr val="000000"/>
              </a:solidFill>
              <a:ea typeface="+mn-lt"/>
              <a:cs typeface="+mn-lt"/>
            </a:endParaRPr>
          </a:p>
          <a:p>
            <a:r>
              <a:rPr lang="en-US" sz="1500">
                <a:solidFill>
                  <a:srgbClr val="444444"/>
                </a:solidFill>
                <a:ea typeface="+mn-lt"/>
                <a:cs typeface="+mn-lt"/>
              </a:rPr>
              <a:t>Chaithanya </a:t>
            </a:r>
            <a:r>
              <a:rPr lang="en-US" sz="1500" err="1">
                <a:solidFill>
                  <a:srgbClr val="444444"/>
                </a:solidFill>
                <a:ea typeface="+mn-lt"/>
                <a:cs typeface="+mn-lt"/>
              </a:rPr>
              <a:t>Kuchally</a:t>
            </a:r>
            <a:r>
              <a:rPr lang="en-US" sz="1500">
                <a:solidFill>
                  <a:srgbClr val="444444"/>
                </a:solidFill>
                <a:ea typeface="+mn-lt"/>
                <a:cs typeface="+mn-lt"/>
              </a:rPr>
              <a:t> </a:t>
            </a:r>
            <a:r>
              <a:rPr lang="en-US" sz="1500" err="1">
                <a:solidFill>
                  <a:srgbClr val="444444"/>
                </a:solidFill>
                <a:ea typeface="+mn-lt"/>
                <a:cs typeface="+mn-lt"/>
              </a:rPr>
              <a:t>Jagadishbabu</a:t>
            </a:r>
            <a:endParaRPr lang="en-US" sz="1500">
              <a:solidFill>
                <a:srgbClr val="444444"/>
              </a:solidFill>
              <a:ea typeface="+mn-lt"/>
              <a:cs typeface="+mn-lt"/>
            </a:endParaRPr>
          </a:p>
          <a:p>
            <a:r>
              <a:rPr lang="en-US" sz="1500">
                <a:solidFill>
                  <a:srgbClr val="444444"/>
                </a:solidFill>
                <a:ea typeface="+mn-lt"/>
                <a:cs typeface="+mn-lt"/>
              </a:rPr>
              <a:t>Raga </a:t>
            </a:r>
            <a:r>
              <a:rPr lang="en-US" sz="1500" err="1">
                <a:solidFill>
                  <a:srgbClr val="444444"/>
                </a:solidFill>
                <a:ea typeface="+mn-lt"/>
                <a:cs typeface="+mn-lt"/>
              </a:rPr>
              <a:t>Rasagna</a:t>
            </a:r>
            <a:r>
              <a:rPr lang="en-US" sz="1500">
                <a:solidFill>
                  <a:srgbClr val="444444"/>
                </a:solidFill>
                <a:ea typeface="+mn-lt"/>
                <a:cs typeface="+mn-lt"/>
              </a:rPr>
              <a:t> Paruchuri</a:t>
            </a:r>
            <a:endParaRPr lang="en-US"/>
          </a:p>
          <a:p>
            <a:r>
              <a:rPr lang="en-US" sz="1500">
                <a:solidFill>
                  <a:srgbClr val="444444"/>
                </a:solidFill>
                <a:ea typeface="+mn-lt"/>
                <a:cs typeface="+mn-lt"/>
              </a:rPr>
              <a:t>Sucharitha Bhukya</a:t>
            </a:r>
          </a:p>
          <a:p>
            <a:r>
              <a:rPr lang="en-US" sz="1500">
                <a:solidFill>
                  <a:srgbClr val="444444"/>
                </a:solidFill>
                <a:ea typeface="+mn-lt"/>
                <a:cs typeface="+mn-lt"/>
              </a:rPr>
              <a:t>Satya Venkata Siva Prudhvi </a:t>
            </a:r>
            <a:r>
              <a:rPr lang="en-US" sz="1500" err="1">
                <a:solidFill>
                  <a:srgbClr val="444444"/>
                </a:solidFill>
                <a:ea typeface="+mn-lt"/>
                <a:cs typeface="+mn-lt"/>
              </a:rPr>
              <a:t>Palacharla</a:t>
            </a:r>
            <a:endParaRPr lang="en-US" sz="1500"/>
          </a:p>
        </p:txBody>
      </p:sp>
      <p:pic>
        <p:nvPicPr>
          <p:cNvPr id="4" name="Picture 3" descr="Fire engine parked inside a fire station">
            <a:extLst>
              <a:ext uri="{FF2B5EF4-FFF2-40B4-BE49-F238E27FC236}">
                <a16:creationId xmlns:a16="http://schemas.microsoft.com/office/drawing/2014/main" id="{FADA72C9-34B3-9B84-2A55-C0106CBD0CBF}"/>
              </a:ext>
            </a:extLst>
          </p:cNvPr>
          <p:cNvPicPr>
            <a:picLocks noChangeAspect="1"/>
          </p:cNvPicPr>
          <p:nvPr/>
        </p:nvPicPr>
        <p:blipFill rotWithShape="1">
          <a:blip r:embed="rId2"/>
          <a:srcRect l="21558" r="19148" b="-10"/>
          <a:stretch/>
        </p:blipFill>
        <p:spPr>
          <a:xfrm>
            <a:off x="6095999" y="10"/>
            <a:ext cx="6096002" cy="6857990"/>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F15C8E-093E-4823-A12A-001BAA62B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DC60494-71A0-4561-A012-BA2338D0D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2957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79D6E-094A-D3B2-96A0-897A3DD75D96}"/>
              </a:ext>
            </a:extLst>
          </p:cNvPr>
          <p:cNvSpPr>
            <a:spLocks noGrp="1"/>
          </p:cNvSpPr>
          <p:nvPr>
            <p:ph type="title"/>
          </p:nvPr>
        </p:nvSpPr>
        <p:spPr>
          <a:xfrm>
            <a:off x="484552" y="365125"/>
            <a:ext cx="10869248" cy="1570831"/>
          </a:xfrm>
        </p:spPr>
        <p:txBody>
          <a:bodyPr>
            <a:normAutofit/>
          </a:bodyPr>
          <a:lstStyle/>
          <a:p>
            <a:r>
              <a:rPr lang="en-US"/>
              <a:t>Challenges faced</a:t>
            </a:r>
          </a:p>
        </p:txBody>
      </p:sp>
      <p:graphicFrame>
        <p:nvGraphicFramePr>
          <p:cNvPr id="5" name="Content Placeholder 2">
            <a:extLst>
              <a:ext uri="{FF2B5EF4-FFF2-40B4-BE49-F238E27FC236}">
                <a16:creationId xmlns:a16="http://schemas.microsoft.com/office/drawing/2014/main" id="{2745C67A-CFF6-673B-33FC-C7F341514406}"/>
              </a:ext>
            </a:extLst>
          </p:cNvPr>
          <p:cNvGraphicFramePr>
            <a:graphicFrameLocks noGrp="1"/>
          </p:cNvGraphicFramePr>
          <p:nvPr>
            <p:ph idx="1"/>
            <p:extLst>
              <p:ext uri="{D42A27DB-BD31-4B8C-83A1-F6EECF244321}">
                <p14:modId xmlns:p14="http://schemas.microsoft.com/office/powerpoint/2010/main" val="932494046"/>
              </p:ext>
            </p:extLst>
          </p:nvPr>
        </p:nvGraphicFramePr>
        <p:xfrm>
          <a:off x="402957" y="2672106"/>
          <a:ext cx="11380304" cy="3414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370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80A34A-731B-4B77-8D1A-4326EA612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7B6469-783B-7D9F-E56B-B4477991582B}"/>
              </a:ext>
            </a:extLst>
          </p:cNvPr>
          <p:cNvSpPr>
            <a:spLocks noGrp="1"/>
          </p:cNvSpPr>
          <p:nvPr>
            <p:ph type="title"/>
          </p:nvPr>
        </p:nvSpPr>
        <p:spPr>
          <a:xfrm>
            <a:off x="146222" y="365125"/>
            <a:ext cx="2689847" cy="3938518"/>
          </a:xfrm>
        </p:spPr>
        <p:txBody>
          <a:bodyPr>
            <a:normAutofit/>
          </a:bodyPr>
          <a:lstStyle/>
          <a:p>
            <a:r>
              <a:rPr lang="en-US" sz="3200"/>
              <a:t>Conclusion</a:t>
            </a:r>
          </a:p>
        </p:txBody>
      </p:sp>
      <p:grpSp>
        <p:nvGrpSpPr>
          <p:cNvPr id="13" name="Group 12">
            <a:extLst>
              <a:ext uri="{FF2B5EF4-FFF2-40B4-BE49-F238E27FC236}">
                <a16:creationId xmlns:a16="http://schemas.microsoft.com/office/drawing/2014/main" id="{E5CD2E8B-968C-4DDC-9470-260B5DA13D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72778"/>
            <a:ext cx="3047997" cy="2285222"/>
            <a:chOff x="0" y="3438071"/>
            <a:chExt cx="3047997" cy="3429000"/>
          </a:xfrm>
        </p:grpSpPr>
        <p:sp>
          <p:nvSpPr>
            <p:cNvPr id="14" name="Rectangle 13">
              <a:extLst>
                <a:ext uri="{FF2B5EF4-FFF2-40B4-BE49-F238E27FC236}">
                  <a16:creationId xmlns:a16="http://schemas.microsoft.com/office/drawing/2014/main" id="{54940AF6-4BB8-4A24-9BCA-B088F02BD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AD7D5E-CDD6-4468-9F5F-6802387A9C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47142"/>
              <a:ext cx="3047997" cy="3419929"/>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BBBD96B6-900B-B917-6250-8087AFFAC157}"/>
              </a:ext>
            </a:extLst>
          </p:cNvPr>
          <p:cNvGraphicFramePr>
            <a:graphicFrameLocks noGrp="1"/>
          </p:cNvGraphicFramePr>
          <p:nvPr>
            <p:ph idx="1"/>
            <p:extLst>
              <p:ext uri="{D42A27DB-BD31-4B8C-83A1-F6EECF244321}">
                <p14:modId xmlns:p14="http://schemas.microsoft.com/office/powerpoint/2010/main" val="3046825637"/>
              </p:ext>
            </p:extLst>
          </p:nvPr>
        </p:nvGraphicFramePr>
        <p:xfrm>
          <a:off x="3598296" y="368742"/>
          <a:ext cx="7742583" cy="56253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851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B8AEA54F-8279-4EDE-9B7B-BC13782DB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622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9664D5F-207B-F8F2-31A5-552D835326FD}"/>
              </a:ext>
            </a:extLst>
          </p:cNvPr>
          <p:cNvSpPr>
            <a:spLocks noGrp="1"/>
          </p:cNvSpPr>
          <p:nvPr>
            <p:ph type="title"/>
          </p:nvPr>
        </p:nvSpPr>
        <p:spPr>
          <a:xfrm>
            <a:off x="484554" y="385614"/>
            <a:ext cx="11471300" cy="3761257"/>
          </a:xfrm>
        </p:spPr>
        <p:txBody>
          <a:bodyPr vert="horz" lIns="91440" tIns="45720" rIns="91440" bIns="45720" rtlCol="0" anchor="ctr">
            <a:normAutofit/>
          </a:bodyPr>
          <a:lstStyle/>
          <a:p>
            <a:pPr algn="ctr"/>
            <a:r>
              <a:rPr lang="en-US"/>
              <a:t>Thank you</a:t>
            </a:r>
          </a:p>
        </p:txBody>
      </p:sp>
    </p:spTree>
    <p:extLst>
      <p:ext uri="{BB962C8B-B14F-4D97-AF65-F5344CB8AC3E}">
        <p14:creationId xmlns:p14="http://schemas.microsoft.com/office/powerpoint/2010/main" val="206231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C71BEEF0-CA89-4AEF-A492-1D96800D7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0">
            <a:extLst>
              <a:ext uri="{FF2B5EF4-FFF2-40B4-BE49-F238E27FC236}">
                <a16:creationId xmlns:a16="http://schemas.microsoft.com/office/drawing/2014/main" id="{FD64A815-B181-455B-94F4-BE4ABF310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19" y="0"/>
            <a:ext cx="608885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3C3979-2E72-F5F8-A57F-5B170BEEC1D5}"/>
              </a:ext>
            </a:extLst>
          </p:cNvPr>
          <p:cNvSpPr>
            <a:spLocks noGrp="1"/>
          </p:cNvSpPr>
          <p:nvPr>
            <p:ph idx="1"/>
          </p:nvPr>
        </p:nvSpPr>
        <p:spPr>
          <a:xfrm>
            <a:off x="6487064" y="860029"/>
            <a:ext cx="4953000" cy="5467279"/>
          </a:xfrm>
        </p:spPr>
        <p:txBody>
          <a:bodyPr vert="horz" lIns="91440" tIns="45720" rIns="91440" bIns="45720" rtlCol="0" anchor="ctr">
            <a:noAutofit/>
          </a:bodyPr>
          <a:lstStyle/>
          <a:p>
            <a:pPr>
              <a:lnSpc>
                <a:spcPct val="110000"/>
              </a:lnSpc>
            </a:pPr>
            <a:endParaRPr lang="en-US" sz="2300" dirty="0">
              <a:ea typeface="+mn-lt"/>
              <a:cs typeface="+mn-lt"/>
            </a:endParaRPr>
          </a:p>
          <a:p>
            <a:pPr>
              <a:lnSpc>
                <a:spcPct val="110000"/>
              </a:lnSpc>
            </a:pPr>
            <a:r>
              <a:rPr lang="en-US" sz="3200" b="1" dirty="0">
                <a:ea typeface="+mn-lt"/>
                <a:cs typeface="+mn-lt"/>
              </a:rPr>
              <a:t>Objectives:</a:t>
            </a:r>
            <a:r>
              <a:rPr lang="en-US" sz="3200" dirty="0">
                <a:ea typeface="+mn-lt"/>
                <a:cs typeface="+mn-lt"/>
              </a:rPr>
              <a:t> </a:t>
            </a:r>
          </a:p>
          <a:p>
            <a:pPr marL="342900" indent="-342900" algn="just">
              <a:lnSpc>
                <a:spcPct val="110000"/>
              </a:lnSpc>
              <a:buChar char="•"/>
            </a:pPr>
            <a:r>
              <a:rPr lang="en-US" sz="2300" dirty="0">
                <a:ea typeface="+mn-lt"/>
                <a:cs typeface="+mn-lt"/>
              </a:rPr>
              <a:t>Accidents caused by large trucks are among the leading causes of injuries and deaths in the United States. The aim is to identify dangerous commercial truck drivers based on various factors. </a:t>
            </a:r>
          </a:p>
          <a:p>
            <a:pPr marL="342900" indent="-342900" algn="just">
              <a:lnSpc>
                <a:spcPct val="110000"/>
              </a:lnSpc>
              <a:buChar char="•"/>
            </a:pPr>
            <a:r>
              <a:rPr lang="en-US" sz="2300" dirty="0">
                <a:ea typeface="+mn-lt"/>
                <a:cs typeface="+mn-lt"/>
              </a:rPr>
              <a:t>Truck fleet data is analyzed and refined, while truck movements are examined to understand the risks associated with commercial trucking. </a:t>
            </a:r>
            <a:endParaRPr lang="en-US" sz="2300" dirty="0"/>
          </a:p>
          <a:p>
            <a:pPr>
              <a:lnSpc>
                <a:spcPct val="110000"/>
              </a:lnSpc>
            </a:pPr>
            <a:endParaRPr lang="en-US" sz="2300" dirty="0">
              <a:ea typeface="+mn-lt"/>
              <a:cs typeface="+mn-lt"/>
            </a:endParaRPr>
          </a:p>
        </p:txBody>
      </p:sp>
      <p:sp>
        <p:nvSpPr>
          <p:cNvPr id="7" name="Content Placeholder 2">
            <a:extLst>
              <a:ext uri="{FF2B5EF4-FFF2-40B4-BE49-F238E27FC236}">
                <a16:creationId xmlns:a16="http://schemas.microsoft.com/office/drawing/2014/main" id="{2440479C-A940-8483-D897-D506B3C5E687}"/>
              </a:ext>
            </a:extLst>
          </p:cNvPr>
          <p:cNvSpPr txBox="1">
            <a:spLocks/>
          </p:cNvSpPr>
          <p:nvPr/>
        </p:nvSpPr>
        <p:spPr>
          <a:xfrm>
            <a:off x="748240" y="598362"/>
            <a:ext cx="4963885" cy="5989793"/>
          </a:xfrm>
          <a:prstGeom prst="rect">
            <a:avLst/>
          </a:prstGeom>
        </p:spPr>
        <p:txBody>
          <a:bodyPr vert="horz" lIns="91440" tIns="45720" rIns="91440" bIns="45720" rtlCol="0" anchor="ctr">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3200" b="1" dirty="0">
                <a:solidFill>
                  <a:schemeClr val="bg1"/>
                </a:solidFill>
                <a:ea typeface="+mn-lt"/>
                <a:cs typeface="+mn-lt"/>
              </a:rPr>
              <a:t>Problem Statement: </a:t>
            </a:r>
          </a:p>
          <a:p>
            <a:pPr algn="just">
              <a:lnSpc>
                <a:spcPct val="110000"/>
              </a:lnSpc>
            </a:pPr>
            <a:r>
              <a:rPr lang="en-US" sz="2500" dirty="0">
                <a:solidFill>
                  <a:schemeClr val="bg1"/>
                </a:solidFill>
                <a:ea typeface="+mn-lt"/>
                <a:cs typeface="+mn-lt"/>
              </a:rPr>
              <a:t>Az National Trucking (ANT), a national trucking corporation headquartered in California, must ensure that all the drivers in the fleet are in compliance with the rules and regulations of the corporation and do not present an insurance risk due to factors including speeding, unsafe following, lane departure, and other unsafe driving practices. </a:t>
            </a:r>
          </a:p>
        </p:txBody>
      </p:sp>
    </p:spTree>
    <p:extLst>
      <p:ext uri="{BB962C8B-B14F-4D97-AF65-F5344CB8AC3E}">
        <p14:creationId xmlns:p14="http://schemas.microsoft.com/office/powerpoint/2010/main" val="364818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5FBEA8D-1BB3-A219-B9A7-644DDFAA3AA5}"/>
              </a:ext>
            </a:extLst>
          </p:cNvPr>
          <p:cNvSpPr/>
          <p:nvPr/>
        </p:nvSpPr>
        <p:spPr>
          <a:xfrm>
            <a:off x="3042136" y="3112475"/>
            <a:ext cx="3341077" cy="32824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6C591B7C-753D-D9B5-B108-0BB625825BCB}"/>
              </a:ext>
            </a:extLst>
          </p:cNvPr>
          <p:cNvSpPr/>
          <p:nvPr/>
        </p:nvSpPr>
        <p:spPr>
          <a:xfrm>
            <a:off x="3511061" y="3604845"/>
            <a:ext cx="2637692" cy="23446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930F975F-2078-D2EB-02AB-E0252A2B8FD4}"/>
              </a:ext>
            </a:extLst>
          </p:cNvPr>
          <p:cNvSpPr>
            <a:spLocks noGrp="1"/>
          </p:cNvSpPr>
          <p:nvPr>
            <p:ph type="title"/>
          </p:nvPr>
        </p:nvSpPr>
        <p:spPr/>
        <p:txBody>
          <a:bodyPr/>
          <a:lstStyle/>
          <a:p>
            <a:r>
              <a:rPr lang="en-US"/>
              <a:t>PROCESS WORKFLOW DIAGRAM</a:t>
            </a:r>
          </a:p>
        </p:txBody>
      </p:sp>
      <p:pic>
        <p:nvPicPr>
          <p:cNvPr id="6" name="Picture 6" descr="Icon&#10;&#10;Description automatically generated">
            <a:extLst>
              <a:ext uri="{FF2B5EF4-FFF2-40B4-BE49-F238E27FC236}">
                <a16:creationId xmlns:a16="http://schemas.microsoft.com/office/drawing/2014/main" id="{8C78F260-8E39-445C-E02F-40982B42257D}"/>
              </a:ext>
            </a:extLst>
          </p:cNvPr>
          <p:cNvPicPr>
            <a:picLocks noChangeAspect="1"/>
          </p:cNvPicPr>
          <p:nvPr/>
        </p:nvPicPr>
        <p:blipFill>
          <a:blip r:embed="rId2"/>
          <a:stretch>
            <a:fillRect/>
          </a:stretch>
        </p:blipFill>
        <p:spPr>
          <a:xfrm>
            <a:off x="2797419" y="2498480"/>
            <a:ext cx="782516" cy="794239"/>
          </a:xfrm>
          <a:prstGeom prst="rect">
            <a:avLst/>
          </a:prstGeom>
        </p:spPr>
      </p:pic>
      <p:pic>
        <p:nvPicPr>
          <p:cNvPr id="7" name="Picture 7">
            <a:extLst>
              <a:ext uri="{FF2B5EF4-FFF2-40B4-BE49-F238E27FC236}">
                <a16:creationId xmlns:a16="http://schemas.microsoft.com/office/drawing/2014/main" id="{F0B1BF7D-3C8E-5751-1878-5F870D085FEA}"/>
              </a:ext>
            </a:extLst>
          </p:cNvPr>
          <p:cNvPicPr>
            <a:picLocks noChangeAspect="1"/>
          </p:cNvPicPr>
          <p:nvPr/>
        </p:nvPicPr>
        <p:blipFill>
          <a:blip r:embed="rId3"/>
          <a:stretch>
            <a:fillRect/>
          </a:stretch>
        </p:blipFill>
        <p:spPr>
          <a:xfrm>
            <a:off x="3730501" y="4444511"/>
            <a:ext cx="838933" cy="805962"/>
          </a:xfrm>
          <a:prstGeom prst="rect">
            <a:avLst/>
          </a:prstGeom>
        </p:spPr>
      </p:pic>
      <p:pic>
        <p:nvPicPr>
          <p:cNvPr id="8" name="Picture 8" descr="A picture containing text, clipart&#10;&#10;Description automatically generated">
            <a:extLst>
              <a:ext uri="{FF2B5EF4-FFF2-40B4-BE49-F238E27FC236}">
                <a16:creationId xmlns:a16="http://schemas.microsoft.com/office/drawing/2014/main" id="{711EAAF7-CF76-6C4B-5702-4F8ED2CF44AB}"/>
              </a:ext>
            </a:extLst>
          </p:cNvPr>
          <p:cNvPicPr>
            <a:picLocks noChangeAspect="1"/>
          </p:cNvPicPr>
          <p:nvPr/>
        </p:nvPicPr>
        <p:blipFill>
          <a:blip r:embed="rId4"/>
          <a:stretch>
            <a:fillRect/>
          </a:stretch>
        </p:blipFill>
        <p:spPr>
          <a:xfrm>
            <a:off x="5020355" y="4007671"/>
            <a:ext cx="664553" cy="487241"/>
          </a:xfrm>
          <a:prstGeom prst="rect">
            <a:avLst/>
          </a:prstGeom>
        </p:spPr>
      </p:pic>
      <p:pic>
        <p:nvPicPr>
          <p:cNvPr id="9" name="Picture 9" descr="A picture containing clipart&#10;&#10;Description automatically generated">
            <a:extLst>
              <a:ext uri="{FF2B5EF4-FFF2-40B4-BE49-F238E27FC236}">
                <a16:creationId xmlns:a16="http://schemas.microsoft.com/office/drawing/2014/main" id="{E64C3403-42C9-CC55-E116-0735B54FDF33}"/>
              </a:ext>
            </a:extLst>
          </p:cNvPr>
          <p:cNvPicPr>
            <a:picLocks noChangeAspect="1"/>
          </p:cNvPicPr>
          <p:nvPr/>
        </p:nvPicPr>
        <p:blipFill>
          <a:blip r:embed="rId5"/>
          <a:stretch>
            <a:fillRect/>
          </a:stretch>
        </p:blipFill>
        <p:spPr>
          <a:xfrm>
            <a:off x="5090328" y="4953210"/>
            <a:ext cx="521677" cy="776654"/>
          </a:xfrm>
          <a:prstGeom prst="rect">
            <a:avLst/>
          </a:prstGeom>
        </p:spPr>
      </p:pic>
      <p:pic>
        <p:nvPicPr>
          <p:cNvPr id="12" name="Picture 12" descr="Chart, scatter chart&#10;&#10;Description automatically generated">
            <a:extLst>
              <a:ext uri="{FF2B5EF4-FFF2-40B4-BE49-F238E27FC236}">
                <a16:creationId xmlns:a16="http://schemas.microsoft.com/office/drawing/2014/main" id="{EB6386DD-3B82-3925-0F17-1B28F5BCF7EA}"/>
              </a:ext>
            </a:extLst>
          </p:cNvPr>
          <p:cNvPicPr>
            <a:picLocks noChangeAspect="1"/>
          </p:cNvPicPr>
          <p:nvPr/>
        </p:nvPicPr>
        <p:blipFill>
          <a:blip r:embed="rId6"/>
          <a:stretch>
            <a:fillRect/>
          </a:stretch>
        </p:blipFill>
        <p:spPr>
          <a:xfrm>
            <a:off x="7629526" y="3185381"/>
            <a:ext cx="2091103" cy="1495424"/>
          </a:xfrm>
          <a:prstGeom prst="rect">
            <a:avLst/>
          </a:prstGeom>
        </p:spPr>
      </p:pic>
      <p:pic>
        <p:nvPicPr>
          <p:cNvPr id="14" name="Picture 14" descr="Logo&#10;&#10;Description automatically generated">
            <a:extLst>
              <a:ext uri="{FF2B5EF4-FFF2-40B4-BE49-F238E27FC236}">
                <a16:creationId xmlns:a16="http://schemas.microsoft.com/office/drawing/2014/main" id="{6498B8ED-AD8C-00F1-804D-CFFC393B3ABD}"/>
              </a:ext>
            </a:extLst>
          </p:cNvPr>
          <p:cNvPicPr>
            <a:picLocks noChangeAspect="1"/>
          </p:cNvPicPr>
          <p:nvPr/>
        </p:nvPicPr>
        <p:blipFill>
          <a:blip r:embed="rId7"/>
          <a:stretch>
            <a:fillRect/>
          </a:stretch>
        </p:blipFill>
        <p:spPr>
          <a:xfrm>
            <a:off x="3997569" y="2898249"/>
            <a:ext cx="1418493" cy="193994"/>
          </a:xfrm>
          <a:prstGeom prst="rect">
            <a:avLst/>
          </a:prstGeom>
        </p:spPr>
      </p:pic>
      <p:pic>
        <p:nvPicPr>
          <p:cNvPr id="15" name="Picture 15">
            <a:extLst>
              <a:ext uri="{FF2B5EF4-FFF2-40B4-BE49-F238E27FC236}">
                <a16:creationId xmlns:a16="http://schemas.microsoft.com/office/drawing/2014/main" id="{5D446FDD-9180-6B79-CB2F-E27F322F842F}"/>
              </a:ext>
            </a:extLst>
          </p:cNvPr>
          <p:cNvPicPr>
            <a:picLocks noChangeAspect="1"/>
          </p:cNvPicPr>
          <p:nvPr/>
        </p:nvPicPr>
        <p:blipFill>
          <a:blip r:embed="rId8"/>
          <a:stretch>
            <a:fillRect/>
          </a:stretch>
        </p:blipFill>
        <p:spPr>
          <a:xfrm>
            <a:off x="559776" y="4340467"/>
            <a:ext cx="1271954" cy="1189893"/>
          </a:xfrm>
          <a:prstGeom prst="rect">
            <a:avLst/>
          </a:prstGeom>
        </p:spPr>
      </p:pic>
      <p:pic>
        <p:nvPicPr>
          <p:cNvPr id="16" name="Picture 16" descr="A picture containing text, vector graphics&#10;&#10;Description automatically generated">
            <a:extLst>
              <a:ext uri="{FF2B5EF4-FFF2-40B4-BE49-F238E27FC236}">
                <a16:creationId xmlns:a16="http://schemas.microsoft.com/office/drawing/2014/main" id="{70505706-12DF-6045-6C08-3CD6B65FCAC0}"/>
              </a:ext>
            </a:extLst>
          </p:cNvPr>
          <p:cNvPicPr>
            <a:picLocks noChangeAspect="1"/>
          </p:cNvPicPr>
          <p:nvPr/>
        </p:nvPicPr>
        <p:blipFill>
          <a:blip r:embed="rId9"/>
          <a:stretch>
            <a:fillRect/>
          </a:stretch>
        </p:blipFill>
        <p:spPr>
          <a:xfrm>
            <a:off x="9988061" y="2713891"/>
            <a:ext cx="2180493" cy="2192216"/>
          </a:xfrm>
          <a:prstGeom prst="rect">
            <a:avLst/>
          </a:prstGeom>
        </p:spPr>
      </p:pic>
      <p:cxnSp>
        <p:nvCxnSpPr>
          <p:cNvPr id="17" name="Straight Arrow Connector 16">
            <a:extLst>
              <a:ext uri="{FF2B5EF4-FFF2-40B4-BE49-F238E27FC236}">
                <a16:creationId xmlns:a16="http://schemas.microsoft.com/office/drawing/2014/main" id="{D29A4E03-AC2A-AADD-5E33-641B0CBEA747}"/>
              </a:ext>
            </a:extLst>
          </p:cNvPr>
          <p:cNvCxnSpPr/>
          <p:nvPr/>
        </p:nvCxnSpPr>
        <p:spPr>
          <a:xfrm flipV="1">
            <a:off x="1524000" y="3370384"/>
            <a:ext cx="1101969" cy="996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4C98E5C6-A86C-ED66-DD88-5CCEFD430850}"/>
              </a:ext>
            </a:extLst>
          </p:cNvPr>
          <p:cNvCxnSpPr>
            <a:cxnSpLocks/>
          </p:cNvCxnSpPr>
          <p:nvPr/>
        </p:nvCxnSpPr>
        <p:spPr>
          <a:xfrm>
            <a:off x="6412523" y="3933093"/>
            <a:ext cx="1817076" cy="11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ED1F7EB-1DB7-F5E6-8447-729CD84FF45A}"/>
              </a:ext>
            </a:extLst>
          </p:cNvPr>
          <p:cNvCxnSpPr>
            <a:cxnSpLocks/>
          </p:cNvCxnSpPr>
          <p:nvPr/>
        </p:nvCxnSpPr>
        <p:spPr>
          <a:xfrm>
            <a:off x="9085385" y="3956537"/>
            <a:ext cx="1195753" cy="11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3A8F083F-EE05-4817-FE99-02C447FD0557}"/>
              </a:ext>
            </a:extLst>
          </p:cNvPr>
          <p:cNvSpPr txBox="1"/>
          <p:nvPr/>
        </p:nvSpPr>
        <p:spPr>
          <a:xfrm>
            <a:off x="556845" y="5744307"/>
            <a:ext cx="13950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Data Collection</a:t>
            </a:r>
          </a:p>
        </p:txBody>
      </p:sp>
      <p:sp>
        <p:nvSpPr>
          <p:cNvPr id="4" name="TextBox 3">
            <a:extLst>
              <a:ext uri="{FF2B5EF4-FFF2-40B4-BE49-F238E27FC236}">
                <a16:creationId xmlns:a16="http://schemas.microsoft.com/office/drawing/2014/main" id="{23CE7730-E86F-942E-6B54-0DBBDB8E0994}"/>
              </a:ext>
            </a:extLst>
          </p:cNvPr>
          <p:cNvSpPr txBox="1"/>
          <p:nvPr/>
        </p:nvSpPr>
        <p:spPr>
          <a:xfrm>
            <a:off x="2666998" y="3106613"/>
            <a:ext cx="13950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VMware</a:t>
            </a:r>
          </a:p>
        </p:txBody>
      </p:sp>
      <p:sp>
        <p:nvSpPr>
          <p:cNvPr id="5" name="TextBox 4">
            <a:extLst>
              <a:ext uri="{FF2B5EF4-FFF2-40B4-BE49-F238E27FC236}">
                <a16:creationId xmlns:a16="http://schemas.microsoft.com/office/drawing/2014/main" id="{C42ECAE3-9F0E-B32E-D0FB-84B648E32C0D}"/>
              </a:ext>
            </a:extLst>
          </p:cNvPr>
          <p:cNvSpPr txBox="1"/>
          <p:nvPr/>
        </p:nvSpPr>
        <p:spPr>
          <a:xfrm>
            <a:off x="3640013" y="5158152"/>
            <a:ext cx="13950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HDFS</a:t>
            </a:r>
          </a:p>
        </p:txBody>
      </p:sp>
      <p:sp>
        <p:nvSpPr>
          <p:cNvPr id="10" name="TextBox 9">
            <a:extLst>
              <a:ext uri="{FF2B5EF4-FFF2-40B4-BE49-F238E27FC236}">
                <a16:creationId xmlns:a16="http://schemas.microsoft.com/office/drawing/2014/main" id="{B3A1A348-ABB3-7ACF-6A6B-CCA8295DEF81}"/>
              </a:ext>
            </a:extLst>
          </p:cNvPr>
          <p:cNvSpPr txBox="1"/>
          <p:nvPr/>
        </p:nvSpPr>
        <p:spPr>
          <a:xfrm>
            <a:off x="5468813" y="4583722"/>
            <a:ext cx="9378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Hive, Pig</a:t>
            </a:r>
          </a:p>
        </p:txBody>
      </p:sp>
      <p:sp>
        <p:nvSpPr>
          <p:cNvPr id="11" name="TextBox 10">
            <a:extLst>
              <a:ext uri="{FF2B5EF4-FFF2-40B4-BE49-F238E27FC236}">
                <a16:creationId xmlns:a16="http://schemas.microsoft.com/office/drawing/2014/main" id="{BB5300F6-9FD5-1761-04E7-1B27E2955A1C}"/>
              </a:ext>
            </a:extLst>
          </p:cNvPr>
          <p:cNvSpPr txBox="1"/>
          <p:nvPr/>
        </p:nvSpPr>
        <p:spPr>
          <a:xfrm>
            <a:off x="7965829" y="4443045"/>
            <a:ext cx="154744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Data Visualization</a:t>
            </a:r>
          </a:p>
          <a:p>
            <a:pPr algn="ctr"/>
            <a:r>
              <a:rPr lang="en-US"/>
              <a:t>with </a:t>
            </a:r>
            <a:r>
              <a:rPr lang="en-US" b="1"/>
              <a:t>R</a:t>
            </a:r>
            <a:r>
              <a:rPr lang="en-US"/>
              <a:t> integration</a:t>
            </a:r>
          </a:p>
        </p:txBody>
      </p:sp>
      <p:sp>
        <p:nvSpPr>
          <p:cNvPr id="13" name="TextBox 12">
            <a:extLst>
              <a:ext uri="{FF2B5EF4-FFF2-40B4-BE49-F238E27FC236}">
                <a16:creationId xmlns:a16="http://schemas.microsoft.com/office/drawing/2014/main" id="{D08A5473-1928-322E-C10C-7902ADCD4A41}"/>
              </a:ext>
            </a:extLst>
          </p:cNvPr>
          <p:cNvSpPr txBox="1"/>
          <p:nvPr/>
        </p:nvSpPr>
        <p:spPr>
          <a:xfrm>
            <a:off x="10111153" y="4607168"/>
            <a:ext cx="206326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Drawing conclusions from the Visualizations</a:t>
            </a:r>
          </a:p>
        </p:txBody>
      </p:sp>
      <p:cxnSp>
        <p:nvCxnSpPr>
          <p:cNvPr id="22" name="Straight Arrow Connector 21">
            <a:extLst>
              <a:ext uri="{FF2B5EF4-FFF2-40B4-BE49-F238E27FC236}">
                <a16:creationId xmlns:a16="http://schemas.microsoft.com/office/drawing/2014/main" id="{C24EFD0A-9C98-97E8-E4C5-E380A825781E}"/>
              </a:ext>
            </a:extLst>
          </p:cNvPr>
          <p:cNvCxnSpPr>
            <a:cxnSpLocks/>
          </p:cNvCxnSpPr>
          <p:nvPr/>
        </p:nvCxnSpPr>
        <p:spPr>
          <a:xfrm>
            <a:off x="4525105" y="4941274"/>
            <a:ext cx="457200" cy="5040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4C6404A-314A-CD27-2560-134FF8F20057}"/>
              </a:ext>
            </a:extLst>
          </p:cNvPr>
          <p:cNvCxnSpPr>
            <a:cxnSpLocks/>
          </p:cNvCxnSpPr>
          <p:nvPr/>
        </p:nvCxnSpPr>
        <p:spPr>
          <a:xfrm flipV="1">
            <a:off x="4501658" y="4366842"/>
            <a:ext cx="668215" cy="2461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CFC5AFED-6769-DAC0-84C6-C8CA3A056DC2}"/>
              </a:ext>
            </a:extLst>
          </p:cNvPr>
          <p:cNvSpPr txBox="1"/>
          <p:nvPr/>
        </p:nvSpPr>
        <p:spPr>
          <a:xfrm>
            <a:off x="6336320" y="3317629"/>
            <a:ext cx="18170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Impala  ODBC </a:t>
            </a:r>
          </a:p>
          <a:p>
            <a:pPr algn="ctr"/>
            <a:r>
              <a:rPr lang="en-US" dirty="0"/>
              <a:t>Connector</a:t>
            </a:r>
          </a:p>
        </p:txBody>
      </p:sp>
    </p:spTree>
    <p:extLst>
      <p:ext uri="{BB962C8B-B14F-4D97-AF65-F5344CB8AC3E}">
        <p14:creationId xmlns:p14="http://schemas.microsoft.com/office/powerpoint/2010/main" val="3922057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35C087-E71E-D8E8-B10B-FAEA9C8BB9B5}"/>
              </a:ext>
            </a:extLst>
          </p:cNvPr>
          <p:cNvSpPr>
            <a:spLocks noGrp="1"/>
          </p:cNvSpPr>
          <p:nvPr>
            <p:ph type="title"/>
          </p:nvPr>
        </p:nvSpPr>
        <p:spPr>
          <a:xfrm>
            <a:off x="146221" y="397275"/>
            <a:ext cx="2628785" cy="3761257"/>
          </a:xfrm>
        </p:spPr>
        <p:txBody>
          <a:bodyPr vert="horz" lIns="91440" tIns="45720" rIns="91440" bIns="45720" rtlCol="0" anchor="ctr">
            <a:normAutofit fontScale="90000"/>
          </a:bodyPr>
          <a:lstStyle/>
          <a:p>
            <a:pPr>
              <a:lnSpc>
                <a:spcPct val="90000"/>
              </a:lnSpc>
            </a:pPr>
            <a:r>
              <a:rPr lang="en-US" sz="2700"/>
              <a:t>QUESTION 1:</a:t>
            </a:r>
            <a:br>
              <a:rPr lang="en-US" sz="2700"/>
            </a:br>
            <a:r>
              <a:rPr lang="en-US" sz="2700"/>
              <a:t> </a:t>
            </a:r>
            <a:br>
              <a:rPr lang="en-US" sz="2700" b="1" u="sng"/>
            </a:br>
            <a:r>
              <a:rPr lang="en-US" sz="2700" b="1" u="sng"/>
              <a:t>"HOW ACCURATE IS OUR CALCULATED RISKFACTOR, COMPARED TO REAL-WORLD DATA?"</a:t>
            </a:r>
            <a:endParaRPr lang="en-US" sz="2700"/>
          </a:p>
        </p:txBody>
      </p:sp>
      <p:grpSp>
        <p:nvGrpSpPr>
          <p:cNvPr id="47" name="Group 46">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48" name="Rectangle 47">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Chart, bar chart&#10;&#10;Description automatically generated">
            <a:extLst>
              <a:ext uri="{FF2B5EF4-FFF2-40B4-BE49-F238E27FC236}">
                <a16:creationId xmlns:a16="http://schemas.microsoft.com/office/drawing/2014/main" id="{37C2E672-8283-EA26-71CD-7427C5866528}"/>
              </a:ext>
            </a:extLst>
          </p:cNvPr>
          <p:cNvPicPr>
            <a:picLocks noGrp="1" noChangeAspect="1"/>
          </p:cNvPicPr>
          <p:nvPr>
            <p:ph idx="1"/>
          </p:nvPr>
        </p:nvPicPr>
        <p:blipFill rotWithShape="1">
          <a:blip r:embed="rId2"/>
          <a:srcRect r="3112" b="1"/>
          <a:stretch/>
        </p:blipFill>
        <p:spPr>
          <a:xfrm>
            <a:off x="3212762" y="181990"/>
            <a:ext cx="8834299" cy="6335759"/>
          </a:xfrm>
          <a:prstGeom prst="rect">
            <a:avLst/>
          </a:prstGeom>
        </p:spPr>
      </p:pic>
    </p:spTree>
    <p:extLst>
      <p:ext uri="{BB962C8B-B14F-4D97-AF65-F5344CB8AC3E}">
        <p14:creationId xmlns:p14="http://schemas.microsoft.com/office/powerpoint/2010/main" val="1374371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7">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9">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810D8-FFDE-BD83-7516-08283F4E753E}"/>
              </a:ext>
            </a:extLst>
          </p:cNvPr>
          <p:cNvSpPr>
            <a:spLocks noGrp="1"/>
          </p:cNvSpPr>
          <p:nvPr>
            <p:ph type="title"/>
          </p:nvPr>
        </p:nvSpPr>
        <p:spPr>
          <a:xfrm>
            <a:off x="473820" y="289998"/>
            <a:ext cx="5022630" cy="1882678"/>
          </a:xfrm>
        </p:spPr>
        <p:txBody>
          <a:bodyPr>
            <a:normAutofit/>
          </a:bodyPr>
          <a:lstStyle/>
          <a:p>
            <a:r>
              <a:rPr lang="en-US"/>
              <a:t>HOW WE INTEGRATED 'R'</a:t>
            </a:r>
          </a:p>
        </p:txBody>
      </p:sp>
      <p:sp>
        <p:nvSpPr>
          <p:cNvPr id="8" name="Content Placeholder 7">
            <a:extLst>
              <a:ext uri="{FF2B5EF4-FFF2-40B4-BE49-F238E27FC236}">
                <a16:creationId xmlns:a16="http://schemas.microsoft.com/office/drawing/2014/main" id="{44FA7E52-C02D-8801-E4B4-BC5E62C51D14}"/>
              </a:ext>
            </a:extLst>
          </p:cNvPr>
          <p:cNvSpPr>
            <a:spLocks noGrp="1"/>
          </p:cNvSpPr>
          <p:nvPr>
            <p:ph idx="1"/>
          </p:nvPr>
        </p:nvSpPr>
        <p:spPr>
          <a:xfrm>
            <a:off x="484552" y="3054927"/>
            <a:ext cx="5022630" cy="3122036"/>
          </a:xfrm>
        </p:spPr>
        <p:txBody>
          <a:bodyPr vert="horz" lIns="91440" tIns="45720" rIns="91440" bIns="45720" rtlCol="0">
            <a:normAutofit/>
          </a:bodyPr>
          <a:lstStyle/>
          <a:p>
            <a:pPr marL="342900" indent="-342900">
              <a:lnSpc>
                <a:spcPct val="110000"/>
              </a:lnSpc>
              <a:buChar char="•"/>
            </a:pPr>
            <a:r>
              <a:rPr lang="en-US" sz="1700">
                <a:solidFill>
                  <a:schemeClr val="bg1"/>
                </a:solidFill>
              </a:rPr>
              <a:t>WE USED THE </a:t>
            </a:r>
            <a:r>
              <a:rPr lang="en-US" sz="1700" i="1">
                <a:solidFill>
                  <a:schemeClr val="bg1"/>
                </a:solidFill>
              </a:rPr>
              <a:t>R</a:t>
            </a:r>
            <a:r>
              <a:rPr lang="en-US" sz="1700">
                <a:solidFill>
                  <a:schemeClr val="bg1"/>
                </a:solidFill>
              </a:rPr>
              <a:t> INTEGRATION TO CALCULATE THE RISKFACTOR BASED ON THE REAL-WORLD FACTORS THAT WE THOUGHT WOULD HELP DETERMINE HOW RISKY A DRIVER IS. </a:t>
            </a:r>
          </a:p>
          <a:p>
            <a:pPr marL="342900" indent="-342900">
              <a:lnSpc>
                <a:spcPct val="110000"/>
              </a:lnSpc>
              <a:buChar char="•"/>
            </a:pPr>
            <a:r>
              <a:rPr lang="en-US" sz="1700">
                <a:solidFill>
                  <a:schemeClr val="bg1"/>
                </a:solidFill>
              </a:rPr>
              <a:t>THEN, WE COMPARED IT TO THE RISKFACTOR VARIABLE WE HAD, AND DETERMINED THAT THE INITIAL CALCULATED VARIABLE IS MORE ACCURATE.</a:t>
            </a:r>
          </a:p>
        </p:txBody>
      </p:sp>
      <p:pic>
        <p:nvPicPr>
          <p:cNvPr id="4" name="Picture 4" descr="Graphical user interface, text, application, email&#10;&#10;Description automatically generated">
            <a:extLst>
              <a:ext uri="{FF2B5EF4-FFF2-40B4-BE49-F238E27FC236}">
                <a16:creationId xmlns:a16="http://schemas.microsoft.com/office/drawing/2014/main" id="{84AC7EC9-B191-E873-FD01-437FE2E9B42E}"/>
              </a:ext>
            </a:extLst>
          </p:cNvPr>
          <p:cNvPicPr>
            <a:picLocks noChangeAspect="1"/>
          </p:cNvPicPr>
          <p:nvPr/>
        </p:nvPicPr>
        <p:blipFill rotWithShape="1">
          <a:blip r:embed="rId2"/>
          <a:srcRect r="5780" b="3"/>
          <a:stretch/>
        </p:blipFill>
        <p:spPr>
          <a:xfrm>
            <a:off x="6580550" y="1933934"/>
            <a:ext cx="5126898" cy="2883861"/>
          </a:xfrm>
          <a:prstGeom prst="rect">
            <a:avLst/>
          </a:prstGeom>
        </p:spPr>
      </p:pic>
    </p:spTree>
    <p:extLst>
      <p:ext uri="{BB962C8B-B14F-4D97-AF65-F5344CB8AC3E}">
        <p14:creationId xmlns:p14="http://schemas.microsoft.com/office/powerpoint/2010/main" val="1447733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0">
            <a:extLst>
              <a:ext uri="{FF2B5EF4-FFF2-40B4-BE49-F238E27FC236}">
                <a16:creationId xmlns:a16="http://schemas.microsoft.com/office/drawing/2014/main" id="{C41C36FA-9C1E-4542-A6B5-4E91E021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2">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C7F4A9-6D60-2F29-8EB6-8E4330454850}"/>
              </a:ext>
            </a:extLst>
          </p:cNvPr>
          <p:cNvSpPr>
            <a:spLocks noGrp="1"/>
          </p:cNvSpPr>
          <p:nvPr>
            <p:ph type="title"/>
          </p:nvPr>
        </p:nvSpPr>
        <p:spPr>
          <a:xfrm>
            <a:off x="387960" y="214871"/>
            <a:ext cx="10869248" cy="1499612"/>
          </a:xfrm>
        </p:spPr>
        <p:txBody>
          <a:bodyPr vert="horz" lIns="91440" tIns="45720" rIns="91440" bIns="45720" rtlCol="0" anchor="b">
            <a:normAutofit/>
          </a:bodyPr>
          <a:lstStyle/>
          <a:p>
            <a:pPr>
              <a:lnSpc>
                <a:spcPct val="90000"/>
              </a:lnSpc>
            </a:pPr>
            <a:r>
              <a:rPr lang="en-US" sz="2800"/>
              <a:t>QUESTION 2:</a:t>
            </a:r>
            <a:br>
              <a:rPr lang="en-US" sz="2800"/>
            </a:br>
            <a:r>
              <a:rPr lang="en-US" sz="2800" b="1" u="sng"/>
              <a:t>"WHO ARE THE RISKIEST DRIVERS, AND HOW FREQUENTLY DO THEY GET INVOLVED IN AN "EVENT"?"</a:t>
            </a:r>
          </a:p>
        </p:txBody>
      </p:sp>
      <p:sp>
        <p:nvSpPr>
          <p:cNvPr id="5" name="TextBox 4">
            <a:extLst>
              <a:ext uri="{FF2B5EF4-FFF2-40B4-BE49-F238E27FC236}">
                <a16:creationId xmlns:a16="http://schemas.microsoft.com/office/drawing/2014/main" id="{81CDEFE8-752D-85C9-BEF2-9D704DA77648}"/>
              </a:ext>
            </a:extLst>
          </p:cNvPr>
          <p:cNvSpPr txBox="1"/>
          <p:nvPr/>
        </p:nvSpPr>
        <p:spPr>
          <a:xfrm>
            <a:off x="141116" y="3540859"/>
            <a:ext cx="3936018" cy="26253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20000"/>
              </a:lnSpc>
              <a:spcAft>
                <a:spcPts val="600"/>
              </a:spcAft>
            </a:pPr>
            <a:r>
              <a:rPr lang="en-US"/>
              <a:t>DRIVER </a:t>
            </a:r>
            <a:r>
              <a:rPr lang="en-US" b="1" u="sng"/>
              <a:t>A73</a:t>
            </a:r>
            <a:r>
              <a:rPr lang="en-US"/>
              <a:t> IS CONSIDERED THE RISKIEST DRIVER IN ALL 4 TYPES OF EVENTS.</a:t>
            </a:r>
          </a:p>
          <a:p>
            <a:pPr>
              <a:lnSpc>
                <a:spcPct val="120000"/>
              </a:lnSpc>
              <a:spcAft>
                <a:spcPts val="600"/>
              </a:spcAft>
            </a:pPr>
            <a:endParaRPr lang="en-US"/>
          </a:p>
          <a:p>
            <a:pPr>
              <a:lnSpc>
                <a:spcPct val="120000"/>
              </a:lnSpc>
              <a:spcAft>
                <a:spcPts val="600"/>
              </a:spcAft>
            </a:pPr>
            <a:r>
              <a:rPr lang="en-US" sz="1400" i="1"/>
              <a:t>NOTE: WE ARE EXCLUDING 'A97' FROM OUR ANALYSIS, AS IT IS CONSIDERED AN OUTLIER.</a:t>
            </a:r>
          </a:p>
        </p:txBody>
      </p:sp>
      <p:pic>
        <p:nvPicPr>
          <p:cNvPr id="4" name="Picture 4" descr="Chart, bar chart&#10;&#10;Description automatically generated">
            <a:extLst>
              <a:ext uri="{FF2B5EF4-FFF2-40B4-BE49-F238E27FC236}">
                <a16:creationId xmlns:a16="http://schemas.microsoft.com/office/drawing/2014/main" id="{9E1B7CE8-DCBA-1212-2991-98F61BDD3B48}"/>
              </a:ext>
            </a:extLst>
          </p:cNvPr>
          <p:cNvPicPr>
            <a:picLocks noGrp="1" noChangeAspect="1"/>
          </p:cNvPicPr>
          <p:nvPr>
            <p:ph idx="1"/>
          </p:nvPr>
        </p:nvPicPr>
        <p:blipFill rotWithShape="1">
          <a:blip r:embed="rId2"/>
          <a:srcRect r="4445" b="1"/>
          <a:stretch/>
        </p:blipFill>
        <p:spPr>
          <a:xfrm>
            <a:off x="4432478" y="1990859"/>
            <a:ext cx="7759522" cy="4867141"/>
          </a:xfrm>
          <a:prstGeom prst="rect">
            <a:avLst/>
          </a:prstGeom>
        </p:spPr>
      </p:pic>
    </p:spTree>
    <p:extLst>
      <p:ext uri="{BB962C8B-B14F-4D97-AF65-F5344CB8AC3E}">
        <p14:creationId xmlns:p14="http://schemas.microsoft.com/office/powerpoint/2010/main" val="3602187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4FB26-C676-60B8-168C-1D538C012D93}"/>
              </a:ext>
            </a:extLst>
          </p:cNvPr>
          <p:cNvSpPr>
            <a:spLocks noGrp="1"/>
          </p:cNvSpPr>
          <p:nvPr>
            <p:ph type="title"/>
          </p:nvPr>
        </p:nvSpPr>
        <p:spPr>
          <a:xfrm>
            <a:off x="146221" y="397275"/>
            <a:ext cx="2628785" cy="3761257"/>
          </a:xfrm>
        </p:spPr>
        <p:txBody>
          <a:bodyPr vert="horz" lIns="91440" tIns="45720" rIns="91440" bIns="45720" rtlCol="0" anchor="ctr">
            <a:normAutofit/>
          </a:bodyPr>
          <a:lstStyle/>
          <a:p>
            <a:r>
              <a:rPr lang="en-US" sz="3200"/>
              <a:t>QUESTION 3:</a:t>
            </a:r>
            <a:br>
              <a:rPr lang="en-US" sz="3200"/>
            </a:br>
            <a:br>
              <a:rPr lang="en-US" sz="3200"/>
            </a:br>
            <a:r>
              <a:rPr lang="en-US" sz="3200" u="sng"/>
              <a:t>"WHICH MODELS ARE MOST "EVENT" PRONE?"</a:t>
            </a:r>
            <a:r>
              <a:rPr lang="en-US" sz="3200"/>
              <a:t> </a:t>
            </a:r>
          </a:p>
        </p:txBody>
      </p:sp>
      <p:grpSp>
        <p:nvGrpSpPr>
          <p:cNvPr id="40" name="Group 39">
            <a:extLst>
              <a:ext uri="{FF2B5EF4-FFF2-40B4-BE49-F238E27FC236}">
                <a16:creationId xmlns:a16="http://schemas.microsoft.com/office/drawing/2014/main" id="{0EB82B4C-9249-4CFC-A372-7B0FF5E36E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5226"/>
            <a:ext cx="3048003" cy="2292774"/>
            <a:chOff x="6096002" y="-9073"/>
            <a:chExt cx="6095998" cy="6867073"/>
          </a:xfrm>
        </p:grpSpPr>
        <p:sp>
          <p:nvSpPr>
            <p:cNvPr id="41" name="Rectangle 40">
              <a:extLst>
                <a:ext uri="{FF2B5EF4-FFF2-40B4-BE49-F238E27FC236}">
                  <a16:creationId xmlns:a16="http://schemas.microsoft.com/office/drawing/2014/main" id="{41B9437E-0974-4AB4-8491-D8BDD841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DCB975E-33D1-4FB0-AA40-C2250AA66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9" descr="Chart, bar chart, histogram&#10;&#10;Description automatically generated">
            <a:extLst>
              <a:ext uri="{FF2B5EF4-FFF2-40B4-BE49-F238E27FC236}">
                <a16:creationId xmlns:a16="http://schemas.microsoft.com/office/drawing/2014/main" id="{F39C6C60-6487-BB1A-6499-E7663E36FDFE}"/>
              </a:ext>
            </a:extLst>
          </p:cNvPr>
          <p:cNvPicPr>
            <a:picLocks noGrp="1" noChangeAspect="1"/>
          </p:cNvPicPr>
          <p:nvPr>
            <p:ph idx="1"/>
          </p:nvPr>
        </p:nvPicPr>
        <p:blipFill>
          <a:blip r:embed="rId2"/>
          <a:stretch>
            <a:fillRect/>
          </a:stretch>
        </p:blipFill>
        <p:spPr>
          <a:xfrm>
            <a:off x="3045502" y="-845"/>
            <a:ext cx="9142401" cy="4894587"/>
          </a:xfrm>
          <a:prstGeom prst="rect">
            <a:avLst/>
          </a:prstGeom>
        </p:spPr>
      </p:pic>
      <p:sp>
        <p:nvSpPr>
          <p:cNvPr id="10" name="TextBox 9">
            <a:extLst>
              <a:ext uri="{FF2B5EF4-FFF2-40B4-BE49-F238E27FC236}">
                <a16:creationId xmlns:a16="http://schemas.microsoft.com/office/drawing/2014/main" id="{166E9DB0-1996-A559-23B4-A9D8E97CF971}"/>
              </a:ext>
            </a:extLst>
          </p:cNvPr>
          <p:cNvSpPr txBox="1"/>
          <p:nvPr/>
        </p:nvSpPr>
        <p:spPr>
          <a:xfrm>
            <a:off x="3192887" y="5084472"/>
            <a:ext cx="729802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MODELS MOST PRONE TO THE 4 EVENTS:</a:t>
            </a:r>
          </a:p>
          <a:p>
            <a:pPr marL="342900" indent="-342900">
              <a:buAutoNum type="arabicPeriod"/>
            </a:pPr>
            <a:r>
              <a:rPr lang="en-US" i="1"/>
              <a:t>LANE DEPARTURE:</a:t>
            </a:r>
            <a:r>
              <a:rPr lang="en-US"/>
              <a:t>                                </a:t>
            </a:r>
            <a:r>
              <a:rPr lang="en-US" b="1" u="sng"/>
              <a:t>CATERPILLAR</a:t>
            </a:r>
          </a:p>
          <a:p>
            <a:pPr marL="342900" indent="-342900">
              <a:buAutoNum type="arabicPeriod"/>
            </a:pPr>
            <a:r>
              <a:rPr lang="en-US" i="1"/>
              <a:t>OVERSPEED:</a:t>
            </a:r>
            <a:r>
              <a:rPr lang="en-US"/>
              <a:t>                                           </a:t>
            </a:r>
            <a:r>
              <a:rPr lang="en-US" b="1" u="sng"/>
              <a:t>CATERPILLAR</a:t>
            </a:r>
          </a:p>
          <a:p>
            <a:pPr marL="342900" indent="-342900">
              <a:buAutoNum type="arabicPeriod"/>
            </a:pPr>
            <a:r>
              <a:rPr lang="en-US" i="1"/>
              <a:t>UNSAFE FOLLOWING DISTANCE:</a:t>
            </a:r>
            <a:r>
              <a:rPr lang="en-US"/>
              <a:t>     </a:t>
            </a:r>
            <a:r>
              <a:rPr lang="en-US" b="1" u="sng"/>
              <a:t>FORD</a:t>
            </a:r>
            <a:endParaRPr lang="en-US"/>
          </a:p>
          <a:p>
            <a:pPr marL="342900" indent="-342900">
              <a:buAutoNum type="arabicPeriod"/>
            </a:pPr>
            <a:r>
              <a:rPr lang="en-US" i="1"/>
              <a:t>UNSAFE TAIL DISTANCE:</a:t>
            </a:r>
            <a:r>
              <a:rPr lang="en-US"/>
              <a:t>                     </a:t>
            </a:r>
            <a:r>
              <a:rPr lang="en-US" b="1" u="sng"/>
              <a:t>PETERBILT</a:t>
            </a:r>
          </a:p>
        </p:txBody>
      </p:sp>
    </p:spTree>
    <p:extLst>
      <p:ext uri="{BB962C8B-B14F-4D97-AF65-F5344CB8AC3E}">
        <p14:creationId xmlns:p14="http://schemas.microsoft.com/office/powerpoint/2010/main" val="158714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0">
            <a:extLst>
              <a:ext uri="{FF2B5EF4-FFF2-40B4-BE49-F238E27FC236}">
                <a16:creationId xmlns:a16="http://schemas.microsoft.com/office/drawing/2014/main" id="{ABFC6EA2-A878-462E-B250-A0FFE1F53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8" cy="22832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A7778-DD86-7B06-921B-271871B97328}"/>
              </a:ext>
            </a:extLst>
          </p:cNvPr>
          <p:cNvSpPr>
            <a:spLocks noGrp="1"/>
          </p:cNvSpPr>
          <p:nvPr>
            <p:ph type="title"/>
          </p:nvPr>
        </p:nvSpPr>
        <p:spPr>
          <a:xfrm>
            <a:off x="220749" y="397275"/>
            <a:ext cx="2554257" cy="1617199"/>
          </a:xfrm>
        </p:spPr>
        <p:txBody>
          <a:bodyPr vert="horz" lIns="91440" tIns="45720" rIns="91440" bIns="45720" rtlCol="0" anchor="ctr">
            <a:normAutofit/>
          </a:bodyPr>
          <a:lstStyle/>
          <a:p>
            <a:pPr>
              <a:lnSpc>
                <a:spcPct val="90000"/>
              </a:lnSpc>
            </a:pPr>
            <a:r>
              <a:rPr lang="en-US" sz="2000"/>
              <a:t>QUESTION 4:</a:t>
            </a:r>
            <a:br>
              <a:rPr lang="en-US" sz="2000"/>
            </a:br>
            <a:r>
              <a:rPr lang="en-US" sz="2000" u="sng"/>
              <a:t>"DO OUR CHOSEN FACTORS DIRECTLY AFFECT THE RISKFACTOR?"</a:t>
            </a:r>
          </a:p>
        </p:txBody>
      </p:sp>
      <p:grpSp>
        <p:nvGrpSpPr>
          <p:cNvPr id="24" name="Group 14">
            <a:extLst>
              <a:ext uri="{FF2B5EF4-FFF2-40B4-BE49-F238E27FC236}">
                <a16:creationId xmlns:a16="http://schemas.microsoft.com/office/drawing/2014/main" id="{8E6AE698-618A-40C4-9717-024A2EABCE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283224"/>
            <a:ext cx="3048003" cy="4574776"/>
            <a:chOff x="6096002" y="-9073"/>
            <a:chExt cx="6095998" cy="6867073"/>
          </a:xfrm>
        </p:grpSpPr>
        <p:sp>
          <p:nvSpPr>
            <p:cNvPr id="16" name="Rectangle 15">
              <a:extLst>
                <a:ext uri="{FF2B5EF4-FFF2-40B4-BE49-F238E27FC236}">
                  <a16:creationId xmlns:a16="http://schemas.microsoft.com/office/drawing/2014/main" id="{1A6C384B-B15B-49B2-A765-4CC92348C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2C100C-6575-40D1-B4BD-4BC6CC523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Chart, bar chart&#10;&#10;Description automatically generated">
            <a:extLst>
              <a:ext uri="{FF2B5EF4-FFF2-40B4-BE49-F238E27FC236}">
                <a16:creationId xmlns:a16="http://schemas.microsoft.com/office/drawing/2014/main" id="{8CCA4FCD-4DF3-BEE6-DF45-FB805598A3EA}"/>
              </a:ext>
            </a:extLst>
          </p:cNvPr>
          <p:cNvPicPr>
            <a:picLocks noGrp="1" noChangeAspect="1"/>
          </p:cNvPicPr>
          <p:nvPr>
            <p:ph idx="1"/>
          </p:nvPr>
        </p:nvPicPr>
        <p:blipFill>
          <a:blip r:embed="rId2"/>
          <a:stretch>
            <a:fillRect/>
          </a:stretch>
        </p:blipFill>
        <p:spPr>
          <a:xfrm>
            <a:off x="3182161" y="175846"/>
            <a:ext cx="8825160" cy="6535615"/>
          </a:xfrm>
          <a:prstGeom prst="rect">
            <a:avLst/>
          </a:prstGeom>
        </p:spPr>
      </p:pic>
      <p:sp>
        <p:nvSpPr>
          <p:cNvPr id="5" name="TextBox 4">
            <a:extLst>
              <a:ext uri="{FF2B5EF4-FFF2-40B4-BE49-F238E27FC236}">
                <a16:creationId xmlns:a16="http://schemas.microsoft.com/office/drawing/2014/main" id="{A8041655-B673-E988-B67E-E24AB26BEF02}"/>
              </a:ext>
            </a:extLst>
          </p:cNvPr>
          <p:cNvSpPr txBox="1"/>
          <p:nvPr/>
        </p:nvSpPr>
        <p:spPr>
          <a:xfrm>
            <a:off x="174400" y="2803838"/>
            <a:ext cx="2723345"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AS YOU CAN SEE HERE, </a:t>
            </a:r>
            <a:r>
              <a:rPr lang="en-US" b="1" u="sng"/>
              <a:t>OUR CHOSEN FACTORS (</a:t>
            </a:r>
            <a:r>
              <a:rPr lang="en-US" b="1" i="1" u="sng"/>
              <a:t>TOTMILES, AVGMPG, VELOCITY</a:t>
            </a:r>
            <a:r>
              <a:rPr lang="en-US" b="1" u="sng"/>
              <a:t>) DO NOT HAVE A DIRECT IMPACT ON THE DETERMINATION OF THE RISK FACTOR. </a:t>
            </a:r>
          </a:p>
          <a:p>
            <a:endParaRPr lang="en-US"/>
          </a:p>
          <a:p>
            <a:r>
              <a:rPr lang="en-US"/>
              <a:t>WE CONCLUDE THAT THERE ARE OTHER FACTOR THAT HELP CALCULATE THE SAME.</a:t>
            </a:r>
          </a:p>
        </p:txBody>
      </p:sp>
    </p:spTree>
    <p:extLst>
      <p:ext uri="{BB962C8B-B14F-4D97-AF65-F5344CB8AC3E}">
        <p14:creationId xmlns:p14="http://schemas.microsoft.com/office/powerpoint/2010/main" val="242303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9EF367-E75A-587C-E838-EC9DEA7E41CA}"/>
              </a:ext>
            </a:extLst>
          </p:cNvPr>
          <p:cNvSpPr>
            <a:spLocks noGrp="1"/>
          </p:cNvSpPr>
          <p:nvPr>
            <p:ph type="title"/>
          </p:nvPr>
        </p:nvSpPr>
        <p:spPr>
          <a:xfrm>
            <a:off x="484552" y="365125"/>
            <a:ext cx="5022630" cy="2430030"/>
          </a:xfrm>
        </p:spPr>
        <p:txBody>
          <a:bodyPr vert="horz" lIns="91440" tIns="45720" rIns="91440" bIns="45720" rtlCol="0">
            <a:normAutofit fontScale="90000"/>
          </a:bodyPr>
          <a:lstStyle/>
          <a:p>
            <a:pPr>
              <a:lnSpc>
                <a:spcPct val="90000"/>
              </a:lnSpc>
            </a:pPr>
            <a:r>
              <a:rPr lang="en-US" sz="3800"/>
              <a:t>QUESTION 5: </a:t>
            </a:r>
            <a:br>
              <a:rPr lang="en-US" sz="3800"/>
            </a:br>
            <a:br>
              <a:rPr lang="en-US" sz="3800" u="sng"/>
            </a:br>
            <a:r>
              <a:rPr lang="en-US" sz="3800" u="sng"/>
              <a:t>"WHICH CITY HAS THE RISKIEST DRIVERS AND MOST EVENTS?"</a:t>
            </a:r>
          </a:p>
        </p:txBody>
      </p:sp>
      <p:sp>
        <p:nvSpPr>
          <p:cNvPr id="8" name="Content Placeholder 7">
            <a:extLst>
              <a:ext uri="{FF2B5EF4-FFF2-40B4-BE49-F238E27FC236}">
                <a16:creationId xmlns:a16="http://schemas.microsoft.com/office/drawing/2014/main" id="{911D773E-C470-565E-6BFC-9C8DD3805A24}"/>
              </a:ext>
            </a:extLst>
          </p:cNvPr>
          <p:cNvSpPr>
            <a:spLocks noGrp="1"/>
          </p:cNvSpPr>
          <p:nvPr>
            <p:ph idx="1"/>
          </p:nvPr>
        </p:nvSpPr>
        <p:spPr>
          <a:xfrm>
            <a:off x="484552" y="3054927"/>
            <a:ext cx="5022630" cy="3122036"/>
          </a:xfrm>
        </p:spPr>
        <p:txBody>
          <a:bodyPr vert="horz" lIns="91440" tIns="45720" rIns="91440" bIns="45720" rtlCol="0" anchor="t">
            <a:normAutofit/>
          </a:bodyPr>
          <a:lstStyle/>
          <a:p>
            <a:pPr marL="285750" indent="-285750">
              <a:buChar char="•"/>
            </a:pPr>
            <a:r>
              <a:rPr lang="en-US" sz="1800">
                <a:solidFill>
                  <a:schemeClr val="bg1"/>
                </a:solidFill>
              </a:rPr>
              <a:t>THE CITY OF </a:t>
            </a:r>
            <a:r>
              <a:rPr lang="en-US" sz="1800" b="1" i="1" u="sng">
                <a:solidFill>
                  <a:schemeClr val="bg1"/>
                </a:solidFill>
              </a:rPr>
              <a:t>WILLITS</a:t>
            </a:r>
            <a:r>
              <a:rPr lang="en-US" sz="1800" i="1">
                <a:solidFill>
                  <a:schemeClr val="bg1"/>
                </a:solidFill>
              </a:rPr>
              <a:t> </a:t>
            </a:r>
            <a:r>
              <a:rPr lang="en-US" sz="1800">
                <a:solidFill>
                  <a:schemeClr val="bg1"/>
                </a:solidFill>
              </a:rPr>
              <a:t>HAS THE HIGHEST NUMBER OF EVENTS (529).</a:t>
            </a:r>
          </a:p>
          <a:p>
            <a:pPr marL="285750" indent="-285750">
              <a:buChar char="•"/>
            </a:pPr>
            <a:endParaRPr lang="en-US" sz="1800">
              <a:solidFill>
                <a:schemeClr val="bg1"/>
              </a:solidFill>
            </a:endParaRPr>
          </a:p>
          <a:p>
            <a:pPr marL="285750" indent="-285750">
              <a:buChar char="•"/>
            </a:pPr>
            <a:r>
              <a:rPr lang="en-US" sz="1800">
                <a:solidFill>
                  <a:schemeClr val="bg1"/>
                </a:solidFill>
              </a:rPr>
              <a:t>THE CITY OF </a:t>
            </a:r>
            <a:r>
              <a:rPr lang="en-US" sz="1800" b="1" i="1" u="sng">
                <a:solidFill>
                  <a:schemeClr val="bg1"/>
                </a:solidFill>
              </a:rPr>
              <a:t>OCCIDENTAL</a:t>
            </a:r>
            <a:r>
              <a:rPr lang="en-US" sz="1800">
                <a:solidFill>
                  <a:schemeClr val="bg1"/>
                </a:solidFill>
              </a:rPr>
              <a:t> HAS THE HIGHEST AVERAGE RISKFACTOR (8.294).</a:t>
            </a:r>
          </a:p>
          <a:p>
            <a:pPr marL="514350" lvl="1" indent="-285750">
              <a:buChar char="•"/>
            </a:pPr>
            <a:r>
              <a:rPr lang="en-US" sz="1600">
                <a:solidFill>
                  <a:schemeClr val="bg1"/>
                </a:solidFill>
              </a:rPr>
              <a:t>NOTE: WE HAVE ONLY INCLUDED THE CITIES WHICH HAVE AN AVERAGE RISK FACTOR &gt; 7.</a:t>
            </a:r>
          </a:p>
        </p:txBody>
      </p:sp>
      <p:pic>
        <p:nvPicPr>
          <p:cNvPr id="3" name="Picture 4">
            <a:extLst>
              <a:ext uri="{FF2B5EF4-FFF2-40B4-BE49-F238E27FC236}">
                <a16:creationId xmlns:a16="http://schemas.microsoft.com/office/drawing/2014/main" id="{8E735BBA-014B-3242-3318-E8B4379CB6C7}"/>
              </a:ext>
            </a:extLst>
          </p:cNvPr>
          <p:cNvPicPr>
            <a:picLocks noChangeAspect="1"/>
          </p:cNvPicPr>
          <p:nvPr/>
        </p:nvPicPr>
        <p:blipFill>
          <a:blip r:embed="rId2"/>
          <a:stretch>
            <a:fillRect/>
          </a:stretch>
        </p:blipFill>
        <p:spPr>
          <a:xfrm>
            <a:off x="6170242" y="209225"/>
            <a:ext cx="6006128" cy="6298109"/>
          </a:xfrm>
          <a:prstGeom prst="rect">
            <a:avLst/>
          </a:prstGeom>
        </p:spPr>
      </p:pic>
    </p:spTree>
    <p:extLst>
      <p:ext uri="{BB962C8B-B14F-4D97-AF65-F5344CB8AC3E}">
        <p14:creationId xmlns:p14="http://schemas.microsoft.com/office/powerpoint/2010/main" val="2228984641"/>
      </p:ext>
    </p:extLst>
  </p:cSld>
  <p:clrMapOvr>
    <a:masterClrMapping/>
  </p:clrMapOvr>
</p:sld>
</file>

<file path=ppt/theme/theme1.xml><?xml version="1.0" encoding="utf-8"?>
<a:theme xmlns:a="http://schemas.openxmlformats.org/drawingml/2006/main" name="MatrixVTI">
  <a:themeElements>
    <a:clrScheme name="AnalogousFromRegularSeed_2SEEDS">
      <a:dk1>
        <a:srgbClr val="000000"/>
      </a:dk1>
      <a:lt1>
        <a:srgbClr val="FFFFFF"/>
      </a:lt1>
      <a:dk2>
        <a:srgbClr val="412624"/>
      </a:dk2>
      <a:lt2>
        <a:srgbClr val="E8E4E2"/>
      </a:lt2>
      <a:accent1>
        <a:srgbClr val="3B84B1"/>
      </a:accent1>
      <a:accent2>
        <a:srgbClr val="46B2AF"/>
      </a:accent2>
      <a:accent3>
        <a:srgbClr val="4D64C3"/>
      </a:accent3>
      <a:accent4>
        <a:srgbClr val="B13B3B"/>
      </a:accent4>
      <a:accent5>
        <a:srgbClr val="C37E4D"/>
      </a:accent5>
      <a:accent6>
        <a:srgbClr val="B19E3B"/>
      </a:accent6>
      <a:hlink>
        <a:srgbClr val="BB6D3C"/>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588</Words>
  <Application>Microsoft Office PowerPoint</Application>
  <PresentationFormat>Widescreen</PresentationFormat>
  <Paragraphs>57</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Bahnschrift</vt:lpstr>
      <vt:lpstr>Calibri</vt:lpstr>
      <vt:lpstr>MatrixVTI</vt:lpstr>
      <vt:lpstr>Truck Fleet Analysis</vt:lpstr>
      <vt:lpstr>PowerPoint Presentation</vt:lpstr>
      <vt:lpstr>PROCESS WORKFLOW DIAGRAM</vt:lpstr>
      <vt:lpstr>QUESTION 1:   "HOW ACCURATE IS OUR CALCULATED RISKFACTOR, COMPARED TO REAL-WORLD DATA?"</vt:lpstr>
      <vt:lpstr>HOW WE INTEGRATED 'R'</vt:lpstr>
      <vt:lpstr>QUESTION 2: "WHO ARE THE RISKIEST DRIVERS, AND HOW FREQUENTLY DO THEY GET INVOLVED IN AN "EVENT"?"</vt:lpstr>
      <vt:lpstr>QUESTION 3:  "WHICH MODELS ARE MOST "EVENT" PRONE?" </vt:lpstr>
      <vt:lpstr>QUESTION 4: "DO OUR CHOSEN FACTORS DIRECTLY AFFECT THE RISKFACTOR?"</vt:lpstr>
      <vt:lpstr>QUESTION 5:   "WHICH CITY HAS THE RISKIEST DRIVERS AND MOST EVENTS?"</vt:lpstr>
      <vt:lpstr>Challenges faced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Paruchuri, Raga Rasagna</cp:lastModifiedBy>
  <cp:revision>71</cp:revision>
  <dcterms:created xsi:type="dcterms:W3CDTF">2023-04-20T00:33:38Z</dcterms:created>
  <dcterms:modified xsi:type="dcterms:W3CDTF">2023-08-28T16:29:21Z</dcterms:modified>
</cp:coreProperties>
</file>