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0" r:id="rId7"/>
    <p:sldId id="265" r:id="rId8"/>
    <p:sldId id="266" r:id="rId9"/>
    <p:sldId id="268" r:id="rId10"/>
    <p:sldId id="267" r:id="rId11"/>
    <p:sldId id="261" r:id="rId12"/>
    <p:sldId id="262"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Junior Consultant</a:t>
            </a:r>
            <a:r>
              <a:rPr lang="en-US" dirty="0"/>
              <a:t> - Raga</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Transactions Order status by Product class over the Years</a:t>
            </a:r>
            <a:endParaRPr dirty="0"/>
          </a:p>
        </p:txBody>
      </p:sp>
      <p:sp>
        <p:nvSpPr>
          <p:cNvPr id="142" name="Shape 91"/>
          <p:cNvSpPr/>
          <p:nvPr/>
        </p:nvSpPr>
        <p:spPr>
          <a:xfrm>
            <a:off x="205025" y="2164724"/>
            <a:ext cx="3660044"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Blue line is approved</a:t>
            </a:r>
          </a:p>
          <a:p>
            <a:pPr marL="285750" indent="-285750" algn="just">
              <a:buFont typeface="Arial" panose="020B0604020202020204" pitchFamily="34" charset="0"/>
              <a:buChar char="•"/>
            </a:pPr>
            <a:r>
              <a:rPr lang="en-US" dirty="0"/>
              <a:t>Orange line is not approved</a:t>
            </a:r>
          </a:p>
          <a:p>
            <a:pPr marL="285750" indent="-285750" algn="just">
              <a:buFont typeface="Arial" panose="020B0604020202020204" pitchFamily="34" charset="0"/>
              <a:buChar char="•"/>
            </a:pPr>
            <a:r>
              <a:rPr lang="en-US" dirty="0"/>
              <a:t>Medium products are sold the most</a:t>
            </a:r>
          </a:p>
          <a:p>
            <a:pPr marL="285750" indent="-285750" algn="just">
              <a:buFont typeface="Arial" panose="020B0604020202020204" pitchFamily="34" charset="0"/>
              <a:buChar char="•"/>
            </a:pPr>
            <a:r>
              <a:rPr lang="en-US" dirty="0"/>
              <a:t>The frequency of unapproved products is very less to that is good.</a:t>
            </a:r>
            <a:endParaRPr dirty="0"/>
          </a:p>
        </p:txBody>
      </p:sp>
      <p:pic>
        <p:nvPicPr>
          <p:cNvPr id="3" name="Picture 2">
            <a:extLst>
              <a:ext uri="{FF2B5EF4-FFF2-40B4-BE49-F238E27FC236}">
                <a16:creationId xmlns:a16="http://schemas.microsoft.com/office/drawing/2014/main" id="{C84E8911-CE3F-E327-5AF3-6E9E109BE43E}"/>
              </a:ext>
            </a:extLst>
          </p:cNvPr>
          <p:cNvPicPr>
            <a:picLocks noChangeAspect="1"/>
          </p:cNvPicPr>
          <p:nvPr/>
        </p:nvPicPr>
        <p:blipFill>
          <a:blip r:embed="rId2"/>
          <a:stretch>
            <a:fillRect/>
          </a:stretch>
        </p:blipFill>
        <p:spPr>
          <a:xfrm>
            <a:off x="3990203" y="1891051"/>
            <a:ext cx="4780422" cy="2862164"/>
          </a:xfrm>
          <a:prstGeom prst="rect">
            <a:avLst/>
          </a:prstGeom>
        </p:spPr>
      </p:pic>
    </p:spTree>
    <p:extLst>
      <p:ext uri="{BB962C8B-B14F-4D97-AF65-F5344CB8AC3E}">
        <p14:creationId xmlns:p14="http://schemas.microsoft.com/office/powerpoint/2010/main" val="23323665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10 Customers to Target</a:t>
            </a:r>
            <a:endParaRPr dirty="0"/>
          </a:p>
        </p:txBody>
      </p:sp>
      <p:sp>
        <p:nvSpPr>
          <p:cNvPr id="151" name="Shape 100"/>
          <p:cNvSpPr/>
          <p:nvPr/>
        </p:nvSpPr>
        <p:spPr>
          <a:xfrm>
            <a:off x="221425" y="1599626"/>
            <a:ext cx="8391232"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First name, Last name, Gender and Job industry category of Top 10 customers who made most bike purchases can be targeted to drive more value to the organization. The number of transactions performed too gives important insights about their purchasing capability.</a:t>
            </a:r>
            <a:endParaRPr dirty="0"/>
          </a:p>
        </p:txBody>
      </p:sp>
      <p:pic>
        <p:nvPicPr>
          <p:cNvPr id="5" name="Picture 4">
            <a:extLst>
              <a:ext uri="{FF2B5EF4-FFF2-40B4-BE49-F238E27FC236}">
                <a16:creationId xmlns:a16="http://schemas.microsoft.com/office/drawing/2014/main" id="{B613487B-C5E2-209D-0F33-74ADBAA37700}"/>
              </a:ext>
            </a:extLst>
          </p:cNvPr>
          <p:cNvPicPr>
            <a:picLocks noChangeAspect="1"/>
          </p:cNvPicPr>
          <p:nvPr/>
        </p:nvPicPr>
        <p:blipFill>
          <a:blip r:embed="rId2"/>
          <a:stretch>
            <a:fillRect/>
          </a:stretch>
        </p:blipFill>
        <p:spPr>
          <a:xfrm>
            <a:off x="278802" y="2571750"/>
            <a:ext cx="8491823" cy="255423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Analysis Factors</a:t>
            </a:r>
            <a:endParaRPr dirty="0"/>
          </a:p>
        </p:txBody>
      </p:sp>
      <p:sp>
        <p:nvSpPr>
          <p:cNvPr id="124" name="Shape 73"/>
          <p:cNvSpPr/>
          <p:nvPr/>
        </p:nvSpPr>
        <p:spPr>
          <a:xfrm>
            <a:off x="437400" y="1862400"/>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mj-lt"/>
              <a:buAutoNum type="arabicPeriod"/>
            </a:pPr>
            <a:r>
              <a:rPr lang="en-US" dirty="0"/>
              <a:t>Wealth Segments</a:t>
            </a:r>
          </a:p>
          <a:p>
            <a:pPr marL="342900" indent="-342900">
              <a:buFont typeface="+mj-lt"/>
              <a:buAutoNum type="arabicPeriod"/>
            </a:pPr>
            <a:r>
              <a:rPr lang="en-US" dirty="0"/>
              <a:t>Bike Purchases in last 3 years</a:t>
            </a:r>
          </a:p>
          <a:p>
            <a:pPr marL="342900" indent="-342900">
              <a:buFont typeface="+mj-lt"/>
              <a:buAutoNum type="arabicPeriod"/>
            </a:pPr>
            <a:r>
              <a:rPr lang="en-US" dirty="0"/>
              <a:t>Age Distribution</a:t>
            </a:r>
          </a:p>
          <a:p>
            <a:pPr marL="342900" indent="-342900">
              <a:buFont typeface="+mj-lt"/>
              <a:buAutoNum type="arabicPeriod"/>
            </a:pPr>
            <a:r>
              <a:rPr lang="en-US" dirty="0"/>
              <a:t>Gender segments</a:t>
            </a:r>
          </a:p>
          <a:p>
            <a:pPr marL="342900" indent="-342900">
              <a:buFont typeface="+mj-lt"/>
              <a:buAutoNum type="arabicPeriod"/>
            </a:pPr>
            <a:r>
              <a:rPr lang="en-US" dirty="0"/>
              <a:t>Job Industry and Categories</a:t>
            </a:r>
          </a:p>
          <a:p>
            <a:pPr marL="342900" indent="-342900">
              <a:buFont typeface="+mj-lt"/>
              <a:buAutoNum type="arabicPeriod"/>
            </a:pPr>
            <a:r>
              <a:rPr lang="en-US" dirty="0"/>
              <a:t>Transactions per Product Line</a:t>
            </a:r>
          </a:p>
          <a:p>
            <a:pPr marL="342900" indent="-342900">
              <a:buFont typeface="+mj-lt"/>
              <a:buAutoNum type="arabicPeriod"/>
            </a:pPr>
            <a:r>
              <a:rPr lang="en-US" dirty="0"/>
              <a:t>Transactions per Product Size</a:t>
            </a:r>
          </a:p>
          <a:p>
            <a:pPr marL="342900" indent="-342900">
              <a:buFont typeface="+mj-lt"/>
              <a:buAutoNum type="arabicPeriod"/>
            </a:pPr>
            <a:endParaRPr dirty="0"/>
          </a:p>
        </p:txBody>
      </p:sp>
      <p:pic>
        <p:nvPicPr>
          <p:cNvPr id="2050" name="Picture 2" descr="Customer Profile Analysis">
            <a:extLst>
              <a:ext uri="{FF2B5EF4-FFF2-40B4-BE49-F238E27FC236}">
                <a16:creationId xmlns:a16="http://schemas.microsoft.com/office/drawing/2014/main" id="{64769DDA-567C-DA95-1528-619FDAF970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1801" y="1810102"/>
            <a:ext cx="4327950" cy="2396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5277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Steps Taken</a:t>
            </a:r>
            <a:endParaRPr dirty="0"/>
          </a:p>
        </p:txBody>
      </p:sp>
      <p:sp>
        <p:nvSpPr>
          <p:cNvPr id="133" name="Shape 82"/>
          <p:cNvSpPr/>
          <p:nvPr/>
        </p:nvSpPr>
        <p:spPr>
          <a:xfrm>
            <a:off x="205025" y="1702236"/>
            <a:ext cx="5304427"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lgn="just">
              <a:buFont typeface="+mj-lt"/>
              <a:buAutoNum type="arabicPeriod"/>
            </a:pPr>
            <a:r>
              <a:rPr lang="en-US" b="1" dirty="0"/>
              <a:t>Detecting / Treating missing values and outliers</a:t>
            </a:r>
            <a:r>
              <a:rPr lang="en-US" dirty="0"/>
              <a:t> – Approx 2000 blank records deleted, “Default” column with gibberish values deleted</a:t>
            </a:r>
          </a:p>
          <a:p>
            <a:pPr marL="342900" indent="-342900" algn="just">
              <a:buFont typeface="+mj-lt"/>
              <a:buAutoNum type="arabicPeriod"/>
            </a:pPr>
            <a:r>
              <a:rPr lang="en-US" b="1" dirty="0"/>
              <a:t>Uniqueness of Data Records</a:t>
            </a:r>
            <a:r>
              <a:rPr lang="en-US" dirty="0"/>
              <a:t> – Treated Approx 500 records</a:t>
            </a:r>
          </a:p>
          <a:p>
            <a:pPr marL="342900" indent="-342900" algn="just">
              <a:buFont typeface="+mj-lt"/>
              <a:buAutoNum type="arabicPeriod"/>
            </a:pPr>
            <a:r>
              <a:rPr lang="en-US" b="1" dirty="0"/>
              <a:t>Appropriate Data type basing on metadata</a:t>
            </a:r>
            <a:r>
              <a:rPr lang="en-US" dirty="0"/>
              <a:t> – Converted Data type for </a:t>
            </a:r>
            <a:r>
              <a:rPr lang="en-US" dirty="0" err="1"/>
              <a:t>property_value</a:t>
            </a:r>
            <a:r>
              <a:rPr lang="en-US" dirty="0"/>
              <a:t> and </a:t>
            </a:r>
            <a:r>
              <a:rPr lang="en-US" dirty="0" err="1"/>
              <a:t>product_first_sold_date</a:t>
            </a:r>
            <a:endParaRPr lang="en-US" dirty="0"/>
          </a:p>
          <a:p>
            <a:pPr marL="342900" indent="-342900" algn="just">
              <a:buFont typeface="+mj-lt"/>
              <a:buAutoNum type="arabicPeriod"/>
            </a:pPr>
            <a:r>
              <a:rPr lang="en-US" b="1" dirty="0"/>
              <a:t>Accurate and Consistent Values</a:t>
            </a:r>
            <a:r>
              <a:rPr lang="en-US" dirty="0"/>
              <a:t> – Sorted </a:t>
            </a:r>
            <a:r>
              <a:rPr lang="en-US" dirty="0" err="1"/>
              <a:t>DoB</a:t>
            </a:r>
            <a:r>
              <a:rPr lang="en-US" dirty="0"/>
              <a:t> and Edited Spelling for Gender column</a:t>
            </a:r>
          </a:p>
          <a:p>
            <a:pPr marL="342900" indent="-342900" algn="just">
              <a:buFont typeface="+mj-lt"/>
              <a:buAutoNum type="arabicPeriod"/>
            </a:pPr>
            <a:endParaRPr lang="en-US" dirty="0"/>
          </a:p>
        </p:txBody>
      </p:sp>
      <p:pic>
        <p:nvPicPr>
          <p:cNvPr id="1026" name="Picture 2" descr="Data Exploration - Autovity">
            <a:extLst>
              <a:ext uri="{FF2B5EF4-FFF2-40B4-BE49-F238E27FC236}">
                <a16:creationId xmlns:a16="http://schemas.microsoft.com/office/drawing/2014/main" id="{215AA1E1-65B9-C41C-ABEA-99C18FA496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8863" y="2059319"/>
            <a:ext cx="3149446" cy="21083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89657"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who own cars by </a:t>
            </a:r>
          </a:p>
          <a:p>
            <a:r>
              <a:rPr lang="en-US" dirty="0"/>
              <a:t>Wealth segment</a:t>
            </a:r>
            <a:endParaRPr dirty="0"/>
          </a:p>
        </p:txBody>
      </p:sp>
      <p:sp>
        <p:nvSpPr>
          <p:cNvPr id="142" name="Shape 91"/>
          <p:cNvSpPr/>
          <p:nvPr/>
        </p:nvSpPr>
        <p:spPr>
          <a:xfrm>
            <a:off x="205025" y="2164724"/>
            <a:ext cx="4997066"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There are 3 wealth segments – Mass, High Net Worth, Affluent</a:t>
            </a:r>
          </a:p>
          <a:p>
            <a:pPr marL="285750" indent="-285750" algn="just">
              <a:buFont typeface="Arial" panose="020B0604020202020204" pitchFamily="34" charset="0"/>
              <a:buChar char="•"/>
            </a:pPr>
            <a:r>
              <a:rPr lang="en-US" dirty="0"/>
              <a:t>There are more customers from “Mass“ wealth segment</a:t>
            </a:r>
          </a:p>
          <a:p>
            <a:pPr marL="285750" indent="-285750" algn="just">
              <a:buFont typeface="Arial" panose="020B0604020202020204" pitchFamily="34" charset="0"/>
              <a:buChar char="•"/>
            </a:pPr>
            <a:r>
              <a:rPr lang="en-US" dirty="0"/>
              <a:t>Lesser customers from “Mass” segment have cars</a:t>
            </a:r>
          </a:p>
          <a:p>
            <a:pPr marL="285750" indent="-285750" algn="just">
              <a:buFont typeface="Arial" panose="020B0604020202020204" pitchFamily="34" charset="0"/>
              <a:buChar char="•"/>
            </a:pPr>
            <a:r>
              <a:rPr lang="en-US" dirty="0"/>
              <a:t>More customers from “High Net Worth” and “affluent” segments have cars</a:t>
            </a:r>
          </a:p>
        </p:txBody>
      </p:sp>
      <p:pic>
        <p:nvPicPr>
          <p:cNvPr id="4" name="Picture 3">
            <a:extLst>
              <a:ext uri="{FF2B5EF4-FFF2-40B4-BE49-F238E27FC236}">
                <a16:creationId xmlns:a16="http://schemas.microsoft.com/office/drawing/2014/main" id="{5F258E23-7739-F695-603F-A15557D00888}"/>
              </a:ext>
            </a:extLst>
          </p:cNvPr>
          <p:cNvPicPr>
            <a:picLocks noChangeAspect="1"/>
          </p:cNvPicPr>
          <p:nvPr/>
        </p:nvPicPr>
        <p:blipFill>
          <a:blip r:embed="rId2"/>
          <a:stretch>
            <a:fillRect/>
          </a:stretch>
        </p:blipFill>
        <p:spPr>
          <a:xfrm>
            <a:off x="5293888" y="820525"/>
            <a:ext cx="3645087" cy="4191215"/>
          </a:xfrm>
          <a:prstGeom prst="rect">
            <a:avLst/>
          </a:prstGeom>
        </p:spPr>
      </p:pic>
    </p:spTree>
    <p:extLst>
      <p:ext uri="{BB962C8B-B14F-4D97-AF65-F5344CB8AC3E}">
        <p14:creationId xmlns:p14="http://schemas.microsoft.com/office/powerpoint/2010/main" val="21132249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39355"/>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Gender of Customers who own Cars - Over the Years 1953-2002</a:t>
            </a:r>
            <a:endParaRPr dirty="0"/>
          </a:p>
        </p:txBody>
      </p:sp>
      <p:sp>
        <p:nvSpPr>
          <p:cNvPr id="142" name="Shape 91"/>
          <p:cNvSpPr/>
          <p:nvPr/>
        </p:nvSpPr>
        <p:spPr>
          <a:xfrm>
            <a:off x="205025" y="2164724"/>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More customers own cars</a:t>
            </a:r>
          </a:p>
          <a:p>
            <a:pPr marL="285750" indent="-285750" algn="just">
              <a:buFont typeface="Arial" panose="020B0604020202020204" pitchFamily="34" charset="0"/>
              <a:buChar char="•"/>
            </a:pPr>
            <a:r>
              <a:rPr lang="en-US" dirty="0"/>
              <a:t>More female customers own cars</a:t>
            </a:r>
          </a:p>
          <a:p>
            <a:pPr marL="285750" indent="-285750" algn="just">
              <a:buFont typeface="Arial" panose="020B0604020202020204" pitchFamily="34" charset="0"/>
              <a:buChar char="•"/>
            </a:pPr>
            <a:r>
              <a:rPr lang="en-US" dirty="0"/>
              <a:t>In 1987, Females had maximum cars</a:t>
            </a:r>
          </a:p>
          <a:p>
            <a:pPr marL="285750" indent="-285750" algn="just">
              <a:buFont typeface="Arial" panose="020B0604020202020204" pitchFamily="34" charset="0"/>
              <a:buChar char="•"/>
            </a:pPr>
            <a:r>
              <a:rPr lang="en-US" dirty="0"/>
              <a:t>Number of cars owned reduced over the years after mid 1970s</a:t>
            </a:r>
          </a:p>
        </p:txBody>
      </p:sp>
      <p:pic>
        <p:nvPicPr>
          <p:cNvPr id="3" name="Picture 2">
            <a:extLst>
              <a:ext uri="{FF2B5EF4-FFF2-40B4-BE49-F238E27FC236}">
                <a16:creationId xmlns:a16="http://schemas.microsoft.com/office/drawing/2014/main" id="{A7D5D87C-8407-3388-DFDD-BC99140C2443}"/>
              </a:ext>
            </a:extLst>
          </p:cNvPr>
          <p:cNvPicPr>
            <a:picLocks noChangeAspect="1"/>
          </p:cNvPicPr>
          <p:nvPr/>
        </p:nvPicPr>
        <p:blipFill>
          <a:blip r:embed="rId2"/>
          <a:stretch>
            <a:fillRect/>
          </a:stretch>
        </p:blipFill>
        <p:spPr>
          <a:xfrm>
            <a:off x="3846956" y="1588671"/>
            <a:ext cx="5092019" cy="308064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 in last 3 years </a:t>
            </a:r>
          </a:p>
          <a:p>
            <a:r>
              <a:rPr lang="en-US" dirty="0"/>
              <a:t>by Gender per Wealth segment</a:t>
            </a:r>
            <a:endParaRPr dirty="0"/>
          </a:p>
        </p:txBody>
      </p:sp>
      <p:sp>
        <p:nvSpPr>
          <p:cNvPr id="142" name="Shape 91"/>
          <p:cNvSpPr/>
          <p:nvPr/>
        </p:nvSpPr>
        <p:spPr>
          <a:xfrm>
            <a:off x="205025" y="2164724"/>
            <a:ext cx="4134600" cy="12297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Overall, female customers have made more bike purchases.</a:t>
            </a:r>
          </a:p>
          <a:p>
            <a:pPr marL="285750" indent="-285750" algn="just">
              <a:buFont typeface="Arial" panose="020B0604020202020204" pitchFamily="34" charset="0"/>
              <a:buChar char="•"/>
            </a:pPr>
            <a:r>
              <a:rPr lang="en-US" dirty="0"/>
              <a:t>“Mass Customers” wealth segment purchased maximum bikes.</a:t>
            </a:r>
          </a:p>
        </p:txBody>
      </p:sp>
      <p:pic>
        <p:nvPicPr>
          <p:cNvPr id="3" name="Picture 2">
            <a:extLst>
              <a:ext uri="{FF2B5EF4-FFF2-40B4-BE49-F238E27FC236}">
                <a16:creationId xmlns:a16="http://schemas.microsoft.com/office/drawing/2014/main" id="{B90BD19C-616F-CB46-7668-5FF274B9FB07}"/>
              </a:ext>
            </a:extLst>
          </p:cNvPr>
          <p:cNvPicPr>
            <a:picLocks noChangeAspect="1"/>
          </p:cNvPicPr>
          <p:nvPr/>
        </p:nvPicPr>
        <p:blipFill>
          <a:blip r:embed="rId2"/>
          <a:stretch>
            <a:fillRect/>
          </a:stretch>
        </p:blipFill>
        <p:spPr>
          <a:xfrm>
            <a:off x="4285837" y="1176564"/>
            <a:ext cx="4770506" cy="3441616"/>
          </a:xfrm>
          <a:prstGeom prst="rect">
            <a:avLst/>
          </a:prstGeom>
        </p:spPr>
      </p:pic>
    </p:spTree>
    <p:extLst>
      <p:ext uri="{BB962C8B-B14F-4D97-AF65-F5344CB8AC3E}">
        <p14:creationId xmlns:p14="http://schemas.microsoft.com/office/powerpoint/2010/main" val="29685528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Tenure per Job Industry and </a:t>
            </a:r>
          </a:p>
          <a:p>
            <a:r>
              <a:rPr lang="en-US" dirty="0"/>
              <a:t>Number of job titles per industry</a:t>
            </a:r>
            <a:endParaRPr dirty="0"/>
          </a:p>
        </p:txBody>
      </p:sp>
      <p:sp>
        <p:nvSpPr>
          <p:cNvPr id="142" name="Shape 91"/>
          <p:cNvSpPr/>
          <p:nvPr/>
        </p:nvSpPr>
        <p:spPr>
          <a:xfrm>
            <a:off x="205025" y="2164724"/>
            <a:ext cx="4134600" cy="229155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Manufacturing Industry has maximum tenure and the greatest number of job titles</a:t>
            </a:r>
          </a:p>
          <a:p>
            <a:pPr marL="285750" indent="-285750" algn="just">
              <a:buFont typeface="Arial" panose="020B0604020202020204" pitchFamily="34" charset="0"/>
              <a:buChar char="•"/>
            </a:pPr>
            <a:r>
              <a:rPr lang="en-US" dirty="0"/>
              <a:t>Telecommunication industry has least tenure and least number of job titles</a:t>
            </a:r>
          </a:p>
          <a:p>
            <a:pPr marL="285750" indent="-285750" algn="just">
              <a:buFont typeface="Arial" panose="020B0604020202020204" pitchFamily="34" charset="0"/>
              <a:buChar char="•"/>
            </a:pPr>
            <a:r>
              <a:rPr lang="en-US" dirty="0"/>
              <a:t>Tenure and number of job titles per industry seems to be directly proportional</a:t>
            </a:r>
            <a:endParaRPr dirty="0"/>
          </a:p>
        </p:txBody>
      </p:sp>
      <p:pic>
        <p:nvPicPr>
          <p:cNvPr id="3" name="Picture 2">
            <a:extLst>
              <a:ext uri="{FF2B5EF4-FFF2-40B4-BE49-F238E27FC236}">
                <a16:creationId xmlns:a16="http://schemas.microsoft.com/office/drawing/2014/main" id="{159BF559-D4CC-DCFF-C295-1EFD32353347}"/>
              </a:ext>
            </a:extLst>
          </p:cNvPr>
          <p:cNvPicPr>
            <a:picLocks noChangeAspect="1"/>
          </p:cNvPicPr>
          <p:nvPr/>
        </p:nvPicPr>
        <p:blipFill>
          <a:blip r:embed="rId2"/>
          <a:stretch>
            <a:fillRect/>
          </a:stretch>
        </p:blipFill>
        <p:spPr>
          <a:xfrm>
            <a:off x="4572000" y="7684"/>
            <a:ext cx="4571999" cy="2509154"/>
          </a:xfrm>
          <a:prstGeom prst="rect">
            <a:avLst/>
          </a:prstGeom>
        </p:spPr>
      </p:pic>
      <p:pic>
        <p:nvPicPr>
          <p:cNvPr id="7" name="Picture 6">
            <a:extLst>
              <a:ext uri="{FF2B5EF4-FFF2-40B4-BE49-F238E27FC236}">
                <a16:creationId xmlns:a16="http://schemas.microsoft.com/office/drawing/2014/main" id="{2467AD3B-FE5F-A3A7-B905-D1660BAB7310}"/>
              </a:ext>
            </a:extLst>
          </p:cNvPr>
          <p:cNvPicPr>
            <a:picLocks noChangeAspect="1"/>
          </p:cNvPicPr>
          <p:nvPr/>
        </p:nvPicPr>
        <p:blipFill>
          <a:blip r:embed="rId3"/>
          <a:stretch>
            <a:fillRect/>
          </a:stretch>
        </p:blipFill>
        <p:spPr>
          <a:xfrm>
            <a:off x="4504885" y="2509154"/>
            <a:ext cx="4639114" cy="2625612"/>
          </a:xfrm>
          <a:prstGeom prst="rect">
            <a:avLst/>
          </a:prstGeom>
        </p:spPr>
      </p:pic>
    </p:spTree>
    <p:extLst>
      <p:ext uri="{BB962C8B-B14F-4D97-AF65-F5344CB8AC3E}">
        <p14:creationId xmlns:p14="http://schemas.microsoft.com/office/powerpoint/2010/main" val="11202400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Transactions Details for Product Sizes and Product Line</a:t>
            </a:r>
            <a:endParaRPr dirty="0"/>
          </a:p>
        </p:txBody>
      </p:sp>
      <p:sp>
        <p:nvSpPr>
          <p:cNvPr id="142" name="Shape 91"/>
          <p:cNvSpPr/>
          <p:nvPr/>
        </p:nvSpPr>
        <p:spPr>
          <a:xfrm>
            <a:off x="205025" y="1752476"/>
            <a:ext cx="3202816" cy="293089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lgn="just">
              <a:buFont typeface="Arial" panose="020B0604020202020204" pitchFamily="34" charset="0"/>
              <a:buChar char="•"/>
            </a:pPr>
            <a:r>
              <a:rPr lang="en-US" sz="1300" dirty="0"/>
              <a:t>Standard Product Line has greatest Transactions </a:t>
            </a:r>
          </a:p>
          <a:p>
            <a:pPr marL="171450" indent="-171450" algn="just">
              <a:buFont typeface="Arial" panose="020B0604020202020204" pitchFamily="34" charset="0"/>
              <a:buChar char="•"/>
            </a:pPr>
            <a:r>
              <a:rPr lang="en-US" sz="1300" dirty="0"/>
              <a:t>Mountain Product line has least transactions.</a:t>
            </a:r>
          </a:p>
          <a:p>
            <a:pPr marL="171450" indent="-171450" algn="just">
              <a:buFont typeface="Arial" panose="020B0604020202020204" pitchFamily="34" charset="0"/>
              <a:buChar char="•"/>
            </a:pPr>
            <a:r>
              <a:rPr lang="en-US" sz="1300" dirty="0"/>
              <a:t>Medium Product Size has maximum transactions with small and large sizes being fairly competitive.</a:t>
            </a:r>
          </a:p>
          <a:p>
            <a:pPr marL="171450" indent="-171450" algn="just">
              <a:buFont typeface="Arial" panose="020B0604020202020204" pitchFamily="34" charset="0"/>
              <a:buChar char="•"/>
            </a:pPr>
            <a:r>
              <a:rPr lang="en-US" sz="1300" dirty="0"/>
              <a:t>Marketing to improve sales on other product lines and sizes can be done </a:t>
            </a:r>
          </a:p>
          <a:p>
            <a:pPr marL="171450" indent="-171450" algn="just">
              <a:buFont typeface="Arial" panose="020B0604020202020204" pitchFamily="34" charset="0"/>
              <a:buChar char="•"/>
            </a:pPr>
            <a:r>
              <a:rPr lang="en-US" sz="1300" dirty="0"/>
              <a:t>Continue to attract customers who buy standard line products and medium size products.</a:t>
            </a:r>
            <a:endParaRPr sz="1300" dirty="0"/>
          </a:p>
        </p:txBody>
      </p:sp>
      <p:pic>
        <p:nvPicPr>
          <p:cNvPr id="3" name="Picture 2">
            <a:extLst>
              <a:ext uri="{FF2B5EF4-FFF2-40B4-BE49-F238E27FC236}">
                <a16:creationId xmlns:a16="http://schemas.microsoft.com/office/drawing/2014/main" id="{A425A048-4FB3-74B5-60C2-29E02CFC7B80}"/>
              </a:ext>
            </a:extLst>
          </p:cNvPr>
          <p:cNvPicPr>
            <a:picLocks noChangeAspect="1"/>
          </p:cNvPicPr>
          <p:nvPr/>
        </p:nvPicPr>
        <p:blipFill>
          <a:blip r:embed="rId2"/>
          <a:stretch>
            <a:fillRect/>
          </a:stretch>
        </p:blipFill>
        <p:spPr>
          <a:xfrm>
            <a:off x="3542339" y="1862400"/>
            <a:ext cx="5396636" cy="2559182"/>
          </a:xfrm>
          <a:prstGeom prst="rect">
            <a:avLst/>
          </a:prstGeom>
        </p:spPr>
      </p:pic>
    </p:spTree>
    <p:extLst>
      <p:ext uri="{BB962C8B-B14F-4D97-AF65-F5344CB8AC3E}">
        <p14:creationId xmlns:p14="http://schemas.microsoft.com/office/powerpoint/2010/main" val="64103274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451</Words>
  <Application>Microsoft Office PowerPoint</Application>
  <PresentationFormat>On-screen Show (16:9)</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Paruchuri, Raga Rasagna</cp:lastModifiedBy>
  <cp:revision>19</cp:revision>
  <dcterms:modified xsi:type="dcterms:W3CDTF">2023-08-18T15:38:07Z</dcterms:modified>
</cp:coreProperties>
</file>