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0bb920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0bb920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bb920c2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bb920c2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90fba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90fba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e90fba3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e90fba3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e90fba3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e90fba3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e90fba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e90fba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e90fba3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e90fba3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e90fbab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e90fbab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e90fba39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e90fba39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e90fbab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e90fbab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bc9580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bc9580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e90fba39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e90fba39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e90fba39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e90fba39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e90fba39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e90fba39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e90fba39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e90fba39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e90fba3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e90fba3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0dea2bd4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0dea2bd4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443a71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443a71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bc95800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bc95800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0db26f5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0db26f5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bc958008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bc958008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a2b6e9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a2b6e9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17a9498c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17a9498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bc9580084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bc958008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5581800" y="51425"/>
            <a:ext cx="35622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ENME 610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Final Project Presentation</a:t>
            </a:r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1038/s41598-020-72442-4" TargetMode="External"/><Relationship Id="rId4" Type="http://schemas.openxmlformats.org/officeDocument/2006/relationships/hyperlink" Target="https://doi.org/10.1149/2.036308jes" TargetMode="External"/><Relationship Id="rId5" Type="http://schemas.openxmlformats.org/officeDocument/2006/relationships/hyperlink" Target="https://www.osti.gov/servlets/purl/1346648" TargetMode="External"/><Relationship Id="rId6" Type="http://schemas.openxmlformats.org/officeDocument/2006/relationships/hyperlink" Target="https://doi.org/10.1016/j.jpowsour.2016.04.05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Optimization of Li-ion battery design</a:t>
            </a:r>
            <a:endParaRPr sz="2800"/>
          </a:p>
        </p:txBody>
      </p:sp>
      <p:sp>
        <p:nvSpPr>
          <p:cNvPr id="56" name="Google Shape;56;p13"/>
          <p:cNvSpPr txBox="1"/>
          <p:nvPr/>
        </p:nvSpPr>
        <p:spPr>
          <a:xfrm>
            <a:off x="785950" y="3889950"/>
            <a:ext cx="75612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Raghav Agarwal, Hirbod Akhavan, Kenton Cuddington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04000" y="4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Formulation: Thermal Performance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04000" y="4110250"/>
            <a:ext cx="7347900" cy="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</a:t>
            </a:r>
            <a:r>
              <a:rPr lang="en">
                <a:solidFill>
                  <a:srgbClr val="000000"/>
                </a:solidFill>
              </a:rPr>
              <a:t>pattern</a:t>
            </a:r>
            <a:r>
              <a:rPr lang="en">
                <a:solidFill>
                  <a:srgbClr val="000000"/>
                </a:solidFill>
              </a:rPr>
              <a:t> is repeated S times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50" y="1225936"/>
            <a:ext cx="4026692" cy="33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421450" y="1586475"/>
            <a:ext cx="24423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586250" y="1586475"/>
            <a:ext cx="9879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742550" y="1586475"/>
            <a:ext cx="9879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144663" y="1846875"/>
            <a:ext cx="655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∞</a:t>
            </a:r>
            <a:r>
              <a:rPr lang="en"/>
              <a:t>,h</a:t>
            </a:r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 rot="10800000">
            <a:off x="3010238" y="1673175"/>
            <a:ext cx="0" cy="73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114247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Q̇1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130" name="Google Shape;130;p22"/>
          <p:cNvCxnSpPr>
            <a:stCxn id="125" idx="0"/>
            <a:endCxn id="125" idx="2"/>
          </p:cNvCxnSpPr>
          <p:nvPr/>
        </p:nvCxnSpPr>
        <p:spPr>
          <a:xfrm>
            <a:off x="1080200" y="1586475"/>
            <a:ext cx="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2224100" y="1586475"/>
            <a:ext cx="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64622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Q̇1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30382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Q̇2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789038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Q̇2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14600" y="1573925"/>
            <a:ext cx="371700" cy="954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baseline="-25000" lang="en" sz="1200"/>
              <a:t>0</a:t>
            </a:r>
            <a:endParaRPr baseline="-25000" sz="1200"/>
          </a:p>
        </p:txBody>
      </p:sp>
      <p:sp>
        <p:nvSpPr>
          <p:cNvPr id="136" name="Google Shape;136;p22"/>
          <p:cNvSpPr txBox="1"/>
          <p:nvPr/>
        </p:nvSpPr>
        <p:spPr>
          <a:xfrm>
            <a:off x="937800" y="2699800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137" name="Google Shape;137;p22"/>
          <p:cNvSpPr/>
          <p:nvPr/>
        </p:nvSpPr>
        <p:spPr>
          <a:xfrm rot="-5400000">
            <a:off x="1036950" y="2247400"/>
            <a:ext cx="173400" cy="73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flipH="1">
            <a:off x="586250" y="2478800"/>
            <a:ext cx="69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93025" y="3106700"/>
            <a:ext cx="2249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 txBox="1"/>
          <p:nvPr/>
        </p:nvSpPr>
        <p:spPr>
          <a:xfrm>
            <a:off x="2545725" y="3177425"/>
            <a:ext cx="253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41" name="Google Shape;141;p22"/>
          <p:cNvSpPr txBox="1"/>
          <p:nvPr/>
        </p:nvSpPr>
        <p:spPr>
          <a:xfrm>
            <a:off x="204000" y="1069902"/>
            <a:ext cx="35418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pin modeled as insulated wall</a:t>
            </a:r>
            <a:endParaRPr sz="1600"/>
          </a:p>
        </p:txBody>
      </p:sp>
      <p:sp>
        <p:nvSpPr>
          <p:cNvPr id="142" name="Google Shape;142;p22"/>
          <p:cNvSpPr/>
          <p:nvPr/>
        </p:nvSpPr>
        <p:spPr>
          <a:xfrm>
            <a:off x="602813" y="1607800"/>
            <a:ext cx="964500" cy="867900"/>
          </a:xfrm>
          <a:prstGeom prst="rect">
            <a:avLst/>
          </a:prstGeom>
          <a:solidFill>
            <a:srgbClr val="FFFF00">
              <a:alpha val="2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1748475" y="1599150"/>
            <a:ext cx="964500" cy="867900"/>
          </a:xfrm>
          <a:prstGeom prst="rect">
            <a:avLst/>
          </a:prstGeom>
          <a:solidFill>
            <a:srgbClr val="00FF00">
              <a:alpha val="2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032738" y="2705988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145" name="Google Shape;145;p22"/>
          <p:cNvSpPr/>
          <p:nvPr/>
        </p:nvSpPr>
        <p:spPr>
          <a:xfrm rot="-5400000">
            <a:off x="2131888" y="2253588"/>
            <a:ext cx="173400" cy="73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510425" y="2695625"/>
            <a:ext cx="168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47" name="Google Shape;147;p22"/>
          <p:cNvSpPr/>
          <p:nvPr/>
        </p:nvSpPr>
        <p:spPr>
          <a:xfrm rot="-5400000">
            <a:off x="1584425" y="2442725"/>
            <a:ext cx="173400" cy="33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2"/>
          <p:cNvCxnSpPr/>
          <p:nvPr/>
        </p:nvCxnSpPr>
        <p:spPr>
          <a:xfrm flipH="1">
            <a:off x="2838088" y="2478800"/>
            <a:ext cx="69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2936950" y="3554900"/>
            <a:ext cx="548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T=T</a:t>
            </a:r>
            <a:r>
              <a:rPr baseline="-25000" lang="en" sz="1200"/>
              <a:t>1</a:t>
            </a:r>
            <a:endParaRPr baseline="-25000" sz="12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25" y="3415500"/>
            <a:ext cx="781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04000" y="40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Formulation: Thermal Performance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21450" y="1586475"/>
            <a:ext cx="24423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86250" y="1586475"/>
            <a:ext cx="9879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742550" y="1586475"/>
            <a:ext cx="987900" cy="90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144663" y="1846875"/>
            <a:ext cx="6555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baseline="-25000" lang="en"/>
              <a:t>∞</a:t>
            </a:r>
            <a:r>
              <a:rPr lang="en"/>
              <a:t>,h</a:t>
            </a:r>
            <a:endParaRPr/>
          </a:p>
        </p:txBody>
      </p:sp>
      <p:cxnSp>
        <p:nvCxnSpPr>
          <p:cNvPr id="160" name="Google Shape;160;p23"/>
          <p:cNvCxnSpPr/>
          <p:nvPr/>
        </p:nvCxnSpPr>
        <p:spPr>
          <a:xfrm rot="10800000">
            <a:off x="3010238" y="1673175"/>
            <a:ext cx="0" cy="73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114247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Q̇1</a:t>
            </a:r>
            <a:endParaRPr b="1" sz="1100">
              <a:solidFill>
                <a:srgbClr val="333333"/>
              </a:solidFill>
              <a:highlight>
                <a:srgbClr val="FFFFFF"/>
              </a:highlight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cxnSp>
        <p:nvCxnSpPr>
          <p:cNvPr id="162" name="Google Shape;162;p23"/>
          <p:cNvCxnSpPr>
            <a:stCxn id="157" idx="0"/>
            <a:endCxn id="157" idx="2"/>
          </p:cNvCxnSpPr>
          <p:nvPr/>
        </p:nvCxnSpPr>
        <p:spPr>
          <a:xfrm>
            <a:off x="1080200" y="1586475"/>
            <a:ext cx="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2224100" y="1586475"/>
            <a:ext cx="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/>
        </p:nvSpPr>
        <p:spPr>
          <a:xfrm>
            <a:off x="64622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Q̇1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2303825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Q̇2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789038" y="1859175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  <a:latin typeface="HiraKakuPro-W3"/>
                <a:ea typeface="HiraKakuPro-W3"/>
                <a:cs typeface="HiraKakuPro-W3"/>
                <a:sym typeface="HiraKakuPro-W3"/>
              </a:rPr>
              <a:t>Q̇2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214600" y="1573925"/>
            <a:ext cx="371700" cy="954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</a:t>
            </a:r>
            <a:r>
              <a:rPr baseline="-25000" lang="en" sz="1200"/>
              <a:t>0</a:t>
            </a:r>
            <a:endParaRPr baseline="-25000" sz="1200"/>
          </a:p>
        </p:txBody>
      </p:sp>
      <p:sp>
        <p:nvSpPr>
          <p:cNvPr id="168" name="Google Shape;168;p23"/>
          <p:cNvSpPr txBox="1"/>
          <p:nvPr/>
        </p:nvSpPr>
        <p:spPr>
          <a:xfrm>
            <a:off x="937800" y="2699800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1</a:t>
            </a:r>
            <a:endParaRPr baseline="-25000" sz="1200"/>
          </a:p>
        </p:txBody>
      </p:sp>
      <p:sp>
        <p:nvSpPr>
          <p:cNvPr id="169" name="Google Shape;169;p23"/>
          <p:cNvSpPr/>
          <p:nvPr/>
        </p:nvSpPr>
        <p:spPr>
          <a:xfrm rot="-5400000">
            <a:off x="1036950" y="2247400"/>
            <a:ext cx="173400" cy="73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 flipH="1">
            <a:off x="586250" y="2478800"/>
            <a:ext cx="69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593025" y="3106700"/>
            <a:ext cx="2249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3"/>
          <p:cNvSpPr txBox="1"/>
          <p:nvPr/>
        </p:nvSpPr>
        <p:spPr>
          <a:xfrm>
            <a:off x="2545725" y="3177425"/>
            <a:ext cx="253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endParaRPr sz="1200"/>
          </a:p>
        </p:txBody>
      </p:sp>
      <p:sp>
        <p:nvSpPr>
          <p:cNvPr id="173" name="Google Shape;173;p23"/>
          <p:cNvSpPr txBox="1"/>
          <p:nvPr/>
        </p:nvSpPr>
        <p:spPr>
          <a:xfrm>
            <a:off x="204000" y="1089813"/>
            <a:ext cx="3541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pin modeled as insulated wall</a:t>
            </a:r>
            <a:endParaRPr sz="1600"/>
          </a:p>
        </p:txBody>
      </p:sp>
      <p:sp>
        <p:nvSpPr>
          <p:cNvPr id="174" name="Google Shape;174;p23"/>
          <p:cNvSpPr/>
          <p:nvPr/>
        </p:nvSpPr>
        <p:spPr>
          <a:xfrm>
            <a:off x="602813" y="1607800"/>
            <a:ext cx="964500" cy="867900"/>
          </a:xfrm>
          <a:prstGeom prst="rect">
            <a:avLst/>
          </a:prstGeom>
          <a:solidFill>
            <a:srgbClr val="FFFF00">
              <a:alpha val="2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1748475" y="1599150"/>
            <a:ext cx="964500" cy="867900"/>
          </a:xfrm>
          <a:prstGeom prst="rect">
            <a:avLst/>
          </a:prstGeom>
          <a:solidFill>
            <a:srgbClr val="00FF00">
              <a:alpha val="224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2032738" y="2705988"/>
            <a:ext cx="3717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X</a:t>
            </a:r>
            <a:r>
              <a:rPr baseline="-25000" lang="en" sz="1200"/>
              <a:t>2</a:t>
            </a:r>
            <a:endParaRPr baseline="-25000" sz="1200"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2131888" y="2253588"/>
            <a:ext cx="173400" cy="73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510425" y="2695625"/>
            <a:ext cx="168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</a:t>
            </a:r>
            <a:endParaRPr sz="1200"/>
          </a:p>
        </p:txBody>
      </p:sp>
      <p:sp>
        <p:nvSpPr>
          <p:cNvPr id="179" name="Google Shape;179;p23"/>
          <p:cNvSpPr/>
          <p:nvPr/>
        </p:nvSpPr>
        <p:spPr>
          <a:xfrm rot="-5400000">
            <a:off x="1584425" y="2442725"/>
            <a:ext cx="173400" cy="33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flipH="1">
            <a:off x="2838088" y="2478800"/>
            <a:ext cx="690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3"/>
          <p:cNvSpPr txBox="1"/>
          <p:nvPr/>
        </p:nvSpPr>
        <p:spPr>
          <a:xfrm>
            <a:off x="2936950" y="3554900"/>
            <a:ext cx="5484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T=T</a:t>
            </a:r>
            <a:r>
              <a:rPr baseline="-25000" lang="en" sz="1200"/>
              <a:t>1</a:t>
            </a:r>
            <a:endParaRPr baseline="-25000" sz="12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25" y="3415500"/>
            <a:ext cx="7810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925" y="1210850"/>
            <a:ext cx="5483075" cy="31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Formulation: Energy Density</a:t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2010450" y="2021650"/>
            <a:ext cx="5123100" cy="27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m </a:t>
            </a:r>
            <a:r>
              <a:rPr lang="en" sz="1600">
                <a:solidFill>
                  <a:schemeClr val="dk1"/>
                </a:solidFill>
              </a:rPr>
              <a:t>= mass of an element transferred during electrolysis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n </a:t>
            </a:r>
            <a:r>
              <a:rPr lang="en" sz="1600">
                <a:solidFill>
                  <a:schemeClr val="dk1"/>
                </a:solidFill>
              </a:rPr>
              <a:t>= valency of the element (Li = 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M </a:t>
            </a:r>
            <a:r>
              <a:rPr lang="en" sz="1600">
                <a:solidFill>
                  <a:schemeClr val="dk1"/>
                </a:solidFill>
              </a:rPr>
              <a:t>= molar mass of the element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F</a:t>
            </a:r>
            <a:r>
              <a:rPr lang="en" sz="1600">
                <a:solidFill>
                  <a:schemeClr val="dk1"/>
                </a:solidFill>
              </a:rPr>
              <a:t> = Faraday’s Constant (96,487 C/mol)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C </a:t>
            </a:r>
            <a:r>
              <a:rPr lang="en" sz="1600">
                <a:solidFill>
                  <a:schemeClr val="dk1"/>
                </a:solidFill>
              </a:rPr>
              <a:t>= Concentration (in mol/m</a:t>
            </a:r>
            <a:r>
              <a:rPr baseline="30000" lang="en" sz="1600">
                <a:solidFill>
                  <a:schemeClr val="dk1"/>
                </a:solidFill>
              </a:rPr>
              <a:t>3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V = </a:t>
            </a:r>
            <a:r>
              <a:rPr lang="en" sz="1600">
                <a:solidFill>
                  <a:schemeClr val="dk1"/>
                </a:solidFill>
              </a:rPr>
              <a:t>Volume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11780" r="17677" t="28093"/>
          <a:stretch/>
        </p:blipFill>
        <p:spPr>
          <a:xfrm>
            <a:off x="1056388" y="1273125"/>
            <a:ext cx="954075" cy="4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19120"/>
          <a:stretch/>
        </p:blipFill>
        <p:spPr>
          <a:xfrm>
            <a:off x="3557588" y="1338650"/>
            <a:ext cx="2028825" cy="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100" y="1310138"/>
            <a:ext cx="12954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Formulation: Energy Density</a:t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6158700" y="841800"/>
            <a:ext cx="2673600" cy="26442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6237371" y="919613"/>
            <a:ext cx="2515800" cy="2488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6316043" y="997427"/>
            <a:ext cx="2358600" cy="2332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6394714" y="1075240"/>
            <a:ext cx="2201100" cy="21771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473386" y="1153054"/>
            <a:ext cx="2044200" cy="2021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551799" y="1230612"/>
            <a:ext cx="1887300" cy="18666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630470" y="1308425"/>
            <a:ext cx="1730100" cy="1710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709142" y="1386239"/>
            <a:ext cx="1572600" cy="155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6787813" y="1464052"/>
            <a:ext cx="1415100" cy="1399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6866485" y="1541866"/>
            <a:ext cx="1257600" cy="12441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944898" y="1619424"/>
            <a:ext cx="1100700" cy="1089000"/>
          </a:xfrm>
          <a:prstGeom prst="ellipse">
            <a:avLst/>
          </a:prstGeom>
          <a:solidFill>
            <a:srgbClr val="9900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023569" y="1697237"/>
            <a:ext cx="943500" cy="9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102241" y="1775051"/>
            <a:ext cx="786300" cy="777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7180912" y="1852864"/>
            <a:ext cx="628800" cy="621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259584" y="1930677"/>
            <a:ext cx="471600" cy="466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6417775" y="3574275"/>
            <a:ext cx="2155500" cy="1399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Current Collector, N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</a:rPr>
              <a:t>Anode</a:t>
            </a:r>
            <a:endParaRPr b="1" sz="1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</a:rPr>
              <a:t>Separator</a:t>
            </a:r>
            <a:endParaRPr b="1" sz="1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Cathode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FF"/>
                </a:solidFill>
              </a:rPr>
              <a:t>Current Collector, P</a:t>
            </a:r>
            <a:endParaRPr b="1" sz="1600">
              <a:solidFill>
                <a:srgbClr val="9900FF"/>
              </a:solidFill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600"/>
            <a:ext cx="51149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00" y="3662800"/>
            <a:ext cx="390375" cy="1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1179863" y="3574275"/>
            <a:ext cx="33786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= Volume of Anode in i</a:t>
            </a:r>
            <a:r>
              <a:rPr baseline="30000" lang="en" sz="1600">
                <a:solidFill>
                  <a:schemeClr val="dk1"/>
                </a:solidFill>
              </a:rPr>
              <a:t>th</a:t>
            </a:r>
            <a:r>
              <a:rPr lang="en" sz="1600">
                <a:solidFill>
                  <a:schemeClr val="dk1"/>
                </a:solidFill>
              </a:rPr>
              <a:t> Layer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= Inner Radius of Anode in i</a:t>
            </a:r>
            <a:r>
              <a:rPr baseline="30000" lang="en" sz="1600">
                <a:solidFill>
                  <a:schemeClr val="dk1"/>
                </a:solidFill>
              </a:rPr>
              <a:t>th</a:t>
            </a:r>
            <a:r>
              <a:rPr lang="en" sz="1600">
                <a:solidFill>
                  <a:schemeClr val="dk1"/>
                </a:solidFill>
              </a:rPr>
              <a:t> Layer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= Thickness of 1 Layer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Formulation: Energy Density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5" y="2887975"/>
            <a:ext cx="5212099" cy="2094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87" y="1017725"/>
            <a:ext cx="5730376" cy="172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375" y="2887963"/>
            <a:ext cx="2422975" cy="957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Single-Objective Thermal </a:t>
            </a:r>
            <a:r>
              <a:rPr lang="en"/>
              <a:t>Optimization </a:t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6"/>
            <a:ext cx="3803100" cy="1043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61626"/>
            <a:ext cx="3803099" cy="12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353550"/>
            <a:ext cx="3803101" cy="1734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7079300" y="1245538"/>
            <a:ext cx="19251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Using fmincon: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Min Pin Temperature: </a:t>
            </a:r>
            <a:r>
              <a:rPr b="1" lang="en" sz="1300">
                <a:solidFill>
                  <a:schemeClr val="dk1"/>
                </a:solidFill>
              </a:rPr>
              <a:t>35.78 C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Anode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60.65</a:t>
            </a:r>
            <a:r>
              <a:rPr b="1" lang="en" sz="1300"/>
              <a:t>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Cathode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89.85</a:t>
            </a:r>
            <a:r>
              <a:rPr b="1" lang="en" sz="1300"/>
              <a:t>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Separator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10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Anode Porosity: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41%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Cathode Porosity: </a:t>
            </a:r>
            <a:r>
              <a:rPr b="1" lang="en" sz="1300">
                <a:solidFill>
                  <a:schemeClr val="dk1"/>
                </a:solidFill>
              </a:rPr>
              <a:t>28.8%</a:t>
            </a:r>
            <a:endParaRPr sz="1300"/>
          </a:p>
        </p:txBody>
      </p:sp>
      <p:sp>
        <p:nvSpPr>
          <p:cNvPr id="234" name="Google Shape;234;p27"/>
          <p:cNvSpPr txBox="1"/>
          <p:nvPr/>
        </p:nvSpPr>
        <p:spPr>
          <a:xfrm>
            <a:off x="4885000" y="1526513"/>
            <a:ext cx="19251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Single-Objective Energy Density Optimization 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7100750" y="1416988"/>
            <a:ext cx="19251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Max Energy Density: </a:t>
            </a:r>
            <a:r>
              <a:rPr b="1" lang="en" sz="1300"/>
              <a:t>85.519 AH/kg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Anode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250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Cathode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229.21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Separator Thickness: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10 um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Anode Porosity: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20%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Cathod</a:t>
            </a:r>
            <a:r>
              <a:rPr lang="en" sz="1300"/>
              <a:t>e Porosity: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20%</a:t>
            </a:r>
            <a:endParaRPr b="1" sz="1300"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48350" cy="369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4609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Single-Objective Energy Density </a:t>
            </a:r>
            <a:r>
              <a:rPr lang="en"/>
              <a:t>Optimization</a:t>
            </a:r>
            <a:r>
              <a:rPr lang="en"/>
              <a:t> :                                    Penalty Method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450" y="1435850"/>
            <a:ext cx="6061100" cy="37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172100"/>
            <a:ext cx="70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Penalty Method: </a:t>
            </a:r>
            <a:r>
              <a:rPr lang="en"/>
              <a:t>Pseudo Code/Flowchart 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4076250" y="744800"/>
            <a:ext cx="991500" cy="35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3442800" y="1481025"/>
            <a:ext cx="22584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: 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00" y="1534213"/>
            <a:ext cx="1271875" cy="4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150" y="2485375"/>
            <a:ext cx="2481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/>
          <p:nvPr/>
        </p:nvSpPr>
        <p:spPr>
          <a:xfrm>
            <a:off x="2801700" y="2311162"/>
            <a:ext cx="35406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3981388" y="3162713"/>
            <a:ext cx="1181225" cy="951500"/>
          </a:xfrm>
          <a:prstGeom prst="flowChartDecision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Converge</a:t>
            </a:r>
            <a:endParaRPr sz="700"/>
          </a:p>
        </p:txBody>
      </p:sp>
      <p:sp>
        <p:nvSpPr>
          <p:cNvPr id="259" name="Google Shape;259;p30"/>
          <p:cNvSpPr/>
          <p:nvPr/>
        </p:nvSpPr>
        <p:spPr>
          <a:xfrm>
            <a:off x="6055250" y="3403575"/>
            <a:ext cx="1181100" cy="466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1688" y="4393100"/>
            <a:ext cx="148063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/>
          <p:nvPr/>
        </p:nvSpPr>
        <p:spPr>
          <a:xfrm>
            <a:off x="3810300" y="4393100"/>
            <a:ext cx="15234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0"/>
          <p:cNvCxnSpPr>
            <a:stCxn id="258" idx="1"/>
            <a:endCxn id="261" idx="1"/>
          </p:cNvCxnSpPr>
          <p:nvPr/>
        </p:nvCxnSpPr>
        <p:spPr>
          <a:xfrm flipH="1">
            <a:off x="3810388" y="3638463"/>
            <a:ext cx="171000" cy="1041000"/>
          </a:xfrm>
          <a:prstGeom prst="bentConnector3">
            <a:avLst>
              <a:gd fmla="val 7179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0"/>
          <p:cNvCxnSpPr>
            <a:endCxn id="258" idx="1"/>
          </p:cNvCxnSpPr>
          <p:nvPr/>
        </p:nvCxnSpPr>
        <p:spPr>
          <a:xfrm>
            <a:off x="3825688" y="3634863"/>
            <a:ext cx="1557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0"/>
          <p:cNvCxnSpPr>
            <a:stCxn id="253" idx="2"/>
            <a:endCxn id="254" idx="0"/>
          </p:cNvCxnSpPr>
          <p:nvPr/>
        </p:nvCxnSpPr>
        <p:spPr>
          <a:xfrm>
            <a:off x="4572000" y="1102700"/>
            <a:ext cx="0" cy="3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0"/>
          <p:cNvCxnSpPr>
            <a:stCxn id="254" idx="2"/>
            <a:endCxn id="257" idx="0"/>
          </p:cNvCxnSpPr>
          <p:nvPr/>
        </p:nvCxnSpPr>
        <p:spPr>
          <a:xfrm>
            <a:off x="4572000" y="2053725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>
            <a:stCxn id="257" idx="2"/>
            <a:endCxn id="258" idx="0"/>
          </p:cNvCxnSpPr>
          <p:nvPr/>
        </p:nvCxnSpPr>
        <p:spPr>
          <a:xfrm>
            <a:off x="4572000" y="2883862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58" idx="3"/>
            <a:endCxn id="259" idx="1"/>
          </p:cNvCxnSpPr>
          <p:nvPr/>
        </p:nvCxnSpPr>
        <p:spPr>
          <a:xfrm flipH="1" rot="10800000">
            <a:off x="5162613" y="3636663"/>
            <a:ext cx="8925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0"/>
          <p:cNvSpPr txBox="1"/>
          <p:nvPr/>
        </p:nvSpPr>
        <p:spPr>
          <a:xfrm>
            <a:off x="5369388" y="3256575"/>
            <a:ext cx="4791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269" name="Google Shape;269;p30"/>
          <p:cNvCxnSpPr>
            <a:stCxn id="258" idx="2"/>
            <a:endCxn id="261" idx="0"/>
          </p:cNvCxnSpPr>
          <p:nvPr/>
        </p:nvCxnSpPr>
        <p:spPr>
          <a:xfrm>
            <a:off x="4572000" y="4114213"/>
            <a:ext cx="0" cy="2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0"/>
          <p:cNvSpPr txBox="1"/>
          <p:nvPr/>
        </p:nvSpPr>
        <p:spPr>
          <a:xfrm>
            <a:off x="4753425" y="4019475"/>
            <a:ext cx="479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</a:t>
            </a: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9168" y="4450200"/>
            <a:ext cx="592432" cy="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Density Optimization: </a:t>
            </a:r>
            <a:r>
              <a:rPr lang="en"/>
              <a:t>Results Obtained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311700" y="1152475"/>
            <a:ext cx="304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Using Penalty Method :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Max Energy Density: </a:t>
            </a:r>
            <a:r>
              <a:rPr b="1" lang="en" sz="1400">
                <a:solidFill>
                  <a:schemeClr val="dk1"/>
                </a:solidFill>
              </a:rPr>
              <a:t>70.28 AH/kg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Anode Thickness: </a:t>
            </a:r>
            <a:r>
              <a:rPr b="1" lang="en" sz="1400">
                <a:solidFill>
                  <a:schemeClr val="dk1"/>
                </a:solidFill>
              </a:rPr>
              <a:t>100 um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Cathode Thickness: </a:t>
            </a:r>
            <a:r>
              <a:rPr b="1" lang="en" sz="1400">
                <a:solidFill>
                  <a:schemeClr val="dk1"/>
                </a:solidFill>
              </a:rPr>
              <a:t>100 um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Separator Thickness: </a:t>
            </a:r>
            <a:r>
              <a:rPr b="1" lang="en" sz="1400">
                <a:solidFill>
                  <a:schemeClr val="dk1"/>
                </a:solidFill>
              </a:rPr>
              <a:t>55 um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Anode Porosity: </a:t>
            </a:r>
            <a:r>
              <a:rPr b="1" lang="en" sz="1400">
                <a:solidFill>
                  <a:schemeClr val="dk1"/>
                </a:solidFill>
              </a:rPr>
              <a:t>30%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Cathode Porosity: </a:t>
            </a:r>
            <a:r>
              <a:rPr b="1" lang="en" sz="1400">
                <a:solidFill>
                  <a:schemeClr val="dk1"/>
                </a:solidFill>
              </a:rPr>
              <a:t>30%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4823850" y="1113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Using fmincon 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Max Energy Density: </a:t>
            </a:r>
            <a:r>
              <a:rPr b="1" lang="en">
                <a:solidFill>
                  <a:schemeClr val="dk1"/>
                </a:solidFill>
              </a:rPr>
              <a:t>85.519</a:t>
            </a:r>
            <a:r>
              <a:rPr b="1" lang="en">
                <a:solidFill>
                  <a:schemeClr val="dk1"/>
                </a:solidFill>
              </a:rPr>
              <a:t> AH/kg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Anode Thickness: </a:t>
            </a:r>
            <a:r>
              <a:rPr b="1" lang="en">
                <a:solidFill>
                  <a:schemeClr val="dk1"/>
                </a:solidFill>
              </a:rPr>
              <a:t>229.2</a:t>
            </a:r>
            <a:r>
              <a:rPr b="1" lang="en">
                <a:solidFill>
                  <a:schemeClr val="dk1"/>
                </a:solidFill>
              </a:rPr>
              <a:t> um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Cathode Thickness: </a:t>
            </a:r>
            <a:r>
              <a:rPr b="1" lang="en">
                <a:solidFill>
                  <a:schemeClr val="dk1"/>
                </a:solidFill>
              </a:rPr>
              <a:t>250</a:t>
            </a:r>
            <a:r>
              <a:rPr b="1" lang="en">
                <a:solidFill>
                  <a:schemeClr val="dk1"/>
                </a:solidFill>
              </a:rPr>
              <a:t> um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Separator Thickness: </a:t>
            </a:r>
            <a:r>
              <a:rPr b="1" lang="en">
                <a:solidFill>
                  <a:schemeClr val="dk1"/>
                </a:solidFill>
              </a:rPr>
              <a:t>10</a:t>
            </a:r>
            <a:r>
              <a:rPr b="1" lang="en">
                <a:solidFill>
                  <a:schemeClr val="dk1"/>
                </a:solidFill>
              </a:rPr>
              <a:t> um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Anode Porosity: </a:t>
            </a:r>
            <a:r>
              <a:rPr b="1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0%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Cathode Porosity: </a:t>
            </a:r>
            <a:r>
              <a:rPr b="1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0%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</a:t>
            </a:r>
            <a:r>
              <a:rPr lang="en" sz="1600">
                <a:solidFill>
                  <a:srgbClr val="000000"/>
                </a:solidFill>
              </a:rPr>
              <a:t>evelopments of alternate energy storage systems are being used for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Transportation use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Storing solar energy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Powering electronic gadgets such as mobile phones, laptops and tablets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has been driven by a combination of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Environmental preservation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Fossil fuel price volatility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" sz="1600">
                <a:solidFill>
                  <a:srgbClr val="000000"/>
                </a:solidFill>
              </a:rPr>
              <a:t>Energy security concerns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85250"/>
            <a:ext cx="4558675" cy="15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Bi-Objective </a:t>
            </a:r>
            <a:r>
              <a:rPr lang="en"/>
              <a:t>Optimization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Pareto search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Generic Algorithm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4264934" y="1152467"/>
            <a:ext cx="4642639" cy="3761355"/>
            <a:chOff x="4346222" y="1152475"/>
            <a:chExt cx="4486075" cy="3627150"/>
          </a:xfrm>
        </p:grpSpPr>
        <p:pic>
          <p:nvPicPr>
            <p:cNvPr id="286" name="Google Shape;28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46222" y="1152475"/>
              <a:ext cx="4486075" cy="362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32"/>
            <p:cNvSpPr/>
            <p:nvPr/>
          </p:nvSpPr>
          <p:spPr>
            <a:xfrm rot="-2700000">
              <a:off x="7075969" y="3099158"/>
              <a:ext cx="339411" cy="747978"/>
            </a:xfrm>
            <a:prstGeom prst="ellipse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5175"/>
            <a:ext cx="2188549" cy="1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3401998"/>
            <a:ext cx="2014549" cy="15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4929175" y="3402000"/>
            <a:ext cx="1918200" cy="8520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Thermal less than 38 C degrees and energy density higher than 2.7e5 C/kg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Bi-Objective Optimization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4500"/>
            <a:ext cx="8520600" cy="24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Bi-Objective Optimization</a:t>
            </a:r>
            <a:endParaRPr/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2379808"/>
            <a:ext cx="4479875" cy="269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4"/>
          <p:cNvPicPr preferRelativeResize="0"/>
          <p:nvPr/>
        </p:nvPicPr>
        <p:blipFill rotWithShape="1">
          <a:blip r:embed="rId4">
            <a:alphaModFix/>
          </a:blip>
          <a:srcRect b="50867" l="0" r="0" t="0"/>
          <a:stretch/>
        </p:blipFill>
        <p:spPr>
          <a:xfrm>
            <a:off x="6655175" y="2672363"/>
            <a:ext cx="1314450" cy="7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4"/>
          <p:cNvPicPr preferRelativeResize="0"/>
          <p:nvPr/>
        </p:nvPicPr>
        <p:blipFill rotWithShape="1">
          <a:blip r:embed="rId5">
            <a:alphaModFix/>
          </a:blip>
          <a:srcRect b="0" l="0" r="0" t="50867"/>
          <a:stretch/>
        </p:blipFill>
        <p:spPr>
          <a:xfrm>
            <a:off x="6655175" y="1468312"/>
            <a:ext cx="1314450" cy="7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25" y="1017725"/>
            <a:ext cx="5426250" cy="13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 txBox="1"/>
          <p:nvPr/>
        </p:nvSpPr>
        <p:spPr>
          <a:xfrm>
            <a:off x="5664950" y="1017713"/>
            <a:ext cx="3294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Energy Density Normalization</a:t>
            </a:r>
            <a:endParaRPr sz="1600"/>
          </a:p>
        </p:txBody>
      </p:sp>
      <p:sp>
        <p:nvSpPr>
          <p:cNvPr id="307" name="Google Shape;307;p34"/>
          <p:cNvSpPr txBox="1"/>
          <p:nvPr/>
        </p:nvSpPr>
        <p:spPr>
          <a:xfrm>
            <a:off x="5664950" y="2221763"/>
            <a:ext cx="32949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Temperature</a:t>
            </a:r>
            <a:r>
              <a:rPr lang="en" sz="1600"/>
              <a:t> Normalization</a:t>
            </a:r>
            <a:endParaRPr sz="1600"/>
          </a:p>
        </p:txBody>
      </p:sp>
      <p:sp>
        <p:nvSpPr>
          <p:cNvPr id="308" name="Google Shape;308;p34"/>
          <p:cNvSpPr txBox="1"/>
          <p:nvPr/>
        </p:nvSpPr>
        <p:spPr>
          <a:xfrm>
            <a:off x="4862775" y="3609475"/>
            <a:ext cx="4130700" cy="1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Energy Density: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85.519 AH/kg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Temperature at Center Pin: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41.992 ℃</a:t>
            </a:r>
            <a:endParaRPr b="1" sz="1600"/>
          </a:p>
        </p:txBody>
      </p:sp>
      <p:cxnSp>
        <p:nvCxnSpPr>
          <p:cNvPr id="309" name="Google Shape;309;p34"/>
          <p:cNvCxnSpPr>
            <a:endCxn id="308" idx="1"/>
          </p:cNvCxnSpPr>
          <p:nvPr/>
        </p:nvCxnSpPr>
        <p:spPr>
          <a:xfrm>
            <a:off x="1233075" y="2977825"/>
            <a:ext cx="3629700" cy="12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Study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7578"/>
            <a:ext cx="8520599" cy="240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Porosity needs to minimized as much as possible (solution was at the bounds)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Particle size can be a design variable in future work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Excel is very sensitive to starting points and is not good at global optimization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Fmincon optimizes the function with better accuracy than penalty method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Penalty method requires a lot of iterations and is time consuming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Kim, J., Lee, D., Lee, J.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Optimization for maximum specific energy density of a lithium-ion battery using progressive quadratic response surface method and design of experiments.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Sci Rep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10, 15586 (2020).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https://doi.org/10.1038/s41598-020-72442-4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Xue, N.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Optimization of a single lithium-ion battery cell with a gradient-based algorithm.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J. Electrochem. Soc.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https://doi.org/10.1149/2.036308jes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(2013).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Zhijia Du, D. L. Wood III, C. Daniel, S. Kalnaus, Jianlin Li.Understanding limiting factors in thick electrode performance as applied to high energy density Li-ion batteries.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https://www.osti.gov/servlets/purl/1346648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Appiah, W.A., Park, J., Song, S., Byun, S., Ryou, M.H., &amp; Lee, Y.M. Design optimization of LiNi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Mn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/graphite lithium-ion cells based on simulation and experimental data. </a:t>
            </a:r>
            <a:r>
              <a:rPr i="1" lang="en" sz="1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Power Sources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1:2–3. </a:t>
            </a:r>
            <a:r>
              <a:rPr lang="en" sz="1200">
                <a:solidFill>
                  <a:srgbClr val="006699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https://doi.org/10.1016/j.jpowsour.2016.04.052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(2016)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Lithium-ion battery has emerged as a favored choice, but its energy density is still orders of magnitude lower than that fossil fuel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main motivation for using this Li ion battery technology is the fact that lithium is the lightest and most electropositive metallic element, and therefore facilitates very high energy density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Battery design variable optimization can significantly affect battery capacity, discharge specific power, and discharge specific energy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3250" y="1088175"/>
            <a:ext cx="90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objective of this project is to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Maximize the energy density of the Lithium ion battery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 Allows for delivering power over a longer period of time without recharging the cell.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Minimize the maximum temperature in the cell to increase expected life.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Will help prevent thermal runaway, combustion and overheating of the battery at high voltage, which are currently principal concerns of using li-ion cells in certain applications.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These are conflicting objectives since to increase energy density, thickness of electrode needs to be reduced while porosity needs to increase. For thermal, the opposite is needed.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2543" l="0" r="0" t="0"/>
          <a:stretch/>
        </p:blipFill>
        <p:spPr>
          <a:xfrm>
            <a:off x="1228725" y="945125"/>
            <a:ext cx="6686550" cy="4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8975" y="277000"/>
            <a:ext cx="55824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Structure of Li Ion Cell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Parameters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919788" y="1017725"/>
            <a:ext cx="49842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Parameters:</a:t>
            </a:r>
            <a:endParaRPr sz="160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Q1 = 8 Heat generation in cathode W/m^3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Q2 = 10 Heat generation in anode W/m^3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Kc = 20 Separator layer thermal conductivity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K1 = 10 Cathode thermal conductivity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K2 = 5 Anode thermal conductivity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L1 = 5.1e-8 Cathode mean free path at 0% porosity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L2 = 3e-8 Anode mean free path at 0% porosity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R1 = 1e-8 Cathode particle size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R2 = 2e-9 Anode particle size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T_inf = 30 Coolant temperature in C</a:t>
            </a:r>
            <a:endParaRPr sz="1050">
              <a:solidFill>
                <a:srgbClr val="000000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h = 0.009 Coolant convection coefficient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94225" y="1017725"/>
            <a:ext cx="286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Variables: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X</a:t>
            </a:r>
            <a:r>
              <a:rPr baseline="-25000" lang="en" sz="1600">
                <a:solidFill>
                  <a:srgbClr val="000000"/>
                </a:solidFill>
              </a:rPr>
              <a:t>1</a:t>
            </a:r>
            <a:r>
              <a:rPr lang="en" sz="1600">
                <a:solidFill>
                  <a:srgbClr val="000000"/>
                </a:solidFill>
              </a:rPr>
              <a:t>: anode thickness.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X</a:t>
            </a:r>
            <a:r>
              <a:rPr baseline="-25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: cathode thickness.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X</a:t>
            </a:r>
            <a:r>
              <a:rPr baseline="-25000" lang="en" sz="1600">
                <a:solidFill>
                  <a:srgbClr val="000000"/>
                </a:solidFill>
              </a:rPr>
              <a:t>3</a:t>
            </a:r>
            <a:r>
              <a:rPr lang="en" sz="1600">
                <a:solidFill>
                  <a:srgbClr val="000000"/>
                </a:solidFill>
              </a:rPr>
              <a:t>: separator thickness.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X</a:t>
            </a:r>
            <a:r>
              <a:rPr baseline="-25000" lang="en" sz="1600">
                <a:solidFill>
                  <a:srgbClr val="000000"/>
                </a:solidFill>
              </a:rPr>
              <a:t>4</a:t>
            </a:r>
            <a:r>
              <a:rPr lang="en" sz="1600">
                <a:solidFill>
                  <a:srgbClr val="000000"/>
                </a:solidFill>
              </a:rPr>
              <a:t>: anode porosity.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X</a:t>
            </a:r>
            <a:r>
              <a:rPr baseline="-25000" lang="en" sz="1600">
                <a:solidFill>
                  <a:schemeClr val="dk1"/>
                </a:solidFill>
              </a:rPr>
              <a:t>5</a:t>
            </a:r>
            <a:r>
              <a:rPr lang="en" sz="1600">
                <a:solidFill>
                  <a:schemeClr val="dk1"/>
                </a:solidFill>
              </a:rPr>
              <a:t>: cathode porosity.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Parameters Continued 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A3A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h_cell = 0.07 height of cell in m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C_0_anode = 22055 Concentration of anode in mol/m^3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F = 96487 Faraday's Constant in C/mol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rho_n = 2270 Density of anode in kg/m^3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rho_s = 900 Density of separator in kg/m^3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rho_p = 4140 Density of cathode in kg/m^3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rho_e = 1210 Density of electrolyte in kg/m^3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rho_ccn = 8700 Density of negative current collector Cu foil kg/m^3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rho_ccp = 2700 Density of positive current collector Al in foil kg/m^2</a:t>
            </a:r>
            <a:endParaRPr sz="1050">
              <a:solidFill>
                <a:srgbClr val="000000"/>
              </a:solidFill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00"/>
                </a:solidFill>
              </a:rPr>
              <a:t>epsilon_s = 0.46 Porosity of Separator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5163400" y="1184775"/>
            <a:ext cx="36690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Cathode Max Lithium Concentration [1]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63" y="2264700"/>
            <a:ext cx="9620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163300" y="2141950"/>
            <a:ext cx="3669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Maximum operating temperature of the cell.</a:t>
            </a:r>
            <a:endParaRPr sz="16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8963" y="2995938"/>
            <a:ext cx="18002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475" y="3295188"/>
            <a:ext cx="18192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8050" y="4278088"/>
            <a:ext cx="13620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9488" y="4667713"/>
            <a:ext cx="12192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163400" y="2896438"/>
            <a:ext cx="3669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Anode and Cathode thicknesses need to stay within a range to permit li-ion cell usage [2]</a:t>
            </a:r>
            <a:endParaRPr sz="1800"/>
          </a:p>
        </p:txBody>
      </p:sp>
      <p:sp>
        <p:nvSpPr>
          <p:cNvPr id="109" name="Google Shape;109;p20"/>
          <p:cNvSpPr txBox="1"/>
          <p:nvPr/>
        </p:nvSpPr>
        <p:spPr>
          <a:xfrm>
            <a:off x="5163300" y="4041763"/>
            <a:ext cx="36690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chemeClr val="lt1"/>
                </a:highlight>
              </a:rPr>
              <a:t>Anode and Cathode porosity need to stay within a range to ensure proper functioning of li-ion cell [2]</a:t>
            </a:r>
            <a:endParaRPr sz="16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075" y="1184775"/>
            <a:ext cx="4036553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Formulation and Assumptions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Assumptions: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CC layer has a zero thickness and infinite coefficient of thermal conductivity.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K</a:t>
            </a:r>
            <a:r>
              <a:rPr baseline="-25000" lang="en" sz="1600">
                <a:solidFill>
                  <a:srgbClr val="000000"/>
                </a:solidFill>
              </a:rPr>
              <a:t>1</a:t>
            </a:r>
            <a:r>
              <a:rPr lang="en" sz="1600">
                <a:solidFill>
                  <a:srgbClr val="000000"/>
                </a:solidFill>
              </a:rPr>
              <a:t> and K</a:t>
            </a:r>
            <a:r>
              <a:rPr baseline="-25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, the thermal conductivity of the anode and cathode, are not a function of X</a:t>
            </a:r>
            <a:r>
              <a:rPr baseline="-25000" lang="en" sz="1600">
                <a:solidFill>
                  <a:srgbClr val="000000"/>
                </a:solidFill>
              </a:rPr>
              <a:t>1</a:t>
            </a:r>
            <a:r>
              <a:rPr lang="en" sz="1600">
                <a:solidFill>
                  <a:srgbClr val="000000"/>
                </a:solidFill>
              </a:rPr>
              <a:t> and X</a:t>
            </a:r>
            <a:r>
              <a:rPr baseline="-25000" lang="en" sz="1600">
                <a:solidFill>
                  <a:srgbClr val="000000"/>
                </a:solidFill>
              </a:rPr>
              <a:t>2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 number of layers of anode and cathode, S, must be the same.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Layers of the battery are arranged as concentric circles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Only the entirety of the lithium initially in the anode will be the active lithium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is initially no lithium in the cathode and any lithium initially in the electrolyte will remain in the electrolyte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