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aleway"/>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20" Type="http://schemas.openxmlformats.org/officeDocument/2006/relationships/slide" Target="slides/slide15.xml"/><Relationship Id="rId42" Type="http://schemas.openxmlformats.org/officeDocument/2006/relationships/font" Target="fonts/Raleway-italic.fntdata"/><Relationship Id="rId41" Type="http://schemas.openxmlformats.org/officeDocument/2006/relationships/font" Target="fonts/Raleway-bold.fntdata"/><Relationship Id="rId22" Type="http://schemas.openxmlformats.org/officeDocument/2006/relationships/slide" Target="slides/slide17.xml"/><Relationship Id="rId44" Type="http://schemas.openxmlformats.org/officeDocument/2006/relationships/font" Target="fonts/Lato-regular.fntdata"/><Relationship Id="rId21" Type="http://schemas.openxmlformats.org/officeDocument/2006/relationships/slide" Target="slides/slide16.xml"/><Relationship Id="rId43" Type="http://schemas.openxmlformats.org/officeDocument/2006/relationships/font" Target="fonts/Raleway-boldItalic.fntdata"/><Relationship Id="rId24" Type="http://schemas.openxmlformats.org/officeDocument/2006/relationships/slide" Target="slides/slide19.xml"/><Relationship Id="rId46" Type="http://schemas.openxmlformats.org/officeDocument/2006/relationships/font" Target="fonts/Lato-italic.fntdata"/><Relationship Id="rId23" Type="http://schemas.openxmlformats.org/officeDocument/2006/relationships/slide" Target="slides/slide18.xml"/><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La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motivation behind this presentation is to share knowledge on the benefits and effects of participating in energy demand reduction. Ultimately the strategies we discuss can lead directly to compounding cost savings.</a:t>
            </a:r>
            <a:endParaRPr/>
          </a:p>
          <a:p>
            <a:pPr indent="0" lvl="0" marL="0" rtl="0" algn="l">
              <a:spcBef>
                <a:spcPts val="0"/>
              </a:spcBef>
              <a:spcAft>
                <a:spcPts val="0"/>
              </a:spcAft>
              <a:buNone/>
            </a:pPr>
            <a:r>
              <a:rPr lang="en"/>
              <a:t>In a similar way, compounded energy savings can lead to slow pressure that will curb the ever increasing global energy demand. If households engage in smart clean and green methods of energy demand reduction, we can more easily achieve energy sustainable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3abc94731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3abc94731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3abc94731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3abc94731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3abc94731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abc94731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3abc94731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3abc94731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3abc94731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3abc94731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3abc94731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3abc94731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48a5dd0fd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48a5dd0fd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3abc94731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3abc94731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48a5dd0fd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8a5dd0fd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48a5dd0fd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8a5dd0fd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3abc9473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abc9473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history of Energy Demand Reduction and its purpose</a:t>
            </a:r>
            <a:endParaRPr/>
          </a:p>
          <a:p>
            <a:pPr indent="0" lvl="0" marL="0" rtl="0" algn="l">
              <a:spcBef>
                <a:spcPts val="0"/>
              </a:spcBef>
              <a:spcAft>
                <a:spcPts val="0"/>
              </a:spcAft>
              <a:buNone/>
            </a:pPr>
            <a:r>
              <a:rPr lang="en"/>
              <a:t>Explore ideas that households can implement to reduce energy usage, effectively engaging in energy demand reduction</a:t>
            </a:r>
            <a:endParaRPr/>
          </a:p>
          <a:p>
            <a:pPr indent="0" lvl="0" marL="0" rtl="0" algn="l">
              <a:spcBef>
                <a:spcPts val="0"/>
              </a:spcBef>
              <a:spcAft>
                <a:spcPts val="0"/>
              </a:spcAft>
              <a:buNone/>
            </a:pPr>
            <a:r>
              <a:rPr lang="en"/>
              <a:t>	These ideas are characterized by </a:t>
            </a:r>
            <a:r>
              <a:rPr lang="en"/>
              <a:t>improvements</a:t>
            </a:r>
            <a:r>
              <a:rPr lang="en"/>
              <a:t> in efficiency or energy generation</a:t>
            </a:r>
            <a:endParaRPr/>
          </a:p>
          <a:p>
            <a:pPr indent="0" lvl="0" marL="0" rtl="0" algn="l">
              <a:spcBef>
                <a:spcPts val="0"/>
              </a:spcBef>
              <a:spcAft>
                <a:spcPts val="0"/>
              </a:spcAft>
              <a:buNone/>
            </a:pPr>
            <a:r>
              <a:rPr lang="en"/>
              <a:t>Discuss how adding an electric car might impact cost findings from 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3abc94731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3abc94731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48a5dd0fd5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48a5dd0fd5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48a5dd0fd5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48a5dd0fd5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48a5dd0fd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8a5dd0fd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48a5dd0fd5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8a5dd0fd5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48a5dd0fd5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8a5dd0fd5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48a5dd0fd5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8a5dd0fd5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48a5dd0fd5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8a5dd0fd5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48a5dd0fd5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8a5dd0fd5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3abc94731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3abc94731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3abc94731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3abc9473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Coal was a common heat </a:t>
            </a:r>
            <a:r>
              <a:rPr lang="en"/>
              <a:t>source</a:t>
            </a:r>
            <a:r>
              <a:rPr lang="en"/>
              <a:t> of homes until it was replaced by oil (for safety reasons, not necessarily cost)</a:t>
            </a:r>
            <a:endParaRPr/>
          </a:p>
          <a:p>
            <a:pPr indent="0" lvl="0" marL="0" rtl="0" algn="l">
              <a:spcBef>
                <a:spcPts val="0"/>
              </a:spcBef>
              <a:spcAft>
                <a:spcPts val="0"/>
              </a:spcAft>
              <a:buNone/>
            </a:pPr>
            <a:r>
              <a:rPr lang="en"/>
              <a:t>US oil production couldn’t meet </a:t>
            </a:r>
            <a:r>
              <a:rPr lang="en"/>
              <a:t>demand</a:t>
            </a:r>
            <a:r>
              <a:rPr lang="en"/>
              <a:t> so Oil had to be imported from OPEC</a:t>
            </a:r>
            <a:endParaRPr/>
          </a:p>
          <a:p>
            <a:pPr indent="0" lvl="0" marL="0" rtl="0" algn="l">
              <a:spcBef>
                <a:spcPts val="0"/>
              </a:spcBef>
              <a:spcAft>
                <a:spcPts val="0"/>
              </a:spcAft>
              <a:buNone/>
            </a:pPr>
            <a:r>
              <a:rPr lang="en"/>
              <a:t>	1973 represented a shock that energy sources aren’t freely available at a convenient price</a:t>
            </a:r>
            <a:endParaRPr/>
          </a:p>
          <a:p>
            <a:pPr indent="0" lvl="0" marL="0" rtl="0" algn="l">
              <a:spcBef>
                <a:spcPts val="0"/>
              </a:spcBef>
              <a:spcAft>
                <a:spcPts val="0"/>
              </a:spcAft>
              <a:buNone/>
            </a:pPr>
            <a:r>
              <a:rPr lang="en"/>
              <a:t>When we demand less energy, we </a:t>
            </a:r>
            <a:r>
              <a:rPr lang="en"/>
              <a:t>won't</a:t>
            </a:r>
            <a:r>
              <a:rPr lang="en"/>
              <a:t> have to spend as much</a:t>
            </a:r>
            <a:endParaRPr/>
          </a:p>
          <a:p>
            <a:pPr indent="0" lvl="0" marL="0" rtl="0" algn="l">
              <a:spcBef>
                <a:spcPts val="0"/>
              </a:spcBef>
              <a:spcAft>
                <a:spcPts val="0"/>
              </a:spcAft>
              <a:buNone/>
            </a:pPr>
            <a:r>
              <a:rPr lang="en"/>
              <a:t>In addition to cost savings, conservation of natural resources drives much of energy demand reduction</a:t>
            </a:r>
            <a:endParaRPr/>
          </a:p>
          <a:p>
            <a:pPr indent="0" lvl="0" marL="0" rtl="0" algn="l">
              <a:spcBef>
                <a:spcPts val="0"/>
              </a:spcBef>
              <a:spcAft>
                <a:spcPts val="0"/>
              </a:spcAft>
              <a:buNone/>
            </a:pPr>
            <a:r>
              <a:rPr lang="en"/>
              <a:t>	People feel a responsibility to use alternative energy sources which saves money in the long term but also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3abc9473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3abc9473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3abc9473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3abc9473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3abc94731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3abc9473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3abc9473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3abc9473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3abc94731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3abc94731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3abc94731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3abc94731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3abc94731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3abc94731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3abc94731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3abc94731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3abc94731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3abc94731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3abc94731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3abc94731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3abc94731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3abc94731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Energy Demand Reduction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Clr>
                <a:srgbClr val="000000"/>
              </a:buClr>
              <a:buSzPts val="1100"/>
              <a:buFont typeface="Arial"/>
              <a:buNone/>
            </a:pPr>
            <a:r>
              <a:rPr b="1" lang="en" sz="1800">
                <a:solidFill>
                  <a:srgbClr val="000000"/>
                </a:solidFill>
                <a:latin typeface="Times New Roman"/>
                <a:ea typeface="Times New Roman"/>
                <a:cs typeface="Times New Roman"/>
                <a:sym typeface="Times New Roman"/>
              </a:rPr>
              <a:t>Group 1</a:t>
            </a:r>
            <a:endParaRPr b="1" sz="1800">
              <a:solidFill>
                <a:srgbClr val="000000"/>
              </a:solidFill>
              <a:latin typeface="Times New Roman"/>
              <a:ea typeface="Times New Roman"/>
              <a:cs typeface="Times New Roman"/>
              <a:sym typeface="Times New Roman"/>
            </a:endParaRPr>
          </a:p>
          <a:p>
            <a:pPr indent="0" lvl="0" marL="0" rtl="0" algn="ctr">
              <a:spcBef>
                <a:spcPts val="0"/>
              </a:spcBef>
              <a:spcAft>
                <a:spcPts val="0"/>
              </a:spcAft>
              <a:buClr>
                <a:srgbClr val="000000"/>
              </a:buClr>
              <a:buSzPts val="1100"/>
              <a:buFont typeface="Arial"/>
              <a:buNone/>
            </a:pPr>
            <a:r>
              <a:rPr lang="en">
                <a:solidFill>
                  <a:srgbClr val="000000"/>
                </a:solidFill>
                <a:latin typeface="Times New Roman"/>
                <a:ea typeface="Times New Roman"/>
                <a:cs typeface="Times New Roman"/>
                <a:sym typeface="Times New Roman"/>
              </a:rPr>
              <a:t>Gerald Mace</a:t>
            </a:r>
            <a:endParaRPr>
              <a:solidFill>
                <a:srgbClr val="000000"/>
              </a:solidFill>
              <a:latin typeface="Times New Roman"/>
              <a:ea typeface="Times New Roman"/>
              <a:cs typeface="Times New Roman"/>
              <a:sym typeface="Times New Roman"/>
            </a:endParaRPr>
          </a:p>
          <a:p>
            <a:pPr indent="0" lvl="0" marL="0" rtl="0" algn="ctr">
              <a:spcBef>
                <a:spcPts val="0"/>
              </a:spcBef>
              <a:spcAft>
                <a:spcPts val="0"/>
              </a:spcAft>
              <a:buClr>
                <a:srgbClr val="000000"/>
              </a:buClr>
              <a:buSzPts val="1100"/>
              <a:buFont typeface="Arial"/>
              <a:buNone/>
            </a:pPr>
            <a:r>
              <a:rPr lang="en">
                <a:solidFill>
                  <a:srgbClr val="000000"/>
                </a:solidFill>
                <a:latin typeface="Times New Roman"/>
                <a:ea typeface="Times New Roman"/>
                <a:cs typeface="Times New Roman"/>
                <a:sym typeface="Times New Roman"/>
              </a:rPr>
              <a:t>Michael Wolak</a:t>
            </a:r>
            <a:endParaRPr>
              <a:solidFill>
                <a:srgbClr val="000000"/>
              </a:solidFill>
              <a:latin typeface="Times New Roman"/>
              <a:ea typeface="Times New Roman"/>
              <a:cs typeface="Times New Roman"/>
              <a:sym typeface="Times New Roman"/>
            </a:endParaRPr>
          </a:p>
          <a:p>
            <a:pPr indent="0" lvl="0" marL="0" rtl="0" algn="ctr">
              <a:spcBef>
                <a:spcPts val="0"/>
              </a:spcBef>
              <a:spcAft>
                <a:spcPts val="0"/>
              </a:spcAft>
              <a:buClr>
                <a:srgbClr val="000000"/>
              </a:buClr>
              <a:buSzPts val="1100"/>
              <a:buFont typeface="Arial"/>
              <a:buNone/>
            </a:pPr>
            <a:r>
              <a:rPr lang="en">
                <a:solidFill>
                  <a:srgbClr val="000000"/>
                </a:solidFill>
                <a:latin typeface="Times New Roman"/>
                <a:ea typeface="Times New Roman"/>
                <a:cs typeface="Times New Roman"/>
                <a:sym typeface="Times New Roman"/>
              </a:rPr>
              <a:t>Nate Crispel</a:t>
            </a:r>
            <a:endParaRPr>
              <a:solidFill>
                <a:srgbClr val="000000"/>
              </a:solidFill>
              <a:latin typeface="Times New Roman"/>
              <a:ea typeface="Times New Roman"/>
              <a:cs typeface="Times New Roman"/>
              <a:sym typeface="Times New Roman"/>
            </a:endParaRPr>
          </a:p>
          <a:p>
            <a:pPr indent="0" lvl="0" marL="0" rtl="0" algn="ctr">
              <a:spcBef>
                <a:spcPts val="0"/>
              </a:spcBef>
              <a:spcAft>
                <a:spcPts val="0"/>
              </a:spcAft>
              <a:buClr>
                <a:srgbClr val="000000"/>
              </a:buClr>
              <a:buSzPts val="1100"/>
              <a:buFont typeface="Arial"/>
              <a:buNone/>
            </a:pPr>
            <a:r>
              <a:rPr lang="en">
                <a:solidFill>
                  <a:srgbClr val="000000"/>
                </a:solidFill>
                <a:latin typeface="Times New Roman"/>
                <a:ea typeface="Times New Roman"/>
                <a:cs typeface="Times New Roman"/>
                <a:sym typeface="Times New Roman"/>
              </a:rPr>
              <a:t>Raghav Agarwal</a:t>
            </a:r>
            <a:endParaRPr>
              <a:solidFill>
                <a:srgbClr val="000000"/>
              </a:solidFill>
              <a:latin typeface="Times New Roman"/>
              <a:ea typeface="Times New Roman"/>
              <a:cs typeface="Times New Roman"/>
              <a:sym typeface="Times New Roman"/>
            </a:endParaRPr>
          </a:p>
          <a:p>
            <a:pPr indent="0" lvl="0" marL="0" rtl="0" algn="ctr">
              <a:spcBef>
                <a:spcPts val="0"/>
              </a:spcBef>
              <a:spcAft>
                <a:spcPts val="0"/>
              </a:spcAft>
              <a:buClr>
                <a:srgbClr val="000000"/>
              </a:buClr>
              <a:buSzPts val="1100"/>
              <a:buFont typeface="Arial"/>
              <a:buNone/>
            </a:pPr>
            <a:r>
              <a:rPr lang="en">
                <a:solidFill>
                  <a:srgbClr val="000000"/>
                </a:solidFill>
                <a:latin typeface="Times New Roman"/>
                <a:ea typeface="Times New Roman"/>
                <a:cs typeface="Times New Roman"/>
                <a:sym typeface="Times New Roman"/>
              </a:rPr>
              <a:t>Tyler Heinrich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2"/>
          <p:cNvPicPr preferRelativeResize="0"/>
          <p:nvPr/>
        </p:nvPicPr>
        <p:blipFill rotWithShape="1">
          <a:blip r:embed="rId3">
            <a:alphaModFix/>
          </a:blip>
          <a:srcRect b="862" l="0" r="1283" t="0"/>
          <a:stretch/>
        </p:blipFill>
        <p:spPr>
          <a:xfrm>
            <a:off x="853900" y="0"/>
            <a:ext cx="6650374" cy="5093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6" name="Shape 146"/>
        <p:cNvGrpSpPr/>
        <p:nvPr/>
      </p:nvGrpSpPr>
      <p:grpSpPr>
        <a:xfrm>
          <a:off x="0" y="0"/>
          <a:ext cx="0" cy="0"/>
          <a:chOff x="0" y="0"/>
          <a:chExt cx="0" cy="0"/>
        </a:xfrm>
      </p:grpSpPr>
      <p:sp>
        <p:nvSpPr>
          <p:cNvPr id="147" name="Google Shape;147;p23"/>
          <p:cNvSpPr txBox="1"/>
          <p:nvPr>
            <p:ph idx="1" type="body"/>
          </p:nvPr>
        </p:nvSpPr>
        <p:spPr>
          <a:xfrm>
            <a:off x="729450" y="1491875"/>
            <a:ext cx="8040600" cy="306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rgbClr val="1B1D1F"/>
                </a:solidFill>
                <a:highlight>
                  <a:srgbClr val="FFFFFF"/>
                </a:highlight>
                <a:latin typeface="Times New Roman"/>
                <a:ea typeface="Times New Roman"/>
                <a:cs typeface="Times New Roman"/>
                <a:sym typeface="Times New Roman"/>
              </a:rPr>
              <a:t>For the analysis, we assumed the number of units installed to be 1 and the initial cost of a programmable thermostat to be $92 and initial cost for a manual thermostat to be $73 which results in an initial cost difference of $19.</a:t>
            </a:r>
            <a:endParaRPr sz="1200">
              <a:solidFill>
                <a:srgbClr val="1B1D1F"/>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200">
              <a:solidFill>
                <a:srgbClr val="1B1D1F"/>
              </a:solidFill>
              <a:highlight>
                <a:srgbClr val="FFFFFF"/>
              </a:highlight>
              <a:latin typeface="Times New Roman"/>
              <a:ea typeface="Times New Roman"/>
              <a:cs typeface="Times New Roman"/>
              <a:sym typeface="Times New Roman"/>
            </a:endParaRPr>
          </a:p>
          <a:p>
            <a:pPr indent="457200" lvl="0" marL="0" rtl="0" algn="l">
              <a:lnSpc>
                <a:spcPct val="150000"/>
              </a:lnSpc>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After doing the analysis , a programmable thermostat on an average will result in net life savings(life cycle savings - additional savings) of about $1993 and life cycle energy saved will be around </a:t>
            </a:r>
            <a:r>
              <a:rPr lang="en" sz="1200">
                <a:solidFill>
                  <a:srgbClr val="FF0000"/>
                </a:solidFill>
                <a:latin typeface="Times New Roman"/>
                <a:ea typeface="Times New Roman"/>
                <a:cs typeface="Times New Roman"/>
                <a:sym typeface="Times New Roman"/>
              </a:rPr>
              <a:t>172 MBTU</a:t>
            </a:r>
            <a:r>
              <a:rPr lang="en" sz="1200">
                <a:solidFill>
                  <a:srgbClr val="000000"/>
                </a:solidFill>
                <a:latin typeface="Times New Roman"/>
                <a:ea typeface="Times New Roman"/>
                <a:cs typeface="Times New Roman"/>
                <a:sym typeface="Times New Roman"/>
              </a:rPr>
              <a:t>(including heating and cooling) based on the assumptions made before the analysis. On average a thermostat can last for ten years. So total energy saved per year will be around </a:t>
            </a:r>
            <a:r>
              <a:rPr lang="en" sz="1200">
                <a:solidFill>
                  <a:srgbClr val="FF0000"/>
                </a:solidFill>
                <a:latin typeface="Times New Roman"/>
                <a:ea typeface="Times New Roman"/>
                <a:cs typeface="Times New Roman"/>
                <a:sym typeface="Times New Roman"/>
              </a:rPr>
              <a:t>5041 kWh/year</a:t>
            </a:r>
            <a:r>
              <a:rPr lang="en" sz="1200">
                <a:solidFill>
                  <a:srgbClr val="000000"/>
                </a:solidFill>
                <a:latin typeface="Times New Roman"/>
                <a:ea typeface="Times New Roman"/>
                <a:cs typeface="Times New Roman"/>
                <a:sym typeface="Times New Roman"/>
              </a:rPr>
              <a:t>.</a:t>
            </a:r>
            <a:endParaRPr sz="1200">
              <a:solidFill>
                <a:srgbClr val="1B1D1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 Incentives </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rgbClr val="000000"/>
              </a:buClr>
              <a:buSzPts val="1100"/>
              <a:buFont typeface="Arial"/>
              <a:buNone/>
            </a:pPr>
            <a:r>
              <a:rPr lang="en" sz="1200">
                <a:solidFill>
                  <a:srgbClr val="000000"/>
                </a:solidFill>
                <a:latin typeface="Times New Roman"/>
                <a:ea typeface="Times New Roman"/>
                <a:cs typeface="Times New Roman"/>
                <a:sym typeface="Times New Roman"/>
              </a:rPr>
              <a:t>The US government currently doesn’t provide any incentives for installation of programmable thermostats. But there are other organisations that offers rebates for replacing the manual thermostats with the programmable ones. Environmental Law and Policy Centre a public interest environmental legal advocacy and eco-business innovation organization is one such organisation provides rebates for installation of programmable thermostats. ELPC offers eighteen different thermostats </a:t>
            </a:r>
            <a:r>
              <a:rPr lang="en" sz="1200">
                <a:solidFill>
                  <a:srgbClr val="030303"/>
                </a:solidFill>
                <a:latin typeface="Times New Roman"/>
                <a:ea typeface="Times New Roman"/>
                <a:cs typeface="Times New Roman"/>
                <a:sym typeface="Times New Roman"/>
              </a:rPr>
              <a:t>for $100 in rebates for customers with WiFi, central air, and a furnace. Energy star is another organisation that offers rebates for various certified thermostats.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2: Geothermal Heat Pump</a:t>
            </a:r>
            <a:endParaRPr/>
          </a:p>
        </p:txBody>
      </p:sp>
      <p:sp>
        <p:nvSpPr>
          <p:cNvPr id="159" name="Google Shape;159;p25"/>
          <p:cNvSpPr txBox="1"/>
          <p:nvPr>
            <p:ph idx="1" type="body"/>
          </p:nvPr>
        </p:nvSpPr>
        <p:spPr>
          <a:xfrm>
            <a:off x="729450" y="2078875"/>
            <a:ext cx="3147900" cy="2580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Geothermal energy is usually associated with very high temperatures deep underground.</a:t>
            </a:r>
            <a:endParaRPr/>
          </a:p>
          <a:p>
            <a:pPr indent="-311150" lvl="0" marL="457200" rtl="0" algn="l">
              <a:spcBef>
                <a:spcPts val="0"/>
              </a:spcBef>
              <a:spcAft>
                <a:spcPts val="0"/>
              </a:spcAft>
              <a:buSzPts val="1300"/>
              <a:buChar char="●"/>
            </a:pPr>
            <a:r>
              <a:rPr lang="en"/>
              <a:t>Residential systems work on a slightly different principal.</a:t>
            </a:r>
            <a:endParaRPr/>
          </a:p>
          <a:p>
            <a:pPr indent="-311150" lvl="0" marL="457200" rtl="0" algn="l">
              <a:spcBef>
                <a:spcPts val="0"/>
              </a:spcBef>
              <a:spcAft>
                <a:spcPts val="0"/>
              </a:spcAft>
              <a:buSzPts val="1300"/>
              <a:buChar char="●"/>
            </a:pPr>
            <a:r>
              <a:rPr lang="en"/>
              <a:t>The near constant lower temperatures allow the soil to be used as a heat sink or heat source.</a:t>
            </a:r>
            <a:endParaRPr/>
          </a:p>
          <a:p>
            <a:pPr indent="-311150" lvl="0" marL="457200" rtl="0" algn="l">
              <a:spcBef>
                <a:spcPts val="0"/>
              </a:spcBef>
              <a:spcAft>
                <a:spcPts val="0"/>
              </a:spcAft>
              <a:buSzPts val="1300"/>
              <a:buChar char="●"/>
            </a:pPr>
            <a:r>
              <a:rPr lang="en"/>
              <a:t>This reduces electricity or energy use significantly</a:t>
            </a:r>
            <a:endParaRPr/>
          </a:p>
          <a:p>
            <a:pPr indent="0" lvl="0" marL="0" rtl="0" algn="l">
              <a:spcBef>
                <a:spcPts val="1600"/>
              </a:spcBef>
              <a:spcAft>
                <a:spcPts val="1600"/>
              </a:spcAft>
              <a:buNone/>
            </a:pPr>
            <a:r>
              <a:t/>
            </a:r>
            <a:endParaRPr/>
          </a:p>
        </p:txBody>
      </p:sp>
      <p:pic>
        <p:nvPicPr>
          <p:cNvPr id="160" name="Google Shape;160;p25"/>
          <p:cNvPicPr preferRelativeResize="0"/>
          <p:nvPr/>
        </p:nvPicPr>
        <p:blipFill>
          <a:blip r:embed="rId3">
            <a:alphaModFix/>
          </a:blip>
          <a:stretch>
            <a:fillRect/>
          </a:stretch>
        </p:blipFill>
        <p:spPr>
          <a:xfrm>
            <a:off x="4029750" y="1876900"/>
            <a:ext cx="4438437" cy="2984849"/>
          </a:xfrm>
          <a:prstGeom prst="rect">
            <a:avLst/>
          </a:prstGeom>
          <a:noFill/>
          <a:ln>
            <a:noFill/>
          </a:ln>
        </p:spPr>
      </p:pic>
      <p:sp>
        <p:nvSpPr>
          <p:cNvPr id="161" name="Google Shape;161;p25"/>
          <p:cNvSpPr txBox="1"/>
          <p:nvPr/>
        </p:nvSpPr>
        <p:spPr>
          <a:xfrm>
            <a:off x="4214350" y="4659775"/>
            <a:ext cx="4069200" cy="1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http://www.hollidayheating.com/geo-thermal/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2: Geothermal Heat Pump</a:t>
            </a:r>
            <a:endParaRPr/>
          </a:p>
        </p:txBody>
      </p:sp>
      <p:sp>
        <p:nvSpPr>
          <p:cNvPr id="167" name="Google Shape;167;p26"/>
          <p:cNvSpPr txBox="1"/>
          <p:nvPr>
            <p:ph idx="1" type="body"/>
          </p:nvPr>
        </p:nvSpPr>
        <p:spPr>
          <a:xfrm>
            <a:off x="729450" y="2078875"/>
            <a:ext cx="31479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deeper you go, the more constant the temperature.</a:t>
            </a:r>
            <a:endParaRPr/>
          </a:p>
          <a:p>
            <a:pPr indent="-311150" lvl="0" marL="457200" rtl="0" algn="l">
              <a:spcBef>
                <a:spcPts val="0"/>
              </a:spcBef>
              <a:spcAft>
                <a:spcPts val="0"/>
              </a:spcAft>
              <a:buSzPts val="1300"/>
              <a:buChar char="●"/>
            </a:pPr>
            <a:r>
              <a:rPr lang="en"/>
              <a:t>There is also a lag time that increases with depth.</a:t>
            </a:r>
            <a:endParaRPr/>
          </a:p>
          <a:p>
            <a:pPr indent="-311150" lvl="0" marL="457200" rtl="0" algn="l">
              <a:spcBef>
                <a:spcPts val="0"/>
              </a:spcBef>
              <a:spcAft>
                <a:spcPts val="0"/>
              </a:spcAft>
              <a:buSzPts val="1300"/>
              <a:buChar char="●"/>
            </a:pPr>
            <a:r>
              <a:rPr lang="en"/>
              <a:t>In Maryland, avg.  soil temp is around 57℉ at 10 feet</a:t>
            </a:r>
            <a:endParaRPr/>
          </a:p>
        </p:txBody>
      </p:sp>
      <p:pic>
        <p:nvPicPr>
          <p:cNvPr id="168" name="Google Shape;168;p26"/>
          <p:cNvPicPr preferRelativeResize="0"/>
          <p:nvPr/>
        </p:nvPicPr>
        <p:blipFill>
          <a:blip r:embed="rId3">
            <a:alphaModFix/>
          </a:blip>
          <a:stretch>
            <a:fillRect/>
          </a:stretch>
        </p:blipFill>
        <p:spPr>
          <a:xfrm>
            <a:off x="4015525" y="1853850"/>
            <a:ext cx="4854254" cy="2984850"/>
          </a:xfrm>
          <a:prstGeom prst="rect">
            <a:avLst/>
          </a:prstGeom>
          <a:noFill/>
          <a:ln>
            <a:noFill/>
          </a:ln>
        </p:spPr>
      </p:pic>
      <p:sp>
        <p:nvSpPr>
          <p:cNvPr id="169" name="Google Shape;169;p26"/>
          <p:cNvSpPr txBox="1"/>
          <p:nvPr/>
        </p:nvSpPr>
        <p:spPr>
          <a:xfrm>
            <a:off x="5093675" y="4838700"/>
            <a:ext cx="3016500" cy="1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t>https://igws.indiana.edu/Geothermal/HeatPumps</a:t>
            </a:r>
            <a:endParaRPr sz="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2: Geothermal Heat Pump - Costs</a:t>
            </a:r>
            <a:endParaRPr/>
          </a:p>
        </p:txBody>
      </p:sp>
      <p:sp>
        <p:nvSpPr>
          <p:cNvPr id="175" name="Google Shape;175;p27"/>
          <p:cNvSpPr txBox="1"/>
          <p:nvPr>
            <p:ph idx="1" type="body"/>
          </p:nvPr>
        </p:nvSpPr>
        <p:spPr>
          <a:xfrm>
            <a:off x="729450" y="2078875"/>
            <a:ext cx="3133500" cy="24669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installation of a new system can be costly, sometimes over $10,000, depending heavily on the depth and size of the system.</a:t>
            </a:r>
            <a:endParaRPr/>
          </a:p>
          <a:p>
            <a:pPr indent="-311150" lvl="0" marL="457200" rtl="0" algn="l">
              <a:spcBef>
                <a:spcPts val="0"/>
              </a:spcBef>
              <a:spcAft>
                <a:spcPts val="0"/>
              </a:spcAft>
              <a:buSzPts val="1300"/>
              <a:buChar char="●"/>
            </a:pPr>
            <a:r>
              <a:rPr lang="en"/>
              <a:t>This can be several times as much as a traditional heat pump of the same size.</a:t>
            </a:r>
            <a:endParaRPr/>
          </a:p>
          <a:p>
            <a:pPr indent="-311150" lvl="0" marL="457200" rtl="0" algn="l">
              <a:spcBef>
                <a:spcPts val="0"/>
              </a:spcBef>
              <a:spcAft>
                <a:spcPts val="0"/>
              </a:spcAft>
              <a:buSzPts val="1300"/>
              <a:buChar char="●"/>
            </a:pPr>
            <a:r>
              <a:rPr lang="en"/>
              <a:t>However, energy savings can be as much as 72%</a:t>
            </a:r>
            <a:endParaRPr/>
          </a:p>
        </p:txBody>
      </p:sp>
      <p:pic>
        <p:nvPicPr>
          <p:cNvPr id="176" name="Google Shape;176;p27"/>
          <p:cNvPicPr preferRelativeResize="0"/>
          <p:nvPr/>
        </p:nvPicPr>
        <p:blipFill>
          <a:blip r:embed="rId3">
            <a:alphaModFix/>
          </a:blip>
          <a:stretch>
            <a:fillRect/>
          </a:stretch>
        </p:blipFill>
        <p:spPr>
          <a:xfrm>
            <a:off x="4805025" y="1853850"/>
            <a:ext cx="3488543" cy="2984850"/>
          </a:xfrm>
          <a:prstGeom prst="rect">
            <a:avLst/>
          </a:prstGeom>
          <a:noFill/>
          <a:ln>
            <a:noFill/>
          </a:ln>
        </p:spPr>
      </p:pic>
      <p:sp>
        <p:nvSpPr>
          <p:cNvPr id="177" name="Google Shape;177;p27"/>
          <p:cNvSpPr txBox="1"/>
          <p:nvPr/>
        </p:nvSpPr>
        <p:spPr>
          <a:xfrm>
            <a:off x="4958525" y="4709525"/>
            <a:ext cx="32868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t>https://www.grainger.com/product/38GM25?cm_sp=Product_Details-_-Products_Based_on_Your_Search-_-IDPPLARECS&amp;cm_vc=IDPPLARECS</a:t>
            </a:r>
            <a:endParaRPr sz="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Geothermal Heat Pump - Government Incentives</a:t>
            </a:r>
            <a:endParaRPr sz="2400"/>
          </a:p>
        </p:txBody>
      </p:sp>
      <p:sp>
        <p:nvSpPr>
          <p:cNvPr id="183" name="Google Shape;183;p28"/>
          <p:cNvSpPr txBox="1"/>
          <p:nvPr>
            <p:ph idx="1" type="body"/>
          </p:nvPr>
        </p:nvSpPr>
        <p:spPr>
          <a:xfrm>
            <a:off x="729450" y="2078875"/>
            <a:ext cx="47769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The Maryland state government offers various incentives for geothermal systems</a:t>
            </a:r>
            <a:endParaRPr/>
          </a:p>
          <a:p>
            <a:pPr indent="-311150" lvl="0" marL="457200" rtl="0" algn="l">
              <a:spcBef>
                <a:spcPts val="0"/>
              </a:spcBef>
              <a:spcAft>
                <a:spcPts val="0"/>
              </a:spcAft>
              <a:buSzPts val="1300"/>
              <a:buChar char="●"/>
            </a:pPr>
            <a:r>
              <a:rPr lang="en"/>
              <a:t>Residential Clean Energy Grant for new GHC Systems - $3000</a:t>
            </a:r>
            <a:endParaRPr/>
          </a:p>
          <a:p>
            <a:pPr indent="-311150" lvl="0" marL="457200" rtl="0" algn="l">
              <a:spcBef>
                <a:spcPts val="0"/>
              </a:spcBef>
              <a:spcAft>
                <a:spcPts val="0"/>
              </a:spcAft>
              <a:buSzPts val="1300"/>
              <a:buChar char="●"/>
            </a:pPr>
            <a:r>
              <a:rPr lang="en"/>
              <a:t>Access to Renewable Energy Credits (RECs)</a:t>
            </a:r>
            <a:endParaRPr/>
          </a:p>
          <a:p>
            <a:pPr indent="-311150" lvl="0" marL="457200" rtl="0" algn="l">
              <a:spcBef>
                <a:spcPts val="0"/>
              </a:spcBef>
              <a:spcAft>
                <a:spcPts val="0"/>
              </a:spcAft>
              <a:buSzPts val="1300"/>
              <a:buChar char="●"/>
            </a:pPr>
            <a:r>
              <a:rPr lang="en"/>
              <a:t>Access to low interest loans of up to $20,000</a:t>
            </a:r>
            <a:endParaRPr/>
          </a:p>
        </p:txBody>
      </p:sp>
      <p:pic>
        <p:nvPicPr>
          <p:cNvPr id="184" name="Google Shape;184;p28"/>
          <p:cNvPicPr preferRelativeResize="0"/>
          <p:nvPr/>
        </p:nvPicPr>
        <p:blipFill>
          <a:blip r:embed="rId3">
            <a:alphaModFix/>
          </a:blip>
          <a:stretch>
            <a:fillRect/>
          </a:stretch>
        </p:blipFill>
        <p:spPr>
          <a:xfrm>
            <a:off x="5658750" y="2006250"/>
            <a:ext cx="3332850" cy="236076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Geothermal Heat Pump - Energy Savings </a:t>
            </a:r>
            <a:endParaRPr/>
          </a:p>
        </p:txBody>
      </p:sp>
      <p:sp>
        <p:nvSpPr>
          <p:cNvPr id="190" name="Google Shape;190;p29"/>
          <p:cNvSpPr txBox="1"/>
          <p:nvPr>
            <p:ph idx="1" type="body"/>
          </p:nvPr>
        </p:nvSpPr>
        <p:spPr>
          <a:xfrm>
            <a:off x="729450" y="2078875"/>
            <a:ext cx="6505500" cy="22611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Char char="●"/>
            </a:pPr>
            <a:r>
              <a:rPr lang="en" sz="1200">
                <a:solidFill>
                  <a:srgbClr val="000000"/>
                </a:solidFill>
              </a:rPr>
              <a:t>The EIA states that, in 2015, energy expenditure per household in the Middle Atlantic was 23.2 million Btu for heating and 10.7 million Btu for air conditioning[3].</a:t>
            </a:r>
            <a:endParaRPr sz="1200">
              <a:solidFill>
                <a:srgbClr val="000000"/>
              </a:solidFill>
            </a:endParaRPr>
          </a:p>
          <a:p>
            <a:pPr indent="-304800" lvl="0" marL="457200" rtl="0" algn="l">
              <a:lnSpc>
                <a:spcPct val="150000"/>
              </a:lnSpc>
              <a:spcBef>
                <a:spcPts val="0"/>
              </a:spcBef>
              <a:spcAft>
                <a:spcPts val="0"/>
              </a:spcAft>
              <a:buClr>
                <a:srgbClr val="000000"/>
              </a:buClr>
              <a:buSzPts val="1200"/>
              <a:buChar char="●"/>
            </a:pPr>
            <a:r>
              <a:rPr lang="en" sz="1200">
                <a:solidFill>
                  <a:srgbClr val="000000"/>
                </a:solidFill>
              </a:rPr>
              <a:t>Assuming an energy savings of 50%:</a:t>
            </a:r>
            <a:endParaRPr sz="1200">
              <a:solidFill>
                <a:srgbClr val="000000"/>
              </a:solidFill>
            </a:endParaRPr>
          </a:p>
          <a:p>
            <a:pPr indent="0" lvl="0" marL="457200" rtl="0" algn="l">
              <a:lnSpc>
                <a:spcPct val="150000"/>
              </a:lnSpc>
              <a:spcBef>
                <a:spcPts val="0"/>
              </a:spcBef>
              <a:spcAft>
                <a:spcPts val="0"/>
              </a:spcAft>
              <a:buNone/>
            </a:pPr>
            <a:r>
              <a:rPr lang="en" sz="1200">
                <a:solidFill>
                  <a:srgbClr val="000000"/>
                </a:solidFill>
              </a:rPr>
              <a:t>(23.2 million Btu + 10.7 million Btu)*1 kWh3412.14 Btu *.5 = </a:t>
            </a:r>
            <a:r>
              <a:rPr b="1" lang="en" sz="1200">
                <a:solidFill>
                  <a:srgbClr val="000000"/>
                </a:solidFill>
              </a:rPr>
              <a:t>4967.6 kWh savings/year</a:t>
            </a:r>
            <a:endParaRPr b="1" sz="1200">
              <a:solidFill>
                <a:srgbClr val="000000"/>
              </a:solidFill>
            </a:endParaRPr>
          </a:p>
          <a:p>
            <a:pPr indent="-304800" lvl="0" marL="457200" rtl="0" algn="l">
              <a:lnSpc>
                <a:spcPct val="150000"/>
              </a:lnSpc>
              <a:spcBef>
                <a:spcPts val="0"/>
              </a:spcBef>
              <a:spcAft>
                <a:spcPts val="0"/>
              </a:spcAft>
              <a:buClr>
                <a:srgbClr val="000000"/>
              </a:buClr>
              <a:buSzPts val="1200"/>
              <a:buFont typeface="Times New Roman"/>
              <a:buChar char="●"/>
            </a:pPr>
            <a:r>
              <a:rPr lang="en" sz="1200">
                <a:solidFill>
                  <a:srgbClr val="000000"/>
                </a:solidFill>
              </a:rPr>
              <a:t>The EIA estimates the average energy cost in Maryland to be 12.21 cents per kWh. At this rate, the yearly savings for a residential user would be </a:t>
            </a:r>
            <a:r>
              <a:rPr b="1" lang="en" sz="1200">
                <a:solidFill>
                  <a:srgbClr val="000000"/>
                </a:solidFill>
              </a:rPr>
              <a:t>$606.54/year.</a:t>
            </a:r>
            <a:endParaRPr b="1" sz="12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Geothermal Heat Pump - Total Cost Analysis</a:t>
            </a:r>
            <a:endParaRPr/>
          </a:p>
        </p:txBody>
      </p:sp>
      <p:sp>
        <p:nvSpPr>
          <p:cNvPr id="196" name="Google Shape;196;p30"/>
          <p:cNvSpPr txBox="1"/>
          <p:nvPr>
            <p:ph idx="1" type="body"/>
          </p:nvPr>
        </p:nvSpPr>
        <p:spPr>
          <a:xfrm>
            <a:off x="729450" y="2078875"/>
            <a:ext cx="59151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Initial GHC Cost - </a:t>
            </a:r>
            <a:r>
              <a:rPr lang="en">
                <a:solidFill>
                  <a:srgbClr val="CC0000"/>
                </a:solidFill>
              </a:rPr>
              <a:t>$12,000</a:t>
            </a:r>
            <a:endParaRPr>
              <a:solidFill>
                <a:srgbClr val="CC0000"/>
              </a:solidFill>
            </a:endParaRPr>
          </a:p>
          <a:p>
            <a:pPr indent="-311150" lvl="0" marL="457200" rtl="0" algn="l">
              <a:spcBef>
                <a:spcPts val="0"/>
              </a:spcBef>
              <a:spcAft>
                <a:spcPts val="0"/>
              </a:spcAft>
              <a:buSzPts val="1300"/>
              <a:buChar char="●"/>
            </a:pPr>
            <a:r>
              <a:rPr lang="en"/>
              <a:t>3 ton traditional heat pump - </a:t>
            </a:r>
            <a:r>
              <a:rPr lang="en">
                <a:solidFill>
                  <a:srgbClr val="FF9900"/>
                </a:solidFill>
              </a:rPr>
              <a:t>$4500</a:t>
            </a:r>
            <a:endParaRPr>
              <a:solidFill>
                <a:srgbClr val="FF9900"/>
              </a:solidFill>
            </a:endParaRPr>
          </a:p>
          <a:p>
            <a:pPr indent="-311150" lvl="0" marL="457200" rtl="0" algn="l">
              <a:spcBef>
                <a:spcPts val="0"/>
              </a:spcBef>
              <a:spcAft>
                <a:spcPts val="0"/>
              </a:spcAft>
              <a:buSzPts val="1300"/>
              <a:buChar char="●"/>
            </a:pPr>
            <a:r>
              <a:rPr lang="en"/>
              <a:t>Government Grant - </a:t>
            </a:r>
            <a:r>
              <a:rPr lang="en">
                <a:solidFill>
                  <a:srgbClr val="6AA84F"/>
                </a:solidFill>
              </a:rPr>
              <a:t>$3000</a:t>
            </a:r>
            <a:endParaRPr>
              <a:solidFill>
                <a:srgbClr val="6AA84F"/>
              </a:solidFill>
            </a:endParaRPr>
          </a:p>
          <a:p>
            <a:pPr indent="-311150" lvl="0" marL="457200" rtl="0" algn="l">
              <a:spcBef>
                <a:spcPts val="0"/>
              </a:spcBef>
              <a:spcAft>
                <a:spcPts val="0"/>
              </a:spcAft>
              <a:buSzPts val="1300"/>
              <a:buChar char="●"/>
            </a:pPr>
            <a:r>
              <a:rPr lang="en"/>
              <a:t>Yearly savings - </a:t>
            </a:r>
            <a:r>
              <a:rPr lang="en">
                <a:solidFill>
                  <a:srgbClr val="6AA84F"/>
                </a:solidFill>
              </a:rPr>
              <a:t>$606</a:t>
            </a:r>
            <a:endParaRPr>
              <a:solidFill>
                <a:srgbClr val="6AA84F"/>
              </a:solidFill>
            </a:endParaRPr>
          </a:p>
          <a:p>
            <a:pPr indent="-311150" lvl="0" marL="457200" rtl="0" algn="l">
              <a:spcBef>
                <a:spcPts val="0"/>
              </a:spcBef>
              <a:spcAft>
                <a:spcPts val="0"/>
              </a:spcAft>
              <a:buSzPts val="1300"/>
              <a:buChar char="●"/>
            </a:pPr>
            <a:r>
              <a:rPr lang="en"/>
              <a:t>Net cost of GHC compared to traditional - </a:t>
            </a:r>
            <a:r>
              <a:rPr lang="en">
                <a:solidFill>
                  <a:srgbClr val="CC0000"/>
                </a:solidFill>
              </a:rPr>
              <a:t>$4500</a:t>
            </a:r>
            <a:endParaRPr>
              <a:solidFill>
                <a:srgbClr val="CC0000"/>
              </a:solidFill>
            </a:endParaRPr>
          </a:p>
          <a:p>
            <a:pPr indent="-311150" lvl="0" marL="457200" rtl="0" algn="l">
              <a:spcBef>
                <a:spcPts val="0"/>
              </a:spcBef>
              <a:spcAft>
                <a:spcPts val="0"/>
              </a:spcAft>
              <a:buSzPts val="1300"/>
              <a:buChar char="●"/>
            </a:pPr>
            <a:r>
              <a:rPr lang="en"/>
              <a:t>In about </a:t>
            </a:r>
            <a:r>
              <a:rPr b="1" lang="en"/>
              <a:t>7.5 years</a:t>
            </a:r>
            <a:r>
              <a:rPr lang="en"/>
              <a:t>, the energy savings will pay for the GHC system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Geothermal Heat Pump - Total Cost Analysis</a:t>
            </a:r>
            <a:endParaRPr/>
          </a:p>
        </p:txBody>
      </p:sp>
      <p:sp>
        <p:nvSpPr>
          <p:cNvPr id="202" name="Google Shape;202;p31"/>
          <p:cNvSpPr txBox="1"/>
          <p:nvPr>
            <p:ph idx="1" type="body"/>
          </p:nvPr>
        </p:nvSpPr>
        <p:spPr>
          <a:xfrm>
            <a:off x="729450" y="2078875"/>
            <a:ext cx="3944400" cy="2261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sz="1200">
                <a:solidFill>
                  <a:srgbClr val="000000"/>
                </a:solidFill>
              </a:rPr>
              <a:t> Net life cycle energy savings will be </a:t>
            </a:r>
            <a:br>
              <a:rPr lang="en" sz="1200">
                <a:solidFill>
                  <a:srgbClr val="000000"/>
                </a:solidFill>
              </a:rPr>
            </a:br>
            <a:r>
              <a:rPr lang="en" sz="1200">
                <a:solidFill>
                  <a:srgbClr val="000000"/>
                </a:solidFill>
              </a:rPr>
              <a:t>12.5 years*</a:t>
            </a:r>
            <a:r>
              <a:rPr lang="en" sz="1200">
                <a:solidFill>
                  <a:srgbClr val="6AA84F"/>
                </a:solidFill>
              </a:rPr>
              <a:t>4967.6 kWh</a:t>
            </a:r>
            <a:r>
              <a:rPr lang="en" sz="1200">
                <a:solidFill>
                  <a:srgbClr val="000000"/>
                </a:solidFill>
              </a:rPr>
              <a:t> = </a:t>
            </a:r>
            <a:r>
              <a:rPr b="1" lang="en" sz="1200">
                <a:solidFill>
                  <a:srgbClr val="000000"/>
                </a:solidFill>
              </a:rPr>
              <a:t>62095 kWh</a:t>
            </a:r>
            <a:endParaRPr b="1" sz="1200">
              <a:solidFill>
                <a:srgbClr val="000000"/>
              </a:solidFill>
            </a:endParaRPr>
          </a:p>
          <a:p>
            <a:pPr indent="-304800" lvl="0" marL="457200" rtl="0" algn="l">
              <a:lnSpc>
                <a:spcPct val="150000"/>
              </a:lnSpc>
              <a:spcBef>
                <a:spcPts val="0"/>
              </a:spcBef>
              <a:spcAft>
                <a:spcPts val="0"/>
              </a:spcAft>
              <a:buClr>
                <a:srgbClr val="000000"/>
              </a:buClr>
              <a:buSzPts val="1200"/>
              <a:buChar char="●"/>
            </a:pPr>
            <a:r>
              <a:rPr lang="en" sz="1200">
                <a:solidFill>
                  <a:srgbClr val="000000"/>
                </a:solidFill>
              </a:rPr>
              <a:t>Net lifetime savings - </a:t>
            </a:r>
            <a:r>
              <a:rPr b="1" lang="en" sz="1400">
                <a:solidFill>
                  <a:srgbClr val="6AA84F"/>
                </a:solidFill>
              </a:rPr>
              <a:t>$7582</a:t>
            </a:r>
            <a:endParaRPr b="1" sz="1400">
              <a:solidFill>
                <a:srgbClr val="6AA84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Background and Purpose</a:t>
            </a:r>
            <a:endParaRPr sz="1800"/>
          </a:p>
          <a:p>
            <a:pPr indent="-342900" lvl="0" marL="457200" rtl="0" algn="l">
              <a:spcBef>
                <a:spcPts val="0"/>
              </a:spcBef>
              <a:spcAft>
                <a:spcPts val="0"/>
              </a:spcAft>
              <a:buSzPts val="1800"/>
              <a:buAutoNum type="arabicPeriod"/>
            </a:pPr>
            <a:r>
              <a:rPr lang="en" sz="1800"/>
              <a:t>Part A: Energy Demand Reduction</a:t>
            </a:r>
            <a:endParaRPr sz="1800"/>
          </a:p>
          <a:p>
            <a:pPr indent="-342900" lvl="1" marL="914400" rtl="0" algn="l">
              <a:spcBef>
                <a:spcPts val="0"/>
              </a:spcBef>
              <a:spcAft>
                <a:spcPts val="0"/>
              </a:spcAft>
              <a:buSzPts val="1800"/>
              <a:buChar char="○"/>
            </a:pPr>
            <a:r>
              <a:rPr lang="en" sz="1800"/>
              <a:t>Idea 1: Programmable Thermostat</a:t>
            </a:r>
            <a:endParaRPr sz="1800"/>
          </a:p>
          <a:p>
            <a:pPr indent="-342900" lvl="1" marL="914400" rtl="0" algn="l">
              <a:spcBef>
                <a:spcPts val="0"/>
              </a:spcBef>
              <a:spcAft>
                <a:spcPts val="0"/>
              </a:spcAft>
              <a:buSzPts val="1800"/>
              <a:buChar char="○"/>
            </a:pPr>
            <a:r>
              <a:rPr lang="en" sz="1800"/>
              <a:t>Idea 2: Geothermal Heat Pump</a:t>
            </a:r>
            <a:endParaRPr sz="1800"/>
          </a:p>
          <a:p>
            <a:pPr indent="-342900" lvl="1" marL="914400" rtl="0" algn="l">
              <a:spcBef>
                <a:spcPts val="0"/>
              </a:spcBef>
              <a:spcAft>
                <a:spcPts val="0"/>
              </a:spcAft>
              <a:buSzPts val="1800"/>
              <a:buChar char="○"/>
            </a:pPr>
            <a:r>
              <a:rPr lang="en" sz="1800"/>
              <a:t>Idea 3: Window Attachments</a:t>
            </a:r>
            <a:endParaRPr sz="1800"/>
          </a:p>
          <a:p>
            <a:pPr indent="-342900" lvl="0" marL="457200" rtl="0" algn="l">
              <a:spcBef>
                <a:spcPts val="0"/>
              </a:spcBef>
              <a:spcAft>
                <a:spcPts val="0"/>
              </a:spcAft>
              <a:buSzPts val="1800"/>
              <a:buAutoNum type="arabicPeriod"/>
            </a:pPr>
            <a:r>
              <a:rPr lang="en" sz="1800"/>
              <a:t>Part B: Impacts of Adding an Electric Car</a:t>
            </a:r>
            <a:endParaRPr sz="1800"/>
          </a:p>
          <a:p>
            <a:pPr indent="0" lvl="0" marL="0" rtl="0" algn="l">
              <a:spcBef>
                <a:spcPts val="1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3: Window Attachments </a:t>
            </a:r>
            <a:endParaRPr/>
          </a:p>
        </p:txBody>
      </p:sp>
      <p:sp>
        <p:nvSpPr>
          <p:cNvPr id="208" name="Google Shape;208;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 buildings, a large portion of the heating and cooling loads come from the exterior surface, or “building envelope”</a:t>
            </a:r>
            <a:endParaRPr/>
          </a:p>
          <a:p>
            <a:pPr indent="-311150" lvl="0" marL="457200" rtl="0" algn="l">
              <a:lnSpc>
                <a:spcPct val="150000"/>
              </a:lnSpc>
              <a:spcBef>
                <a:spcPts val="0"/>
              </a:spcBef>
              <a:spcAft>
                <a:spcPts val="0"/>
              </a:spcAft>
              <a:buSzPts val="1300"/>
              <a:buChar char="●"/>
            </a:pPr>
            <a:r>
              <a:rPr lang="en"/>
              <a:t>According to the department of energy, an average of “about </a:t>
            </a:r>
            <a:r>
              <a:rPr b="1" lang="en"/>
              <a:t>30% </a:t>
            </a:r>
            <a:r>
              <a:rPr lang="en"/>
              <a:t>of a homes heating energy is lost through windows.”</a:t>
            </a:r>
            <a:endParaRPr/>
          </a:p>
          <a:p>
            <a:pPr indent="-298450" lvl="1" marL="914400" rtl="0" algn="l">
              <a:lnSpc>
                <a:spcPct val="150000"/>
              </a:lnSpc>
              <a:spcBef>
                <a:spcPts val="0"/>
              </a:spcBef>
              <a:spcAft>
                <a:spcPts val="0"/>
              </a:spcAft>
              <a:buSzPts val="1100"/>
              <a:buChar char="○"/>
            </a:pPr>
            <a:r>
              <a:rPr lang="en"/>
              <a:t>This is due to the high U-value or very low insulation properties of windows</a:t>
            </a:r>
            <a:endParaRPr/>
          </a:p>
          <a:p>
            <a:pPr indent="-311150" lvl="0" marL="457200" rtl="0" algn="l">
              <a:lnSpc>
                <a:spcPct val="150000"/>
              </a:lnSpc>
              <a:spcBef>
                <a:spcPts val="0"/>
              </a:spcBef>
              <a:spcAft>
                <a:spcPts val="0"/>
              </a:spcAft>
              <a:buSzPts val="1300"/>
              <a:buChar char="●"/>
            </a:pPr>
            <a:r>
              <a:rPr lang="en"/>
              <a:t>Even with modern windows featuring double panes and special films, 76% of direct sunlight will enter the building as heat in the cooling season</a:t>
            </a:r>
            <a:endParaRPr/>
          </a:p>
          <a:p>
            <a:pPr indent="-311150" lvl="0" marL="457200" rtl="0" algn="l">
              <a:lnSpc>
                <a:spcPct val="150000"/>
              </a:lnSpc>
              <a:spcBef>
                <a:spcPts val="0"/>
              </a:spcBef>
              <a:spcAft>
                <a:spcPts val="0"/>
              </a:spcAft>
              <a:buSzPts val="1300"/>
              <a:buChar char="●"/>
            </a:pPr>
            <a:r>
              <a:rPr lang="en"/>
              <a:t>To combat this, we can use window attachments to reduce direct sunlight on windows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Window Efficiency Government Incentives</a:t>
            </a:r>
            <a:endParaRPr/>
          </a:p>
        </p:txBody>
      </p:sp>
      <p:sp>
        <p:nvSpPr>
          <p:cNvPr id="214" name="Google Shape;214;p33"/>
          <p:cNvSpPr txBox="1"/>
          <p:nvPr>
            <p:ph idx="1" type="body"/>
          </p:nvPr>
        </p:nvSpPr>
        <p:spPr>
          <a:xfrm>
            <a:off x="729450" y="2078875"/>
            <a:ext cx="45444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Various building codes used </a:t>
            </a:r>
            <a:r>
              <a:rPr lang="en"/>
              <a:t>regarding</a:t>
            </a:r>
            <a:r>
              <a:rPr lang="en"/>
              <a:t> sustainability including LEED (Leadership is Energy and Environmental Design) and ASHRAE 90.1.</a:t>
            </a:r>
            <a:endParaRPr/>
          </a:p>
          <a:p>
            <a:pPr indent="-298450" lvl="1" marL="914400" rtl="0" algn="l">
              <a:spcBef>
                <a:spcPts val="0"/>
              </a:spcBef>
              <a:spcAft>
                <a:spcPts val="0"/>
              </a:spcAft>
              <a:buSzPts val="1100"/>
              <a:buChar char="○"/>
            </a:pPr>
            <a:r>
              <a:rPr lang="en"/>
              <a:t>These codes are continually </a:t>
            </a:r>
            <a:r>
              <a:rPr lang="en"/>
              <a:t>updated</a:t>
            </a:r>
            <a:r>
              <a:rPr lang="en"/>
              <a:t> and enforced by the US government to promote </a:t>
            </a:r>
            <a:r>
              <a:rPr lang="en"/>
              <a:t>sustainability</a:t>
            </a:r>
            <a:r>
              <a:rPr lang="en"/>
              <a:t> including more </a:t>
            </a:r>
            <a:r>
              <a:rPr lang="en"/>
              <a:t>efficient</a:t>
            </a:r>
            <a:r>
              <a:rPr lang="en"/>
              <a:t> window options.</a:t>
            </a:r>
            <a:endParaRPr/>
          </a:p>
          <a:p>
            <a:pPr indent="-311150" lvl="0" marL="457200" rtl="0" algn="l">
              <a:spcBef>
                <a:spcPts val="0"/>
              </a:spcBef>
              <a:spcAft>
                <a:spcPts val="0"/>
              </a:spcAft>
              <a:buSzPts val="1300"/>
              <a:buChar char="●"/>
            </a:pPr>
            <a:r>
              <a:rPr lang="en"/>
              <a:t>A market report by the DoE was </a:t>
            </a:r>
            <a:r>
              <a:rPr lang="en"/>
              <a:t>conducted</a:t>
            </a:r>
            <a:r>
              <a:rPr lang="en"/>
              <a:t> in 2016 on window shading and attachments</a:t>
            </a:r>
            <a:endParaRPr/>
          </a:p>
          <a:p>
            <a:pPr indent="-298450" lvl="1" marL="914400" rtl="0" algn="l">
              <a:spcBef>
                <a:spcPts val="0"/>
              </a:spcBef>
              <a:spcAft>
                <a:spcPts val="0"/>
              </a:spcAft>
              <a:buSzPts val="1100"/>
              <a:buChar char="○"/>
            </a:pPr>
            <a:r>
              <a:rPr lang="en"/>
              <a:t>‘Green products and interest by consumers is an important trend and will drive future energy reports’</a:t>
            </a:r>
            <a:endParaRPr/>
          </a:p>
          <a:p>
            <a:pPr indent="-298450" lvl="1" marL="914400" rtl="0" algn="l">
              <a:spcBef>
                <a:spcPts val="0"/>
              </a:spcBef>
              <a:spcAft>
                <a:spcPts val="0"/>
              </a:spcAft>
              <a:buSzPts val="1100"/>
              <a:buChar char="○"/>
            </a:pPr>
            <a:r>
              <a:rPr lang="en"/>
              <a:t>They predict construction spending on more </a:t>
            </a:r>
            <a:r>
              <a:rPr lang="en"/>
              <a:t>sustainable</a:t>
            </a:r>
            <a:r>
              <a:rPr lang="en"/>
              <a:t> alternatives will increase significantly </a:t>
            </a:r>
            <a:endParaRPr/>
          </a:p>
        </p:txBody>
      </p:sp>
      <p:pic>
        <p:nvPicPr>
          <p:cNvPr id="215" name="Google Shape;215;p33"/>
          <p:cNvPicPr preferRelativeResize="0"/>
          <p:nvPr/>
        </p:nvPicPr>
        <p:blipFill>
          <a:blip r:embed="rId3">
            <a:alphaModFix/>
          </a:blip>
          <a:stretch>
            <a:fillRect/>
          </a:stretch>
        </p:blipFill>
        <p:spPr>
          <a:xfrm>
            <a:off x="5273850" y="2078875"/>
            <a:ext cx="3565350" cy="264544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 Incentives Continued</a:t>
            </a:r>
            <a:endParaRPr/>
          </a:p>
        </p:txBody>
      </p:sp>
      <p:sp>
        <p:nvSpPr>
          <p:cNvPr id="221" name="Google Shape;221;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example of specific incentives for better window films is as follows:</a:t>
            </a:r>
            <a:endParaRPr sz="1200">
              <a:solidFill>
                <a:srgbClr val="000000"/>
              </a:solidFill>
              <a:latin typeface="Times New Roman"/>
              <a:ea typeface="Times New Roman"/>
              <a:cs typeface="Times New Roman"/>
              <a:sym typeface="Times New Roman"/>
            </a:endParaRPr>
          </a:p>
          <a:p>
            <a:pPr indent="-304800" lvl="0" marL="457200" rtl="0" algn="l">
              <a:lnSpc>
                <a:spcPct val="150000"/>
              </a:lnSpc>
              <a:spcBef>
                <a:spcPts val="1600"/>
              </a:spcBef>
              <a:spcAft>
                <a:spcPts val="0"/>
              </a:spcAft>
              <a:buSzPts val="1200"/>
              <a:buFont typeface="Times New Roman"/>
              <a:buChar char="●"/>
            </a:pPr>
            <a:r>
              <a:rPr lang="en" sz="1200">
                <a:latin typeface="Times New Roman"/>
                <a:ea typeface="Times New Roman"/>
                <a:cs typeface="Times New Roman"/>
                <a:sym typeface="Times New Roman"/>
              </a:rPr>
              <a:t>Prescriptive Incentive Programs</a:t>
            </a:r>
            <a:endParaRPr sz="1200">
              <a:latin typeface="Times New Roman"/>
              <a:ea typeface="Times New Roman"/>
              <a:cs typeface="Times New Roman"/>
              <a:sym typeface="Times New Roman"/>
            </a:endParaRPr>
          </a:p>
          <a:p>
            <a:pPr indent="-292100" lvl="1" marL="914400" rtl="0" algn="l">
              <a:lnSpc>
                <a:spcPct val="150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Rebate amounts were in an amount of money per sq. ft. of window space</a:t>
            </a:r>
            <a:endParaRPr sz="1000">
              <a:latin typeface="Times New Roman"/>
              <a:ea typeface="Times New Roman"/>
              <a:cs typeface="Times New Roman"/>
              <a:sym typeface="Times New Roman"/>
            </a:endParaRPr>
          </a:p>
          <a:p>
            <a:pPr indent="-292100" lvl="1" marL="914400" rtl="0" algn="l">
              <a:lnSpc>
                <a:spcPct val="150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Tiered rebate dollar amounts based on the improvement of the SHGC (solar heat gain coefficient) post install</a:t>
            </a:r>
            <a:endParaRPr sz="1000">
              <a:latin typeface="Times New Roman"/>
              <a:ea typeface="Times New Roman"/>
              <a:cs typeface="Times New Roman"/>
              <a:sym typeface="Times New Roman"/>
            </a:endParaRPr>
          </a:p>
          <a:p>
            <a:pPr indent="0" lvl="0" marL="914400" rtl="0" algn="l">
              <a:lnSpc>
                <a:spcPct val="150000"/>
              </a:lnSpc>
              <a:spcBef>
                <a:spcPts val="0"/>
              </a:spcBef>
              <a:spcAft>
                <a:spcPts val="0"/>
              </a:spcAft>
              <a:buClr>
                <a:srgbClr val="000000"/>
              </a:buClr>
              <a:buSzPts val="1100"/>
              <a:buFont typeface="Arial"/>
              <a:buNone/>
            </a:pPr>
            <a:r>
              <a:t/>
            </a:r>
            <a:endParaRPr sz="1000">
              <a:latin typeface="Times New Roman"/>
              <a:ea typeface="Times New Roman"/>
              <a:cs typeface="Times New Roman"/>
              <a:sym typeface="Times New Roman"/>
            </a:endParaRPr>
          </a:p>
          <a:p>
            <a:pPr indent="-304800" lvl="0" marL="457200" rtl="0" algn="l">
              <a:lnSpc>
                <a:spcPct val="15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Custom Incentive Programs</a:t>
            </a:r>
            <a:endParaRPr sz="1200">
              <a:latin typeface="Times New Roman"/>
              <a:ea typeface="Times New Roman"/>
              <a:cs typeface="Times New Roman"/>
              <a:sym typeface="Times New Roman"/>
            </a:endParaRPr>
          </a:p>
          <a:p>
            <a:pPr indent="-292100" lvl="1" marL="914400" rtl="0" algn="l">
              <a:lnSpc>
                <a:spcPct val="150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Rebate amounts based on projected annual saving ($/kWh) through building energy modeling analysis</a:t>
            </a:r>
            <a:endParaRPr sz="1000">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Window Overhangs</a:t>
            </a:r>
            <a:endParaRPr/>
          </a:p>
        </p:txBody>
      </p:sp>
      <p:sp>
        <p:nvSpPr>
          <p:cNvPr id="227" name="Google Shape;227;p35"/>
          <p:cNvSpPr txBox="1"/>
          <p:nvPr>
            <p:ph idx="1" type="body"/>
          </p:nvPr>
        </p:nvSpPr>
        <p:spPr>
          <a:xfrm>
            <a:off x="729450" y="2078875"/>
            <a:ext cx="3366000" cy="287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When discussing energy efficient window options there are many such as glazings, blinds, shading, etc., I’m going to focus on one option today</a:t>
            </a:r>
            <a:endParaRPr/>
          </a:p>
          <a:p>
            <a:pPr indent="-311150" lvl="0" marL="457200" rtl="0" algn="l">
              <a:spcBef>
                <a:spcPts val="0"/>
              </a:spcBef>
              <a:spcAft>
                <a:spcPts val="0"/>
              </a:spcAft>
              <a:buSzPts val="1300"/>
              <a:buChar char="●"/>
            </a:pPr>
            <a:r>
              <a:rPr lang="en"/>
              <a:t>Window overhangs can be utilized on SOUTH facing windows due to different elevations of the sun at different times of the year</a:t>
            </a:r>
            <a:endParaRPr/>
          </a:p>
          <a:p>
            <a:pPr indent="-311150" lvl="0" marL="457200" rtl="0" algn="l">
              <a:spcBef>
                <a:spcPts val="0"/>
              </a:spcBef>
              <a:spcAft>
                <a:spcPts val="0"/>
              </a:spcAft>
              <a:buSzPts val="1300"/>
              <a:buChar char="●"/>
            </a:pPr>
            <a:r>
              <a:rPr lang="en"/>
              <a:t>Low sun in cold months allows heat gain through windows</a:t>
            </a:r>
            <a:endParaRPr/>
          </a:p>
          <a:p>
            <a:pPr indent="-311150" lvl="0" marL="457200" rtl="0" algn="l">
              <a:spcBef>
                <a:spcPts val="0"/>
              </a:spcBef>
              <a:spcAft>
                <a:spcPts val="0"/>
              </a:spcAft>
              <a:buSzPts val="1300"/>
              <a:buChar char="●"/>
            </a:pPr>
            <a:r>
              <a:rPr lang="en"/>
              <a:t>High sun in hot months keeps exterior heat from penetrating windows</a:t>
            </a:r>
            <a:endParaRPr/>
          </a:p>
        </p:txBody>
      </p:sp>
      <p:pic>
        <p:nvPicPr>
          <p:cNvPr id="228" name="Google Shape;228;p35"/>
          <p:cNvPicPr preferRelativeResize="0"/>
          <p:nvPr/>
        </p:nvPicPr>
        <p:blipFill>
          <a:blip r:embed="rId3">
            <a:alphaModFix/>
          </a:blip>
          <a:stretch>
            <a:fillRect/>
          </a:stretch>
        </p:blipFill>
        <p:spPr>
          <a:xfrm>
            <a:off x="4221425" y="1429750"/>
            <a:ext cx="4637849" cy="3346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Window Overhangs</a:t>
            </a:r>
            <a:endParaRPr/>
          </a:p>
        </p:txBody>
      </p:sp>
      <p:sp>
        <p:nvSpPr>
          <p:cNvPr id="234" name="Google Shape;234;p36"/>
          <p:cNvSpPr txBox="1"/>
          <p:nvPr>
            <p:ph idx="1" type="body"/>
          </p:nvPr>
        </p:nvSpPr>
        <p:spPr>
          <a:xfrm>
            <a:off x="729450" y="2078875"/>
            <a:ext cx="3366000" cy="28737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Depending on areas climate you can design dimensions that best fit needs</a:t>
            </a:r>
            <a:endParaRPr/>
          </a:p>
          <a:p>
            <a:pPr indent="-311150" lvl="0" marL="457200" rtl="0" algn="l">
              <a:spcBef>
                <a:spcPts val="0"/>
              </a:spcBef>
              <a:spcAft>
                <a:spcPts val="0"/>
              </a:spcAft>
              <a:buSzPts val="1300"/>
              <a:buChar char="●"/>
            </a:pPr>
            <a:r>
              <a:rPr lang="en"/>
              <a:t>In moderate, 4 season climate, a usual </a:t>
            </a:r>
            <a:r>
              <a:rPr lang="en"/>
              <a:t>protrusion</a:t>
            </a:r>
            <a:r>
              <a:rPr lang="en"/>
              <a:t> length will be at the intersection of the winter and summer </a:t>
            </a:r>
            <a:r>
              <a:rPr lang="en"/>
              <a:t>solstice</a:t>
            </a:r>
            <a:endParaRPr/>
          </a:p>
          <a:p>
            <a:pPr indent="-311150" lvl="0" marL="457200" rtl="0" algn="l">
              <a:spcBef>
                <a:spcPts val="0"/>
              </a:spcBef>
              <a:spcAft>
                <a:spcPts val="0"/>
              </a:spcAft>
              <a:buSzPts val="1300"/>
              <a:buChar char="●"/>
            </a:pPr>
            <a:r>
              <a:rPr lang="en"/>
              <a:t>One con: during “shoulder months” the sun is at the same height at different times of year when different cooling needs are required</a:t>
            </a:r>
            <a:endParaRPr/>
          </a:p>
        </p:txBody>
      </p:sp>
      <p:pic>
        <p:nvPicPr>
          <p:cNvPr id="235" name="Google Shape;235;p36"/>
          <p:cNvPicPr preferRelativeResize="0"/>
          <p:nvPr/>
        </p:nvPicPr>
        <p:blipFill>
          <a:blip r:embed="rId3">
            <a:alphaModFix/>
          </a:blip>
          <a:stretch>
            <a:fillRect/>
          </a:stretch>
        </p:blipFill>
        <p:spPr>
          <a:xfrm>
            <a:off x="4221425" y="1429750"/>
            <a:ext cx="4637849" cy="3346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Window Overhangs</a:t>
            </a:r>
            <a:endParaRPr/>
          </a:p>
        </p:txBody>
      </p:sp>
      <p:sp>
        <p:nvSpPr>
          <p:cNvPr id="241" name="Google Shape;241;p37"/>
          <p:cNvSpPr txBox="1"/>
          <p:nvPr>
            <p:ph idx="1" type="body"/>
          </p:nvPr>
        </p:nvSpPr>
        <p:spPr>
          <a:xfrm>
            <a:off x="4572000" y="2078875"/>
            <a:ext cx="3366000" cy="28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a:t>
            </a:r>
            <a:endParaRPr/>
          </a:p>
          <a:p>
            <a:pPr indent="-311150" lvl="0" marL="457200" rtl="0" algn="l">
              <a:spcBef>
                <a:spcPts val="1600"/>
              </a:spcBef>
              <a:spcAft>
                <a:spcPts val="0"/>
              </a:spcAft>
              <a:buSzPts val="1300"/>
              <a:buChar char="●"/>
            </a:pPr>
            <a:r>
              <a:rPr lang="en"/>
              <a:t>D</a:t>
            </a:r>
            <a:r>
              <a:rPr lang="en"/>
              <a:t>uring “shoulder months” the sun is at the same height at different times of year when different cooling needs are required</a:t>
            </a:r>
            <a:endParaRPr/>
          </a:p>
        </p:txBody>
      </p:sp>
      <p:sp>
        <p:nvSpPr>
          <p:cNvPr id="242" name="Google Shape;242;p37"/>
          <p:cNvSpPr txBox="1"/>
          <p:nvPr>
            <p:ph idx="1" type="body"/>
          </p:nvPr>
        </p:nvSpPr>
        <p:spPr>
          <a:xfrm>
            <a:off x="893175" y="2078875"/>
            <a:ext cx="3366000" cy="28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Pros:</a:t>
            </a:r>
            <a:endParaRPr/>
          </a:p>
          <a:p>
            <a:pPr indent="-311150" lvl="0" marL="457200" rtl="0" algn="l">
              <a:spcBef>
                <a:spcPts val="1600"/>
              </a:spcBef>
              <a:spcAft>
                <a:spcPts val="0"/>
              </a:spcAft>
              <a:buSzPts val="1300"/>
              <a:buChar char="●"/>
            </a:pPr>
            <a:r>
              <a:rPr lang="en"/>
              <a:t>One time installation (usually during construction)</a:t>
            </a:r>
            <a:endParaRPr/>
          </a:p>
          <a:p>
            <a:pPr indent="-311150" lvl="0" marL="457200" rtl="0" algn="l">
              <a:spcBef>
                <a:spcPts val="0"/>
              </a:spcBef>
              <a:spcAft>
                <a:spcPts val="0"/>
              </a:spcAft>
              <a:buSzPts val="1300"/>
              <a:buChar char="●"/>
            </a:pPr>
            <a:r>
              <a:rPr lang="en"/>
              <a:t>Lets natural light in </a:t>
            </a:r>
            <a:endParaRPr/>
          </a:p>
          <a:p>
            <a:pPr indent="-311150" lvl="0" marL="457200" rtl="0" algn="l">
              <a:spcBef>
                <a:spcPts val="0"/>
              </a:spcBef>
              <a:spcAft>
                <a:spcPts val="0"/>
              </a:spcAft>
              <a:buSzPts val="1300"/>
              <a:buChar char="●"/>
            </a:pPr>
            <a:r>
              <a:rPr lang="en"/>
              <a:t>Low </a:t>
            </a:r>
            <a:r>
              <a:rPr lang="en"/>
              <a:t>maintenance</a:t>
            </a:r>
            <a:r>
              <a:rPr lang="en"/>
              <a:t> (passive energy design)</a:t>
            </a:r>
            <a:endParaRPr/>
          </a:p>
          <a:p>
            <a:pPr indent="-311150" lvl="0" marL="457200" rtl="0" algn="l">
              <a:spcBef>
                <a:spcPts val="0"/>
              </a:spcBef>
              <a:spcAft>
                <a:spcPts val="0"/>
              </a:spcAft>
              <a:buSzPts val="1300"/>
              <a:buChar char="●"/>
            </a:pPr>
            <a:r>
              <a:rPr lang="en"/>
              <a:t>Reduction in building loads</a:t>
            </a:r>
            <a:endParaRPr/>
          </a:p>
          <a:p>
            <a:pPr indent="-311150" lvl="0" marL="457200" rtl="0" algn="l">
              <a:spcBef>
                <a:spcPts val="0"/>
              </a:spcBef>
              <a:spcAft>
                <a:spcPts val="0"/>
              </a:spcAft>
              <a:buSzPts val="1300"/>
              <a:buChar char="●"/>
            </a:pPr>
            <a:r>
              <a:rPr lang="en"/>
              <a:t>Better building efficiency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Analysis </a:t>
            </a:r>
            <a:endParaRPr/>
          </a:p>
        </p:txBody>
      </p:sp>
      <p:sp>
        <p:nvSpPr>
          <p:cNvPr id="248" name="Google Shape;248;p38"/>
          <p:cNvSpPr txBox="1"/>
          <p:nvPr>
            <p:ph idx="1" type="body"/>
          </p:nvPr>
        </p:nvSpPr>
        <p:spPr>
          <a:xfrm>
            <a:off x="729450" y="2078875"/>
            <a:ext cx="2846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 Gain control (One window):</a:t>
            </a:r>
            <a:endParaRPr/>
          </a:p>
          <a:p>
            <a:pPr indent="0" lvl="0" marL="0" rtl="0" algn="l">
              <a:spcBef>
                <a:spcPts val="1600"/>
              </a:spcBef>
              <a:spcAft>
                <a:spcPts val="0"/>
              </a:spcAft>
              <a:buNone/>
            </a:pPr>
            <a:r>
              <a:rPr lang="en"/>
              <a:t>Annual total kWh/m^2: </a:t>
            </a:r>
            <a:r>
              <a:rPr b="1" lang="en">
                <a:solidFill>
                  <a:srgbClr val="A61C00"/>
                </a:solidFill>
              </a:rPr>
              <a:t>580</a:t>
            </a:r>
            <a:endParaRPr b="1">
              <a:solidFill>
                <a:srgbClr val="A61C00"/>
              </a:solidFill>
            </a:endParaRPr>
          </a:p>
          <a:p>
            <a:pPr indent="0" lvl="0" marL="0" rtl="0" algn="l">
              <a:spcBef>
                <a:spcPts val="1600"/>
              </a:spcBef>
              <a:spcAft>
                <a:spcPts val="1600"/>
              </a:spcAft>
              <a:buNone/>
            </a:pPr>
            <a:r>
              <a:t/>
            </a:r>
            <a:endParaRPr/>
          </a:p>
        </p:txBody>
      </p:sp>
      <p:pic>
        <p:nvPicPr>
          <p:cNvPr id="249" name="Google Shape;249;p38"/>
          <p:cNvPicPr preferRelativeResize="0"/>
          <p:nvPr/>
        </p:nvPicPr>
        <p:blipFill>
          <a:blip r:embed="rId3">
            <a:alphaModFix/>
          </a:blip>
          <a:stretch>
            <a:fillRect/>
          </a:stretch>
        </p:blipFill>
        <p:spPr>
          <a:xfrm>
            <a:off x="4344750" y="500200"/>
            <a:ext cx="3282520" cy="46433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Analysis </a:t>
            </a:r>
            <a:endParaRPr/>
          </a:p>
        </p:txBody>
      </p:sp>
      <p:sp>
        <p:nvSpPr>
          <p:cNvPr id="255" name="Google Shape;255;p39"/>
          <p:cNvSpPr txBox="1"/>
          <p:nvPr>
            <p:ph idx="1" type="body"/>
          </p:nvPr>
        </p:nvSpPr>
        <p:spPr>
          <a:xfrm>
            <a:off x="729450" y="2078875"/>
            <a:ext cx="2846400" cy="27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 Gain </a:t>
            </a:r>
            <a:r>
              <a:rPr b="1" lang="en"/>
              <a:t>with overhang</a:t>
            </a:r>
            <a:r>
              <a:rPr lang="en"/>
              <a:t> (One window):</a:t>
            </a:r>
            <a:endParaRPr/>
          </a:p>
          <a:p>
            <a:pPr indent="0" lvl="0" marL="0" rtl="0" algn="l">
              <a:spcBef>
                <a:spcPts val="1600"/>
              </a:spcBef>
              <a:spcAft>
                <a:spcPts val="0"/>
              </a:spcAft>
              <a:buNone/>
            </a:pPr>
            <a:r>
              <a:rPr lang="en"/>
              <a:t>Annual total kWh/m^2: </a:t>
            </a:r>
            <a:r>
              <a:rPr b="1" lang="en">
                <a:solidFill>
                  <a:srgbClr val="38761D"/>
                </a:solidFill>
              </a:rPr>
              <a:t>490</a:t>
            </a:r>
            <a:endParaRPr b="1">
              <a:solidFill>
                <a:srgbClr val="38761D"/>
              </a:solidFill>
            </a:endParaRPr>
          </a:p>
          <a:p>
            <a:pPr indent="-311150" lvl="0" marL="457200" rtl="0" algn="l">
              <a:spcBef>
                <a:spcPts val="1600"/>
              </a:spcBef>
              <a:spcAft>
                <a:spcPts val="0"/>
              </a:spcAft>
              <a:buSzPts val="1300"/>
              <a:buChar char="●"/>
            </a:pPr>
            <a:r>
              <a:rPr lang="en"/>
              <a:t>We are saving about </a:t>
            </a:r>
            <a:r>
              <a:rPr b="1" lang="en">
                <a:solidFill>
                  <a:srgbClr val="38761D"/>
                </a:solidFill>
              </a:rPr>
              <a:t>90 kWh</a:t>
            </a:r>
            <a:r>
              <a:rPr lang="en"/>
              <a:t> per window per year</a:t>
            </a:r>
            <a:endParaRPr/>
          </a:p>
          <a:p>
            <a:pPr indent="-311150" lvl="0" marL="457200" rtl="0" algn="l">
              <a:spcBef>
                <a:spcPts val="0"/>
              </a:spcBef>
              <a:spcAft>
                <a:spcPts val="0"/>
              </a:spcAft>
              <a:buSzPts val="1300"/>
              <a:buChar char="●"/>
            </a:pPr>
            <a:r>
              <a:rPr lang="en"/>
              <a:t>Assuming a household had 8 - 12 south facing windows, this would equate to around </a:t>
            </a:r>
            <a:r>
              <a:rPr b="1" lang="en">
                <a:solidFill>
                  <a:srgbClr val="38761D"/>
                </a:solidFill>
              </a:rPr>
              <a:t>1000 kWh saved annually</a:t>
            </a:r>
            <a:endParaRPr b="1">
              <a:solidFill>
                <a:srgbClr val="38761D"/>
              </a:solidFill>
            </a:endParaRPr>
          </a:p>
          <a:p>
            <a:pPr indent="0" lvl="0" marL="0" rtl="0" algn="l">
              <a:spcBef>
                <a:spcPts val="1600"/>
              </a:spcBef>
              <a:spcAft>
                <a:spcPts val="1600"/>
              </a:spcAft>
              <a:buNone/>
            </a:pPr>
            <a:r>
              <a:t/>
            </a:r>
            <a:endParaRPr/>
          </a:p>
        </p:txBody>
      </p:sp>
      <p:pic>
        <p:nvPicPr>
          <p:cNvPr id="256" name="Google Shape;256;p39"/>
          <p:cNvPicPr preferRelativeResize="0"/>
          <p:nvPr/>
        </p:nvPicPr>
        <p:blipFill>
          <a:blip r:embed="rId3">
            <a:alphaModFix/>
          </a:blip>
          <a:stretch>
            <a:fillRect/>
          </a:stretch>
        </p:blipFill>
        <p:spPr>
          <a:xfrm>
            <a:off x="4124575" y="535425"/>
            <a:ext cx="4048650" cy="4547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Analysis and </a:t>
            </a:r>
            <a:r>
              <a:rPr lang="en"/>
              <a:t>conclusion</a:t>
            </a:r>
            <a:endParaRPr/>
          </a:p>
        </p:txBody>
      </p:sp>
      <p:sp>
        <p:nvSpPr>
          <p:cNvPr id="262" name="Google Shape;262;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At 1000 kWh, this would save a monetary value of about $100 yearly</a:t>
            </a:r>
            <a:endParaRPr/>
          </a:p>
          <a:p>
            <a:pPr indent="-298450" lvl="1" marL="914400" rtl="0" algn="l">
              <a:spcBef>
                <a:spcPts val="0"/>
              </a:spcBef>
              <a:spcAft>
                <a:spcPts val="0"/>
              </a:spcAft>
              <a:buSzPts val="1100"/>
              <a:buChar char="○"/>
            </a:pPr>
            <a:r>
              <a:rPr lang="en"/>
              <a:t>Over product lifetime this amounts to thousands of dollars</a:t>
            </a:r>
            <a:endParaRPr/>
          </a:p>
          <a:p>
            <a:pPr indent="-311150" lvl="0" marL="457200" rtl="0" algn="l">
              <a:spcBef>
                <a:spcPts val="0"/>
              </a:spcBef>
              <a:spcAft>
                <a:spcPts val="0"/>
              </a:spcAft>
              <a:buSzPts val="1300"/>
              <a:buChar char="●"/>
            </a:pPr>
            <a:r>
              <a:rPr lang="en"/>
              <a:t>On a large scale basis we can assume 100 million south facing windows optimized fully will give an energy savings at a multi billion dollar scale and reduce the need for </a:t>
            </a:r>
            <a:r>
              <a:rPr lang="en"/>
              <a:t>several</a:t>
            </a:r>
            <a:r>
              <a:rPr lang="en"/>
              <a:t> gigawatt level power plants.</a:t>
            </a:r>
            <a:endParaRPr/>
          </a:p>
          <a:p>
            <a:pPr indent="0" lvl="0" marL="0" rtl="0" algn="l">
              <a:spcBef>
                <a:spcPts val="1600"/>
              </a:spcBef>
              <a:spcAft>
                <a:spcPts val="1600"/>
              </a:spcAft>
              <a:buNone/>
            </a:pPr>
            <a:r>
              <a:rPr lang="en"/>
              <a:t>In conclusion window overhangs are one of many good options to increase window efficiency given that t is a one time install, low </a:t>
            </a:r>
            <a:r>
              <a:rPr lang="en"/>
              <a:t>maintenance</a:t>
            </a:r>
            <a:r>
              <a:rPr lang="en"/>
              <a:t> product that has minimal impact on a </a:t>
            </a:r>
            <a:r>
              <a:rPr lang="en"/>
              <a:t>consumer's</a:t>
            </a:r>
            <a:r>
              <a:rPr lang="en"/>
              <a:t> lifestyle.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Yearly Energy Savings of all Ideas</a:t>
            </a:r>
            <a:endParaRPr/>
          </a:p>
        </p:txBody>
      </p:sp>
      <p:sp>
        <p:nvSpPr>
          <p:cNvPr id="268" name="Google Shape;268;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rgbClr val="000000"/>
              </a:buClr>
              <a:buSzPts val="1100"/>
              <a:buFont typeface="Arial"/>
              <a:buNone/>
            </a:pPr>
            <a:r>
              <a:rPr lang="en" sz="1200">
                <a:solidFill>
                  <a:srgbClr val="000000"/>
                </a:solidFill>
                <a:latin typeface="Raleway"/>
                <a:ea typeface="Raleway"/>
                <a:cs typeface="Raleway"/>
                <a:sym typeface="Raleway"/>
              </a:rPr>
              <a:t>Initial Energy Use: 19782.3 kWh/year</a:t>
            </a:r>
            <a:endParaRPr sz="1200">
              <a:solidFill>
                <a:srgbClr val="000000"/>
              </a:solidFill>
              <a:latin typeface="Raleway"/>
              <a:ea typeface="Raleway"/>
              <a:cs typeface="Raleway"/>
              <a:sym typeface="Raleway"/>
            </a:endParaRPr>
          </a:p>
          <a:p>
            <a:pPr indent="457200" lvl="0" marL="0" rtl="0" algn="l">
              <a:lnSpc>
                <a:spcPct val="150000"/>
              </a:lnSpc>
              <a:spcBef>
                <a:spcPts val="0"/>
              </a:spcBef>
              <a:spcAft>
                <a:spcPts val="0"/>
              </a:spcAft>
              <a:buClr>
                <a:srgbClr val="000000"/>
              </a:buClr>
              <a:buSzPts val="1100"/>
              <a:buFont typeface="Arial"/>
              <a:buNone/>
            </a:pPr>
            <a:r>
              <a:rPr lang="en" sz="1200">
                <a:solidFill>
                  <a:srgbClr val="000000"/>
                </a:solidFill>
                <a:latin typeface="Raleway"/>
                <a:ea typeface="Raleway"/>
                <a:cs typeface="Raleway"/>
                <a:sym typeface="Raleway"/>
              </a:rPr>
              <a:t>Savings from Programmable Thermostat: 172 MBTU per 10 years or 5041 kWh/year</a:t>
            </a:r>
            <a:endParaRPr sz="1200">
              <a:solidFill>
                <a:srgbClr val="000000"/>
              </a:solidFill>
              <a:latin typeface="Raleway"/>
              <a:ea typeface="Raleway"/>
              <a:cs typeface="Raleway"/>
              <a:sym typeface="Raleway"/>
            </a:endParaRPr>
          </a:p>
          <a:p>
            <a:pPr indent="457200" lvl="0" marL="0" rtl="0" algn="l">
              <a:lnSpc>
                <a:spcPct val="150000"/>
              </a:lnSpc>
              <a:spcBef>
                <a:spcPts val="0"/>
              </a:spcBef>
              <a:spcAft>
                <a:spcPts val="0"/>
              </a:spcAft>
              <a:buClr>
                <a:srgbClr val="000000"/>
              </a:buClr>
              <a:buSzPts val="1100"/>
              <a:buFont typeface="Arial"/>
              <a:buNone/>
            </a:pPr>
            <a:r>
              <a:rPr lang="en" sz="1200">
                <a:solidFill>
                  <a:srgbClr val="000000"/>
                </a:solidFill>
                <a:latin typeface="Raleway"/>
                <a:ea typeface="Raleway"/>
                <a:cs typeface="Raleway"/>
                <a:sym typeface="Raleway"/>
              </a:rPr>
              <a:t>Savings from GHC: 4967.6 kWh/year</a:t>
            </a:r>
            <a:endParaRPr sz="1200">
              <a:solidFill>
                <a:srgbClr val="000000"/>
              </a:solidFill>
              <a:latin typeface="Raleway"/>
              <a:ea typeface="Raleway"/>
              <a:cs typeface="Raleway"/>
              <a:sym typeface="Raleway"/>
            </a:endParaRPr>
          </a:p>
          <a:p>
            <a:pPr indent="457200" lvl="0" marL="0" rtl="0" algn="l">
              <a:lnSpc>
                <a:spcPct val="150000"/>
              </a:lnSpc>
              <a:spcBef>
                <a:spcPts val="0"/>
              </a:spcBef>
              <a:spcAft>
                <a:spcPts val="0"/>
              </a:spcAft>
              <a:buClr>
                <a:srgbClr val="000000"/>
              </a:buClr>
              <a:buSzPts val="1100"/>
              <a:buFont typeface="Arial"/>
              <a:buNone/>
            </a:pPr>
            <a:r>
              <a:rPr lang="en" sz="1200">
                <a:solidFill>
                  <a:srgbClr val="000000"/>
                </a:solidFill>
                <a:latin typeface="Raleway"/>
                <a:ea typeface="Raleway"/>
                <a:cs typeface="Raleway"/>
                <a:sym typeface="Raleway"/>
              </a:rPr>
              <a:t>Savings from Window Coverings: 1000 kWh/year</a:t>
            </a:r>
            <a:endParaRPr sz="1200">
              <a:solidFill>
                <a:srgbClr val="000000"/>
              </a:solidFill>
              <a:latin typeface="Raleway"/>
              <a:ea typeface="Raleway"/>
              <a:cs typeface="Raleway"/>
              <a:sym typeface="Raleway"/>
            </a:endParaRPr>
          </a:p>
          <a:p>
            <a:pPr indent="457200" lvl="0" marL="0" rtl="0" algn="l">
              <a:lnSpc>
                <a:spcPct val="150000"/>
              </a:lnSpc>
              <a:spcBef>
                <a:spcPts val="0"/>
              </a:spcBef>
              <a:spcAft>
                <a:spcPts val="0"/>
              </a:spcAft>
              <a:buClr>
                <a:srgbClr val="000000"/>
              </a:buClr>
              <a:buSzPts val="1100"/>
              <a:buFont typeface="Arial"/>
              <a:buNone/>
            </a:pPr>
            <a:r>
              <a:rPr b="1" lang="en" sz="1200">
                <a:solidFill>
                  <a:srgbClr val="000000"/>
                </a:solidFill>
                <a:latin typeface="Raleway"/>
                <a:ea typeface="Raleway"/>
                <a:cs typeface="Raleway"/>
                <a:sym typeface="Raleway"/>
              </a:rPr>
              <a:t>Total Yearly Savings: </a:t>
            </a:r>
            <a:r>
              <a:rPr b="1" lang="en" sz="1200">
                <a:solidFill>
                  <a:srgbClr val="CC0000"/>
                </a:solidFill>
                <a:latin typeface="Raleway"/>
                <a:ea typeface="Raleway"/>
                <a:cs typeface="Raleway"/>
                <a:sym typeface="Raleway"/>
              </a:rPr>
              <a:t>11,009 kWh</a:t>
            </a:r>
            <a:endParaRPr b="1" sz="1200">
              <a:solidFill>
                <a:srgbClr val="CC0000"/>
              </a:solidFill>
              <a:latin typeface="Raleway"/>
              <a:ea typeface="Raleway"/>
              <a:cs typeface="Raleway"/>
              <a:sym typeface="Raleway"/>
            </a:endParaRPr>
          </a:p>
          <a:p>
            <a:pPr indent="0" lvl="0" marL="0" rtl="0" algn="l">
              <a:spcBef>
                <a:spcPts val="0"/>
              </a:spcBef>
              <a:spcAft>
                <a:spcPts val="1600"/>
              </a:spcAft>
              <a:buNone/>
            </a:pPr>
            <a:r>
              <a:t/>
            </a:r>
            <a:endParaRPr>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Background and Purpose</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Industrial Revolution - widespread energy use</a:t>
            </a:r>
            <a:endParaRPr/>
          </a:p>
          <a:p>
            <a:pPr indent="-298450" lvl="1" marL="914400" rtl="0" algn="l">
              <a:spcBef>
                <a:spcPts val="0"/>
              </a:spcBef>
              <a:spcAft>
                <a:spcPts val="0"/>
              </a:spcAft>
              <a:buSzPts val="1100"/>
              <a:buChar char="○"/>
            </a:pPr>
            <a:r>
              <a:rPr lang="en"/>
              <a:t>Seemingly limitless resources</a:t>
            </a:r>
            <a:endParaRPr/>
          </a:p>
          <a:p>
            <a:pPr indent="-298450" lvl="1" marL="914400" rtl="0" algn="l">
              <a:spcBef>
                <a:spcPts val="0"/>
              </a:spcBef>
              <a:spcAft>
                <a:spcPts val="0"/>
              </a:spcAft>
              <a:buSzPts val="1100"/>
              <a:buChar char="○"/>
            </a:pPr>
            <a:r>
              <a:rPr lang="en"/>
              <a:t>Energy source driven by cost and safety</a:t>
            </a:r>
            <a:endParaRPr/>
          </a:p>
          <a:p>
            <a:pPr indent="-311150" lvl="0" marL="457200" rtl="0" algn="l">
              <a:spcBef>
                <a:spcPts val="0"/>
              </a:spcBef>
              <a:spcAft>
                <a:spcPts val="0"/>
              </a:spcAft>
              <a:buSzPts val="1300"/>
              <a:buChar char="●"/>
            </a:pPr>
            <a:r>
              <a:rPr lang="en"/>
              <a:t>1973 Oil Crisis</a:t>
            </a:r>
            <a:endParaRPr/>
          </a:p>
          <a:p>
            <a:pPr indent="-298450" lvl="1" marL="914400" rtl="0" algn="l">
              <a:spcBef>
                <a:spcPts val="0"/>
              </a:spcBef>
              <a:spcAft>
                <a:spcPts val="0"/>
              </a:spcAft>
              <a:buSzPts val="1100"/>
              <a:buChar char="○"/>
            </a:pPr>
            <a:r>
              <a:rPr lang="en"/>
              <a:t>Limited resources!</a:t>
            </a:r>
            <a:endParaRPr/>
          </a:p>
          <a:p>
            <a:pPr indent="-311150" lvl="0" marL="457200" rtl="0" algn="l">
              <a:spcBef>
                <a:spcPts val="0"/>
              </a:spcBef>
              <a:spcAft>
                <a:spcPts val="0"/>
              </a:spcAft>
              <a:buSzPts val="1300"/>
              <a:buChar char="●"/>
            </a:pPr>
            <a:r>
              <a:rPr lang="en"/>
              <a:t>Drive down demand, spend less</a:t>
            </a:r>
            <a:endParaRPr/>
          </a:p>
          <a:p>
            <a:pPr indent="-311150" lvl="0" marL="457200" rtl="0" algn="l">
              <a:spcBef>
                <a:spcPts val="0"/>
              </a:spcBef>
              <a:spcAft>
                <a:spcPts val="0"/>
              </a:spcAft>
              <a:buSzPts val="1300"/>
              <a:buChar char="●"/>
            </a:pPr>
            <a:r>
              <a:rPr lang="en"/>
              <a:t>Modern conservation motif</a:t>
            </a:r>
            <a:endParaRPr/>
          </a:p>
        </p:txBody>
      </p:sp>
      <p:pic>
        <p:nvPicPr>
          <p:cNvPr id="100" name="Google Shape;100;p15"/>
          <p:cNvPicPr preferRelativeResize="0"/>
          <p:nvPr/>
        </p:nvPicPr>
        <p:blipFill>
          <a:blip r:embed="rId3">
            <a:alphaModFix/>
          </a:blip>
          <a:stretch>
            <a:fillRect/>
          </a:stretch>
        </p:blipFill>
        <p:spPr>
          <a:xfrm>
            <a:off x="4660175" y="2654700"/>
            <a:ext cx="4029351" cy="2034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B: Impacts of Adding an Electric Car</a:t>
            </a:r>
            <a:endParaRPr/>
          </a:p>
        </p:txBody>
      </p:sp>
      <p:sp>
        <p:nvSpPr>
          <p:cNvPr id="274" name="Google Shape;274;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Generally speaking, electric vehicles have high initial costs both monetarily and in their emissions due to the complexity of their assembly and sophisticated batteries. This is offset by their cheaper fuel costs and lower emissions per mile</a:t>
            </a:r>
            <a:endParaRPr/>
          </a:p>
          <a:p>
            <a:pPr indent="0" lvl="0" marL="0" rtl="0" algn="l">
              <a:spcBef>
                <a:spcPts val="1600"/>
              </a:spcBef>
              <a:spcAft>
                <a:spcPts val="1600"/>
              </a:spcAft>
              <a:buNone/>
            </a:pPr>
            <a:r>
              <a:t/>
            </a:r>
            <a:endParaRPr/>
          </a:p>
        </p:txBody>
      </p:sp>
      <p:pic>
        <p:nvPicPr>
          <p:cNvPr id="275" name="Google Shape;275;p42"/>
          <p:cNvPicPr preferRelativeResize="0"/>
          <p:nvPr/>
        </p:nvPicPr>
        <p:blipFill>
          <a:blip r:embed="rId3">
            <a:alphaModFix/>
          </a:blip>
          <a:stretch>
            <a:fillRect/>
          </a:stretch>
        </p:blipFill>
        <p:spPr>
          <a:xfrm>
            <a:off x="1758325" y="2973925"/>
            <a:ext cx="5286525" cy="2101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Price Per Mile relative to ICE Vehicles	</a:t>
            </a:r>
            <a:endParaRPr/>
          </a:p>
          <a:p>
            <a:pPr indent="0" lvl="0" marL="0" rtl="0" algn="l">
              <a:spcBef>
                <a:spcPts val="0"/>
              </a:spcBef>
              <a:spcAft>
                <a:spcPts val="0"/>
              </a:spcAft>
              <a:buNone/>
            </a:pPr>
            <a:r>
              <a:t/>
            </a:r>
            <a:endParaRPr/>
          </a:p>
        </p:txBody>
      </p:sp>
      <p:sp>
        <p:nvSpPr>
          <p:cNvPr id="281" name="Google Shape;281;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EV’s don’t pay at the pump but pay through energy costs in the home. This is still cheaper per mile in Maryland compared to Internal Combustion Vehicles</a:t>
            </a:r>
            <a:endParaRPr/>
          </a:p>
          <a:p>
            <a:pPr indent="0" lvl="0" marL="0" rtl="0" algn="l">
              <a:spcBef>
                <a:spcPts val="1600"/>
              </a:spcBef>
              <a:spcAft>
                <a:spcPts val="1600"/>
              </a:spcAft>
              <a:buNone/>
            </a:pPr>
            <a:r>
              <a:t/>
            </a:r>
            <a:endParaRPr/>
          </a:p>
        </p:txBody>
      </p:sp>
      <p:pic>
        <p:nvPicPr>
          <p:cNvPr id="282" name="Google Shape;282;p43"/>
          <p:cNvPicPr preferRelativeResize="0"/>
          <p:nvPr/>
        </p:nvPicPr>
        <p:blipFill>
          <a:blip r:embed="rId3">
            <a:alphaModFix/>
          </a:blip>
          <a:stretch>
            <a:fillRect/>
          </a:stretch>
        </p:blipFill>
        <p:spPr>
          <a:xfrm>
            <a:off x="2197675" y="2859400"/>
            <a:ext cx="4627475" cy="211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Increasing the energy bill, but still getting a net gain in energy savings</a:t>
            </a:r>
            <a:endParaRPr/>
          </a:p>
        </p:txBody>
      </p:sp>
      <p:sp>
        <p:nvSpPr>
          <p:cNvPr id="288" name="Google Shape;288;p44"/>
          <p:cNvSpPr txBox="1"/>
          <p:nvPr>
            <p:ph idx="1" type="body"/>
          </p:nvPr>
        </p:nvSpPr>
        <p:spPr>
          <a:xfrm>
            <a:off x="653700" y="239702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Yes, adding an EV to the home is going to ultimately increase the energy bill...</a:t>
            </a:r>
            <a:endParaRPr/>
          </a:p>
          <a:p>
            <a:pPr indent="0" lvl="0" marL="0" rtl="0" algn="l">
              <a:spcBef>
                <a:spcPts val="1600"/>
              </a:spcBef>
              <a:spcAft>
                <a:spcPts val="0"/>
              </a:spcAft>
              <a:buNone/>
            </a:pPr>
            <a:r>
              <a:rPr lang="en"/>
              <a:t>But the savings in energy and money vs the alternative of driving an ICE are more than enough to justify the switch. </a:t>
            </a:r>
            <a:endParaRPr/>
          </a:p>
          <a:p>
            <a:pPr indent="0" lvl="0" marL="0" rtl="0" algn="l">
              <a:spcBef>
                <a:spcPts val="1600"/>
              </a:spcBef>
              <a:spcAft>
                <a:spcPts val="1600"/>
              </a:spcAft>
              <a:buNone/>
            </a:pPr>
            <a:r>
              <a:rPr lang="en"/>
              <a:t>With the previous Energy reduction ideas, we could even cover the energy cost of the EV and still save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Energy Cost of EV’s</a:t>
            </a:r>
            <a:endParaRPr/>
          </a:p>
        </p:txBody>
      </p:sp>
      <p:sp>
        <p:nvSpPr>
          <p:cNvPr id="294" name="Google Shape;294;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*Values were taken from the values given in HW 7 for Module 8 in the lecture*</a:t>
            </a:r>
            <a:endParaRPr/>
          </a:p>
          <a:p>
            <a:pPr indent="457200" lvl="0" marL="0" rtl="0" algn="l">
              <a:lnSpc>
                <a:spcPct val="150000"/>
              </a:lnSpc>
              <a:spcBef>
                <a:spcPts val="1600"/>
              </a:spcBef>
              <a:spcAft>
                <a:spcPts val="0"/>
              </a:spcAft>
              <a:buClr>
                <a:srgbClr val="000000"/>
              </a:buClr>
              <a:buSzPts val="1100"/>
              <a:buFont typeface="Arial"/>
              <a:buNone/>
            </a:pPr>
            <a:r>
              <a:rPr lang="en" sz="1200">
                <a:solidFill>
                  <a:srgbClr val="000000"/>
                </a:solidFill>
              </a:rPr>
              <a:t>Considering the results at the end of part A, and assuming the electric vehicle in question was a Tesla Roadster and the annual miles per year driven was 15600.</a:t>
            </a:r>
            <a:endParaRPr sz="1200">
              <a:solidFill>
                <a:srgbClr val="000000"/>
              </a:solidFill>
            </a:endParaRPr>
          </a:p>
          <a:p>
            <a:pPr indent="457200" lvl="0" marL="0" rtl="0" algn="l">
              <a:lnSpc>
                <a:spcPct val="150000"/>
              </a:lnSpc>
              <a:spcBef>
                <a:spcPts val="0"/>
              </a:spcBef>
              <a:spcAft>
                <a:spcPts val="0"/>
              </a:spcAft>
              <a:buClr>
                <a:srgbClr val="000000"/>
              </a:buClr>
              <a:buSzPts val="1100"/>
              <a:buFont typeface="Arial"/>
              <a:buNone/>
            </a:pPr>
            <a:r>
              <a:t/>
            </a:r>
            <a:endParaRPr sz="1200">
              <a:solidFill>
                <a:srgbClr val="000000"/>
              </a:solidFill>
            </a:endParaRPr>
          </a:p>
          <a:p>
            <a:pPr indent="457200" lvl="0" marL="0" rtl="0" algn="ctr">
              <a:lnSpc>
                <a:spcPct val="150000"/>
              </a:lnSpc>
              <a:spcBef>
                <a:spcPts val="0"/>
              </a:spcBef>
              <a:spcAft>
                <a:spcPts val="0"/>
              </a:spcAft>
              <a:buClr>
                <a:srgbClr val="000000"/>
              </a:buClr>
              <a:buSzPts val="1100"/>
              <a:buFont typeface="Arial"/>
              <a:buNone/>
            </a:pPr>
            <a:r>
              <a:rPr lang="en" sz="1200">
                <a:solidFill>
                  <a:srgbClr val="000000"/>
                </a:solidFill>
              </a:rPr>
              <a:t>Energy = (15600 miles/year) / (5.6mi/kWh) = 2785.71 kWh/year</a:t>
            </a:r>
            <a:endParaRPr sz="1200">
              <a:solidFill>
                <a:srgbClr val="000000"/>
              </a:solidFill>
            </a:endParaRPr>
          </a:p>
          <a:p>
            <a:pPr indent="457200" lvl="0" marL="0" rtl="0" algn="ctr">
              <a:lnSpc>
                <a:spcPct val="150000"/>
              </a:lnSpc>
              <a:spcBef>
                <a:spcPts val="0"/>
              </a:spcBef>
              <a:spcAft>
                <a:spcPts val="0"/>
              </a:spcAft>
              <a:buClr>
                <a:srgbClr val="000000"/>
              </a:buClr>
              <a:buSzPts val="1100"/>
              <a:buFont typeface="Arial"/>
              <a:buNone/>
            </a:pPr>
            <a:r>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Energy Reduction</a:t>
            </a:r>
            <a:endParaRPr/>
          </a:p>
        </p:txBody>
      </p:sp>
      <p:sp>
        <p:nvSpPr>
          <p:cNvPr id="300" name="Google Shape;300;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means that the GHC’s and programmable thermostats will save enough energy to compensate the charging of an electric car. </a:t>
            </a:r>
            <a:endParaRPr/>
          </a:p>
          <a:p>
            <a:pPr indent="0" lvl="0" marL="0" rtl="0" algn="l">
              <a:spcBef>
                <a:spcPts val="1600"/>
              </a:spcBef>
              <a:spcAft>
                <a:spcPts val="0"/>
              </a:spcAft>
              <a:buNone/>
            </a:pPr>
            <a:r>
              <a:rPr lang="en"/>
              <a:t>While the window coverings don’t save enough energy, the net gain of getting an electric vehicle is still enough of a benefit to justify the extra kWh used annually in your home to charge it. </a:t>
            </a:r>
            <a:endParaRPr/>
          </a:p>
          <a:p>
            <a:pPr indent="0" lvl="0" marL="0" rtl="0" algn="l">
              <a:spcBef>
                <a:spcPts val="1600"/>
              </a:spcBef>
              <a:spcAft>
                <a:spcPts val="1600"/>
              </a:spcAft>
              <a:buNone/>
            </a:pPr>
            <a:r>
              <a:rPr lang="en"/>
              <a:t>While the energy savings isn’t simple to see or notice on an energy bill, it still exists in the reduced CO2  emissions and the savings in mileage vs. that of a ICE vehicle. </a:t>
            </a:r>
            <a:br>
              <a:rPr lang="en"/>
            </a:br>
            <a:br>
              <a:rPr lang="en"/>
            </a:b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 1 Programmable Thermostat</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Char char="●"/>
            </a:pPr>
            <a:r>
              <a:rPr lang="en">
                <a:solidFill>
                  <a:srgbClr val="000000"/>
                </a:solidFill>
              </a:rPr>
              <a:t>First oil crisis in the United States in 1973 inspired national attention at energy </a:t>
            </a:r>
            <a:r>
              <a:rPr lang="en">
                <a:solidFill>
                  <a:srgbClr val="000000"/>
                </a:solidFill>
              </a:rPr>
              <a:t>consumption</a:t>
            </a:r>
            <a:r>
              <a:rPr lang="en">
                <a:solidFill>
                  <a:srgbClr val="000000"/>
                </a:solidFill>
              </a:rPr>
              <a:t>.</a:t>
            </a:r>
            <a:endParaRPr>
              <a:solidFill>
                <a:srgbClr val="000000"/>
              </a:solidFill>
            </a:endParaRPr>
          </a:p>
          <a:p>
            <a:pPr indent="-311150" lvl="0" marL="457200" rtl="0" algn="l">
              <a:lnSpc>
                <a:spcPct val="115000"/>
              </a:lnSpc>
              <a:spcBef>
                <a:spcPts val="0"/>
              </a:spcBef>
              <a:spcAft>
                <a:spcPts val="0"/>
              </a:spcAft>
              <a:buClr>
                <a:srgbClr val="000000"/>
              </a:buClr>
              <a:buSzPts val="1300"/>
              <a:buChar char="●"/>
            </a:pPr>
            <a:r>
              <a:rPr lang="en">
                <a:solidFill>
                  <a:srgbClr val="000000"/>
                </a:solidFill>
              </a:rPr>
              <a:t>The first energy code written in 1978  for the state of California required installation of ‘setback’ thermostats in new houses.</a:t>
            </a:r>
            <a:endParaRPr>
              <a:solidFill>
                <a:srgbClr val="000000"/>
              </a:solidFill>
            </a:endParaRPr>
          </a:p>
          <a:p>
            <a:pPr indent="-311150" lvl="0" marL="457200" rtl="0" algn="l">
              <a:lnSpc>
                <a:spcPct val="115000"/>
              </a:lnSpc>
              <a:spcBef>
                <a:spcPts val="0"/>
              </a:spcBef>
              <a:spcAft>
                <a:spcPts val="0"/>
              </a:spcAft>
              <a:buClr>
                <a:srgbClr val="000000"/>
              </a:buClr>
              <a:buSzPts val="1300"/>
              <a:buChar char="●"/>
            </a:pPr>
            <a:r>
              <a:rPr lang="en" sz="1200">
                <a:solidFill>
                  <a:srgbClr val="000000"/>
                </a:solidFill>
              </a:rPr>
              <a:t>A study in 1970 suggested that a daily 8-hour reduction in temperature during sleeping hours could bring a 1% reduction in natural gas consumption for each Fahrenheit degree.</a:t>
            </a:r>
            <a:endParaRPr sz="1200">
              <a:solidFill>
                <a:srgbClr val="000000"/>
              </a:solidFill>
            </a:endParaRPr>
          </a:p>
          <a:p>
            <a:pPr indent="-304800" lvl="0" marL="457200" rtl="0" algn="l">
              <a:lnSpc>
                <a:spcPct val="115000"/>
              </a:lnSpc>
              <a:spcBef>
                <a:spcPts val="0"/>
              </a:spcBef>
              <a:spcAft>
                <a:spcPts val="0"/>
              </a:spcAft>
              <a:buClr>
                <a:srgbClr val="000000"/>
              </a:buClr>
              <a:buSzPts val="1200"/>
              <a:buChar char="●"/>
            </a:pPr>
            <a:r>
              <a:rPr lang="en" sz="1200">
                <a:solidFill>
                  <a:srgbClr val="000000"/>
                </a:solidFill>
              </a:rPr>
              <a:t>In 1995 EPA started promoting programmable thermostats to save anywhere from 10 to 30% off a home’s heating and cooling bill</a:t>
            </a:r>
            <a:endParaRPr sz="12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programmable thermostat?</a:t>
            </a:r>
            <a:endParaRPr/>
          </a:p>
        </p:txBody>
      </p:sp>
      <p:sp>
        <p:nvSpPr>
          <p:cNvPr id="112" name="Google Shape;112;p17"/>
          <p:cNvSpPr txBox="1"/>
          <p:nvPr>
            <p:ph idx="1" type="body"/>
          </p:nvPr>
        </p:nvSpPr>
        <p:spPr>
          <a:xfrm>
            <a:off x="729450" y="2161475"/>
            <a:ext cx="3193200" cy="24216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en" sz="1200">
                <a:solidFill>
                  <a:srgbClr val="222222"/>
                </a:solidFill>
                <a:highlight>
                  <a:srgbClr val="FFFFFF"/>
                </a:highlight>
                <a:latin typeface="Times New Roman"/>
                <a:ea typeface="Times New Roman"/>
                <a:cs typeface="Times New Roman"/>
                <a:sym typeface="Times New Roman"/>
              </a:rPr>
              <a:t>A </a:t>
            </a:r>
            <a:r>
              <a:rPr lang="en" sz="1200">
                <a:solidFill>
                  <a:srgbClr val="222222"/>
                </a:solidFill>
                <a:latin typeface="Times New Roman"/>
                <a:ea typeface="Times New Roman"/>
                <a:cs typeface="Times New Roman"/>
                <a:sym typeface="Times New Roman"/>
              </a:rPr>
              <a:t>programmable thermostat</a:t>
            </a:r>
            <a:r>
              <a:rPr lang="en" sz="1200">
                <a:solidFill>
                  <a:srgbClr val="222222"/>
                </a:solidFill>
                <a:highlight>
                  <a:srgbClr val="FFFFFF"/>
                </a:highlight>
                <a:latin typeface="Times New Roman"/>
                <a:ea typeface="Times New Roman"/>
                <a:cs typeface="Times New Roman"/>
                <a:sym typeface="Times New Roman"/>
              </a:rPr>
              <a:t> is a </a:t>
            </a:r>
            <a:r>
              <a:rPr lang="en" sz="1200">
                <a:solidFill>
                  <a:srgbClr val="222222"/>
                </a:solidFill>
                <a:latin typeface="Times New Roman"/>
                <a:ea typeface="Times New Roman"/>
                <a:cs typeface="Times New Roman"/>
                <a:sym typeface="Times New Roman"/>
              </a:rPr>
              <a:t>thermostat</a:t>
            </a:r>
            <a:r>
              <a:rPr lang="en" sz="1200">
                <a:solidFill>
                  <a:srgbClr val="222222"/>
                </a:solidFill>
                <a:highlight>
                  <a:srgbClr val="FFFFFF"/>
                </a:highlight>
                <a:latin typeface="Times New Roman"/>
                <a:ea typeface="Times New Roman"/>
                <a:cs typeface="Times New Roman"/>
                <a:sym typeface="Times New Roman"/>
              </a:rPr>
              <a:t> which is designed to adjust the temperature according to a series of programmed settings that take effect at different times of the day. Programmable thermostats may also be called </a:t>
            </a:r>
            <a:r>
              <a:rPr lang="en" sz="1200">
                <a:solidFill>
                  <a:srgbClr val="222222"/>
                </a:solidFill>
                <a:latin typeface="Times New Roman"/>
                <a:ea typeface="Times New Roman"/>
                <a:cs typeface="Times New Roman"/>
                <a:sym typeface="Times New Roman"/>
              </a:rPr>
              <a:t>setback thermostats</a:t>
            </a:r>
            <a:r>
              <a:rPr lang="en" sz="1200">
                <a:solidFill>
                  <a:srgbClr val="222222"/>
                </a:solidFill>
                <a:highlight>
                  <a:srgbClr val="FFFFFF"/>
                </a:highlight>
                <a:latin typeface="Times New Roman"/>
                <a:ea typeface="Times New Roman"/>
                <a:cs typeface="Times New Roman"/>
                <a:sym typeface="Times New Roman"/>
              </a:rPr>
              <a:t> or </a:t>
            </a:r>
            <a:r>
              <a:rPr lang="en" sz="1200">
                <a:solidFill>
                  <a:srgbClr val="222222"/>
                </a:solidFill>
                <a:latin typeface="Times New Roman"/>
                <a:ea typeface="Times New Roman"/>
                <a:cs typeface="Times New Roman"/>
                <a:sym typeface="Times New Roman"/>
              </a:rPr>
              <a:t>clock thermostats</a:t>
            </a:r>
            <a:r>
              <a:rPr lang="en" sz="1200">
                <a:solidFill>
                  <a:srgbClr val="222222"/>
                </a:solidFill>
                <a:highlight>
                  <a:srgbClr val="FFFFFF"/>
                </a:highlight>
                <a:latin typeface="Times New Roman"/>
                <a:ea typeface="Times New Roman"/>
                <a:cs typeface="Times New Roman"/>
                <a:sym typeface="Times New Roman"/>
              </a:rPr>
              <a:t>.</a:t>
            </a:r>
            <a:endParaRPr sz="1200">
              <a:solidFill>
                <a:srgbClr val="222222"/>
              </a:solidFill>
              <a:highlight>
                <a:srgbClr val="FFFFFF"/>
              </a:highlight>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t/>
            </a:r>
            <a:endParaRPr sz="1200">
              <a:solidFill>
                <a:srgbClr val="222222"/>
              </a:solidFill>
              <a:highlight>
                <a:srgbClr val="FFFFFF"/>
              </a:highlight>
              <a:latin typeface="Times New Roman"/>
              <a:ea typeface="Times New Roman"/>
              <a:cs typeface="Times New Roman"/>
              <a:sym typeface="Times New Roman"/>
            </a:endParaRPr>
          </a:p>
          <a:p>
            <a:pPr indent="457200" lvl="0" marL="0" rtl="0" algn="l">
              <a:lnSpc>
                <a:spcPct val="150000"/>
              </a:lnSpc>
              <a:spcBef>
                <a:spcPts val="0"/>
              </a:spcBef>
              <a:spcAft>
                <a:spcPts val="0"/>
              </a:spcAft>
              <a:buClr>
                <a:srgbClr val="000000"/>
              </a:buClr>
              <a:buSzPts val="1100"/>
              <a:buFont typeface="Arial"/>
              <a:buNone/>
            </a:pPr>
            <a:r>
              <a:t/>
            </a:r>
            <a:endParaRPr sz="1200">
              <a:solidFill>
                <a:srgbClr val="222222"/>
              </a:solidFill>
              <a:highlight>
                <a:srgbClr val="FFFFFF"/>
              </a:highlight>
              <a:latin typeface="Times New Roman"/>
              <a:ea typeface="Times New Roman"/>
              <a:cs typeface="Times New Roman"/>
              <a:sym typeface="Times New Roman"/>
            </a:endParaRPr>
          </a:p>
        </p:txBody>
      </p:sp>
      <p:pic>
        <p:nvPicPr>
          <p:cNvPr id="113" name="Google Shape;113;p17"/>
          <p:cNvPicPr preferRelativeResize="0"/>
          <p:nvPr/>
        </p:nvPicPr>
        <p:blipFill>
          <a:blip r:embed="rId3">
            <a:alphaModFix/>
          </a:blip>
          <a:stretch>
            <a:fillRect/>
          </a:stretch>
        </p:blipFill>
        <p:spPr>
          <a:xfrm>
            <a:off x="4024875" y="1974713"/>
            <a:ext cx="4393276" cy="2795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of using a programmable thermostat:</a:t>
            </a:r>
            <a:endParaRPr/>
          </a:p>
        </p:txBody>
      </p:sp>
      <p:sp>
        <p:nvSpPr>
          <p:cNvPr id="119" name="Google Shape;119;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Char char="●"/>
            </a:pPr>
            <a:r>
              <a:rPr lang="en" sz="1200">
                <a:solidFill>
                  <a:srgbClr val="1B1D1F"/>
                </a:solidFill>
                <a:highlight>
                  <a:srgbClr val="FFFFFF"/>
                </a:highlight>
                <a:latin typeface="Times New Roman"/>
                <a:ea typeface="Times New Roman"/>
                <a:cs typeface="Times New Roman"/>
                <a:sym typeface="Times New Roman"/>
              </a:rPr>
              <a:t>Makes  it easy to lower the temperature in our  home while we are away or sleeping.</a:t>
            </a:r>
            <a:endParaRPr sz="1200">
              <a:solidFill>
                <a:srgbClr val="1B1D1F"/>
              </a:solidFill>
              <a:highlight>
                <a:srgbClr val="FFFFFF"/>
              </a:highlight>
              <a:latin typeface="Times New Roman"/>
              <a:ea typeface="Times New Roman"/>
              <a:cs typeface="Times New Roman"/>
              <a:sym typeface="Times New Roman"/>
            </a:endParaRPr>
          </a:p>
          <a:p>
            <a:pPr indent="-304800" lvl="0" marL="457200" rtl="0" algn="l">
              <a:lnSpc>
                <a:spcPct val="150000"/>
              </a:lnSpc>
              <a:spcBef>
                <a:spcPts val="0"/>
              </a:spcBef>
              <a:spcAft>
                <a:spcPts val="0"/>
              </a:spcAft>
              <a:buClr>
                <a:srgbClr val="1B1D1F"/>
              </a:buClr>
              <a:buSzPts val="1200"/>
              <a:buFont typeface="Times New Roman"/>
              <a:buChar char="●"/>
            </a:pPr>
            <a:r>
              <a:rPr lang="en" sz="1200">
                <a:solidFill>
                  <a:srgbClr val="1B1D1F"/>
                </a:solidFill>
                <a:highlight>
                  <a:srgbClr val="FFFFFF"/>
                </a:highlight>
                <a:latin typeface="Times New Roman"/>
                <a:ea typeface="Times New Roman"/>
                <a:cs typeface="Times New Roman"/>
                <a:sym typeface="Times New Roman"/>
              </a:rPr>
              <a:t>The more frequent use of lower temperatures during night will result in measurable and significant energy and cost savings.</a:t>
            </a:r>
            <a:endParaRPr sz="1200">
              <a:solidFill>
                <a:srgbClr val="1B1D1F"/>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Clr>
                <a:srgbClr val="000000"/>
              </a:buClr>
              <a:buSzPts val="1100"/>
              <a:buFont typeface="Arial"/>
              <a:buNone/>
            </a:pPr>
            <a:r>
              <a:rPr lang="en" sz="1200">
                <a:solidFill>
                  <a:srgbClr val="1B1D1F"/>
                </a:solidFill>
                <a:highlight>
                  <a:srgbClr val="FFFFFF"/>
                </a:highlight>
                <a:latin typeface="Times New Roman"/>
                <a:ea typeface="Times New Roman"/>
                <a:cs typeface="Times New Roman"/>
                <a:sym typeface="Times New Roman"/>
              </a:rPr>
              <a:t>For example if  a normal household uses 50 gigajoules of energy each year for heating and the owner decided to lower the temperature by 5 degree Celsius at night. This adjustment will save 5 gigajoules of natural gas each year.</a:t>
            </a:r>
            <a:endParaRPr sz="1200">
              <a:solidFill>
                <a:srgbClr val="1B1D1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9"/>
          <p:cNvPicPr preferRelativeResize="0"/>
          <p:nvPr/>
        </p:nvPicPr>
        <p:blipFill>
          <a:blip r:embed="rId3">
            <a:alphaModFix/>
          </a:blip>
          <a:stretch>
            <a:fillRect/>
          </a:stretch>
        </p:blipFill>
        <p:spPr>
          <a:xfrm>
            <a:off x="1863575" y="633413"/>
            <a:ext cx="5105400" cy="387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Choosing and Programming a Programmable thermostat.</a:t>
            </a:r>
            <a:endParaRPr/>
          </a:p>
        </p:txBody>
      </p:sp>
      <p:sp>
        <p:nvSpPr>
          <p:cNvPr id="130" name="Google Shape;130;p20"/>
          <p:cNvSpPr txBox="1"/>
          <p:nvPr>
            <p:ph idx="1" type="body"/>
          </p:nvPr>
        </p:nvSpPr>
        <p:spPr>
          <a:xfrm>
            <a:off x="729450" y="2178950"/>
            <a:ext cx="7688700" cy="22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1200">
                <a:solidFill>
                  <a:srgbClr val="1B1D1F"/>
                </a:solidFill>
                <a:highlight>
                  <a:srgbClr val="FFFFFF"/>
                </a:highlight>
                <a:latin typeface="Times New Roman"/>
                <a:ea typeface="Times New Roman"/>
                <a:cs typeface="Times New Roman"/>
                <a:sym typeface="Times New Roman"/>
              </a:rPr>
              <a:t>Most programmable thermostats are either digital, electromechanical or a mixture of two. </a:t>
            </a:r>
            <a:r>
              <a:rPr lang="en" sz="1200">
                <a:solidFill>
                  <a:srgbClr val="292929"/>
                </a:solidFill>
                <a:highlight>
                  <a:srgbClr val="FFFFFF"/>
                </a:highlight>
                <a:latin typeface="Times New Roman"/>
                <a:ea typeface="Times New Roman"/>
                <a:cs typeface="Times New Roman"/>
                <a:sym typeface="Times New Roman"/>
              </a:rPr>
              <a:t>Digital thermostats offer the most features in terms of multiple setback settings, overrides, and adjustments for daylight savings time, but may be difficult for some people to program. Electromechanical systems often involve pegs or sliding bars and are relatively simple to program.</a:t>
            </a:r>
            <a:endParaRPr sz="1200">
              <a:solidFill>
                <a:srgbClr val="292929"/>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Clr>
                <a:srgbClr val="000000"/>
              </a:buClr>
              <a:buSzPts val="1100"/>
              <a:buFont typeface="Arial"/>
              <a:buNone/>
            </a:pPr>
            <a:r>
              <a:rPr lang="en" sz="1200">
                <a:solidFill>
                  <a:srgbClr val="292929"/>
                </a:solidFill>
                <a:highlight>
                  <a:srgbClr val="FFFFFF"/>
                </a:highlight>
                <a:latin typeface="Times New Roman"/>
                <a:ea typeface="Times New Roman"/>
                <a:cs typeface="Times New Roman"/>
                <a:sym typeface="Times New Roman"/>
              </a:rPr>
              <a:t>	The programming of a particular thermostat depends on the sleep and wake cycle of the person. For example if a person prefers to sleep at a cooler temperature during the winter then he should  start the temperature setback a bit ahead of the time before going to bed. Similarly, if there is a time during the day when the house is unoccupied for four hours or more, it makes sense to adjust the temperature during those periods.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Cost Analysis</a:t>
            </a:r>
            <a:endParaRPr/>
          </a:p>
        </p:txBody>
      </p:sp>
      <p:sp>
        <p:nvSpPr>
          <p:cNvPr id="136" name="Google Shape;136;p21"/>
          <p:cNvSpPr txBox="1"/>
          <p:nvPr>
            <p:ph idx="1" type="body"/>
          </p:nvPr>
        </p:nvSpPr>
        <p:spPr>
          <a:xfrm>
            <a:off x="729450" y="2078875"/>
            <a:ext cx="3143100" cy="2864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rgbClr val="000000"/>
              </a:buClr>
              <a:buSzPts val="1100"/>
              <a:buFont typeface="Arial"/>
              <a:buNone/>
            </a:pPr>
            <a:r>
              <a:rPr lang="en" sz="1200">
                <a:solidFill>
                  <a:srgbClr val="1B1D1F"/>
                </a:solidFill>
                <a:highlight>
                  <a:srgbClr val="FFFFFF"/>
                </a:highlight>
                <a:latin typeface="Times New Roman"/>
                <a:ea typeface="Times New Roman"/>
                <a:cs typeface="Times New Roman"/>
                <a:sym typeface="Times New Roman"/>
              </a:rPr>
              <a:t>According to the Energy Information Administration (EIA), energy costs for heating and cooling together comprise about 42% of consumer home energy expenditures, on average.Twenty-five million households currently have a programmable thermostat and approximately 91 million households use thermostats for their home heating, and many of these households offer a market opportunity for programmable thermostats.</a:t>
            </a:r>
            <a:endParaRPr/>
          </a:p>
        </p:txBody>
      </p:sp>
      <p:pic>
        <p:nvPicPr>
          <p:cNvPr id="137" name="Google Shape;137;p21"/>
          <p:cNvPicPr preferRelativeResize="0"/>
          <p:nvPr/>
        </p:nvPicPr>
        <p:blipFill>
          <a:blip r:embed="rId3">
            <a:alphaModFix/>
          </a:blip>
          <a:stretch>
            <a:fillRect/>
          </a:stretch>
        </p:blipFill>
        <p:spPr>
          <a:xfrm>
            <a:off x="4024950" y="2006250"/>
            <a:ext cx="4966650" cy="2777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