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9"/>
  </p:notesMasterIdLst>
  <p:sldIdLst>
    <p:sldId id="256" r:id="rId5"/>
    <p:sldId id="387" r:id="rId6"/>
    <p:sldId id="398" r:id="rId7"/>
    <p:sldId id="399" r:id="rId8"/>
    <p:sldId id="396" r:id="rId9"/>
    <p:sldId id="397" r:id="rId10"/>
    <p:sldId id="400" r:id="rId11"/>
    <p:sldId id="395" r:id="rId12"/>
    <p:sldId id="401" r:id="rId13"/>
    <p:sldId id="408" r:id="rId14"/>
    <p:sldId id="412" r:id="rId15"/>
    <p:sldId id="410" r:id="rId16"/>
    <p:sldId id="402" r:id="rId17"/>
    <p:sldId id="403" r:id="rId1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ECCBC-3FEE-4659-B034-C8CDF9931490}" v="2" dt="2022-01-31T08:32:18.707"/>
    <p1510:client id="{31EABDF9-51C9-C225-CEDA-E9038F85CBD0}" v="8" dt="2022-02-02T15:10:33.512"/>
    <p1510:client id="{655370B4-97CC-41AC-85ED-6D01C24DF934}" v="2" dt="2022-02-01T16:48:57.651"/>
    <p1510:client id="{69C2F2CE-98A1-499C-8018-F2CE60B138F6}" v="2" dt="2022-01-31T07:04:36.566"/>
    <p1510:client id="{A270A917-3AC2-60D4-305E-882DE56EC261}" v="392" dt="2022-02-06T08:17:40.087"/>
    <p1510:client id="{AA961406-2538-4589-B07F-EF9FA8F28D98}" v="434" dt="2022-02-03T10:56:54.840"/>
    <p1510:client id="{BAEC0FF8-625C-4B27-A46F-C2A127DF1662}" v="12" dt="2022-02-02T07:48:25.312"/>
    <p1510:client id="{BE9B84CB-0AEC-4E64-8076-7C410486947C}" v="956" dt="2022-02-03T15:16:18.018"/>
    <p1510:client id="{C1F30973-59C7-4FAA-9526-DD766CE0FBD0}" v="2" dt="2022-02-01T12:49:40.121"/>
    <p1510:client id="{D703C429-074F-C10F-E5B1-58B8DA26D5E3}" v="270" dt="2022-02-03T15:16:29.712"/>
    <p1510:client id="{E233EA6A-A6A6-4D66-AD52-B648E698B32B}" v="4" dt="2022-02-02T15:09:50.146"/>
    <p1510:client id="{EEBF1CA8-DD07-F266-B789-95C5FD2C5ADE}" v="23" dt="2022-02-06T17:58:01.379"/>
    <p1510:client id="{F509FDF3-1DC5-771A-34A0-62F199DBB3B5}" v="153" dt="2022-02-06T18:17:57.605"/>
    <p1510:client id="{FA24939D-E15A-BF5F-498B-4819579D2243}" v="3" dt="2022-02-02T12:18:32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8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3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 </a:t>
            </a:r>
            <a:r>
              <a:rPr lang="en-IN" sz="4400" b="1"/>
              <a:t>Assignment-1 Discussion</a:t>
            </a:r>
            <a:br>
              <a:rPr lang="en-IN" sz="4400" b="1"/>
            </a:br>
            <a:r>
              <a:rPr lang="en-IN" sz="4400" b="1"/>
              <a:t>(skip gram, animal-bird clustering)</a:t>
            </a:r>
            <a:endParaRPr sz="4400"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305334" y="3150302"/>
            <a:ext cx="8610600" cy="265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sz="3200"/>
              <a:t>Sejal Upadhye, 213050017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sz="3200"/>
              <a:t>Vedant Singh, 213050038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240"/>
            </a:pPr>
            <a:r>
              <a:rPr lang="en-IN" sz="3200"/>
              <a:t>Sagar Poudel, 213051001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240"/>
            </a:pPr>
            <a:endParaRPr lang="en-IN" sz="3200"/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ts val="2240"/>
            </a:pPr>
            <a:r>
              <a:rPr lang="en-IN" sz="3200"/>
              <a:t>4th February 2021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lang="en-I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83" y="25453"/>
            <a:ext cx="8229600" cy="1143000"/>
          </a:xfrm>
        </p:spPr>
        <p:txBody>
          <a:bodyPr/>
          <a:lstStyle/>
          <a:p>
            <a:r>
              <a:rPr lang="en-IN" err="1"/>
              <a:t>PoC</a:t>
            </a:r>
            <a:r>
              <a:rPr lang="en-IN"/>
              <a:t> (proof of concept)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C1686A5-6B7E-4F34-B6CC-E4BD1C39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1" y="918551"/>
            <a:ext cx="5950099" cy="5941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16B31-C21B-4C5D-B5BB-9AF7A230DD59}"/>
              </a:ext>
            </a:extLst>
          </p:cNvPr>
          <p:cNvSpPr txBox="1"/>
          <p:nvPr/>
        </p:nvSpPr>
        <p:spPr>
          <a:xfrm>
            <a:off x="6340336" y="2266906"/>
            <a:ext cx="273259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 err="1"/>
              <a:t>Animal+Bird</a:t>
            </a:r>
            <a:r>
              <a:rPr lang="en-US" dirty="0"/>
              <a:t> vs </a:t>
            </a:r>
            <a:r>
              <a:rPr lang="en-US" dirty="0" err="1"/>
              <a:t>Animal+Bird</a:t>
            </a:r>
            <a:r>
              <a:rPr lang="en-US" dirty="0"/>
              <a:t> words cosine similarity</a:t>
            </a:r>
            <a:endParaRPr lang="en-US"/>
          </a:p>
          <a:p>
            <a:pPr marL="285750" indent="-285750">
              <a:buChar char="•"/>
            </a:pPr>
            <a:r>
              <a:rPr lang="en-US" dirty="0"/>
              <a:t>Max : 0.16 (cow-pigeon)</a:t>
            </a:r>
          </a:p>
          <a:p>
            <a:pPr marL="285750" indent="-285750">
              <a:buChar char="•"/>
            </a:pPr>
            <a:r>
              <a:rPr lang="en-US" dirty="0"/>
              <a:t>Min : -0.16 (cow-eagle)</a:t>
            </a:r>
          </a:p>
        </p:txBody>
      </p:sp>
    </p:spTree>
    <p:extLst>
      <p:ext uri="{BB962C8B-B14F-4D97-AF65-F5344CB8AC3E}">
        <p14:creationId xmlns:p14="http://schemas.microsoft.com/office/powerpoint/2010/main" val="153448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83" y="25453"/>
            <a:ext cx="8229600" cy="1143000"/>
          </a:xfrm>
        </p:spPr>
        <p:txBody>
          <a:bodyPr/>
          <a:lstStyle/>
          <a:p>
            <a:r>
              <a:rPr lang="en-IN" err="1"/>
              <a:t>PoC</a:t>
            </a:r>
            <a:r>
              <a:rPr lang="en-IN"/>
              <a:t> (proof of concept)</a:t>
            </a:r>
          </a:p>
        </p:txBody>
      </p:sp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F17F9E5-E073-4881-8D62-CD68F23A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52" y="1167179"/>
            <a:ext cx="5300052" cy="5016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DC3A6-55C8-4B28-819E-0223579E43BD}"/>
              </a:ext>
            </a:extLst>
          </p:cNvPr>
          <p:cNvSpPr txBox="1"/>
          <p:nvPr/>
        </p:nvSpPr>
        <p:spPr>
          <a:xfrm>
            <a:off x="6450636" y="2192826"/>
            <a:ext cx="235317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/>
              <a:t>Animal vs Animal words cosine similarity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/>
              <a:t>Dog - Buffalo: 0.53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/>
              <a:t>Cow – Monkey: -0.48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83" y="25453"/>
            <a:ext cx="8229600" cy="1143000"/>
          </a:xfrm>
        </p:spPr>
        <p:txBody>
          <a:bodyPr/>
          <a:lstStyle/>
          <a:p>
            <a:r>
              <a:rPr lang="en-IN" err="1"/>
              <a:t>PoC</a:t>
            </a:r>
            <a:r>
              <a:rPr lang="en-IN"/>
              <a:t> (proof of concept)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DC3A6-55C8-4B28-819E-0223579E43BD}"/>
              </a:ext>
            </a:extLst>
          </p:cNvPr>
          <p:cNvSpPr txBox="1"/>
          <p:nvPr/>
        </p:nvSpPr>
        <p:spPr>
          <a:xfrm>
            <a:off x="6450636" y="2192826"/>
            <a:ext cx="235317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/>
              <a:t>Bird vs Bird words cosine similarity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Sparrow-Dove : 0.41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Duck-Sparrow -0.39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37C890D-B88B-4CEA-8AF1-0D89E862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86" y="1167179"/>
            <a:ext cx="5289219" cy="50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4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88"/>
            <a:ext cx="8229600" cy="1132166"/>
          </a:xfrm>
        </p:spPr>
        <p:txBody>
          <a:bodyPr/>
          <a:lstStyle/>
          <a:p>
            <a:r>
              <a:rPr lang="en-IN" err="1"/>
              <a:t>PoC</a:t>
            </a:r>
            <a:r>
              <a:rPr lang="en-IN"/>
              <a:t> (proof of concept)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22AE70-D00C-45D1-885E-6015EF44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69" y="1212584"/>
            <a:ext cx="5430061" cy="5099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B145D-A060-4411-9620-F6F43BF58CE0}"/>
              </a:ext>
            </a:extLst>
          </p:cNvPr>
          <p:cNvSpPr txBox="1"/>
          <p:nvPr/>
        </p:nvSpPr>
        <p:spPr>
          <a:xfrm>
            <a:off x="6398498" y="2075681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Animal vs Bird words cosine similarity</a:t>
            </a:r>
          </a:p>
          <a:p>
            <a:pPr marL="285750" indent="-285750">
              <a:buChar char="•"/>
            </a:pPr>
            <a:r>
              <a:rPr lang="en-US"/>
              <a:t>Cow - Pigeon: 0.53</a:t>
            </a:r>
          </a:p>
          <a:p>
            <a:pPr marL="285750" lvl="1" indent="-285750">
              <a:buChar char="•"/>
            </a:pPr>
            <a:r>
              <a:rPr lang="en-US"/>
              <a:t>Vulture – Deer: -0.48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Various performance parameters (basic + advance)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DB05C0-AC2B-4820-935D-A1A2D32F0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77838"/>
              </p:ext>
            </p:extLst>
          </p:nvPr>
        </p:nvGraphicFramePr>
        <p:xfrm>
          <a:off x="769071" y="2206440"/>
          <a:ext cx="7698375" cy="233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62">
                  <a:extLst>
                    <a:ext uri="{9D8B030D-6E8A-4147-A177-3AD203B41FA5}">
                      <a16:colId xmlns:a16="http://schemas.microsoft.com/office/drawing/2014/main" val="2106461459"/>
                    </a:ext>
                  </a:extLst>
                </a:gridCol>
                <a:gridCol w="1283062">
                  <a:extLst>
                    <a:ext uri="{9D8B030D-6E8A-4147-A177-3AD203B41FA5}">
                      <a16:colId xmlns:a16="http://schemas.microsoft.com/office/drawing/2014/main" val="1337628180"/>
                    </a:ext>
                  </a:extLst>
                </a:gridCol>
                <a:gridCol w="1283062">
                  <a:extLst>
                    <a:ext uri="{9D8B030D-6E8A-4147-A177-3AD203B41FA5}">
                      <a16:colId xmlns:a16="http://schemas.microsoft.com/office/drawing/2014/main" val="2887691622"/>
                    </a:ext>
                  </a:extLst>
                </a:gridCol>
                <a:gridCol w="1354379">
                  <a:extLst>
                    <a:ext uri="{9D8B030D-6E8A-4147-A177-3AD203B41FA5}">
                      <a16:colId xmlns:a16="http://schemas.microsoft.com/office/drawing/2014/main" val="571822899"/>
                    </a:ext>
                  </a:extLst>
                </a:gridCol>
                <a:gridCol w="1211748">
                  <a:extLst>
                    <a:ext uri="{9D8B030D-6E8A-4147-A177-3AD203B41FA5}">
                      <a16:colId xmlns:a16="http://schemas.microsoft.com/office/drawing/2014/main" val="2868273591"/>
                    </a:ext>
                  </a:extLst>
                </a:gridCol>
                <a:gridCol w="1283062">
                  <a:extLst>
                    <a:ext uri="{9D8B030D-6E8A-4147-A177-3AD203B41FA5}">
                      <a16:colId xmlns:a16="http://schemas.microsoft.com/office/drawing/2014/main" val="3614386404"/>
                    </a:ext>
                  </a:extLst>
                </a:gridCol>
              </a:tblGrid>
              <a:tr h="5931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Vocab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Embedding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Jaccard score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Silhouette score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DB score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29425"/>
                  </a:ext>
                </a:extLst>
              </a:tr>
              <a:tr h="4478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4301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1.477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Arial"/>
                        </a:rPr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0.0826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2.517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61210"/>
                  </a:ext>
                </a:extLst>
              </a:tr>
              <a:tr h="4478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4301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2.692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0.533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0.055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Arial"/>
                        </a:rPr>
                        <a:t>2.744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567"/>
                  </a:ext>
                </a:extLst>
              </a:tr>
              <a:tr h="423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2883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0.962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0.285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Arial"/>
                        </a:rPr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2.309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91819"/>
                  </a:ext>
                </a:extLst>
              </a:tr>
              <a:tr h="423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Arial"/>
                        </a:rPr>
                        <a:t>5086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Arial"/>
                        </a:rPr>
                        <a:t>1.256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0.501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2.382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6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1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4819"/>
          </a:xfrm>
        </p:spPr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000"/>
            <a:ext cx="9056914" cy="5179106"/>
          </a:xfrm>
        </p:spPr>
        <p:txBody>
          <a:bodyPr/>
          <a:lstStyle/>
          <a:p>
            <a:r>
              <a:rPr lang="en-US"/>
              <a:t>Create a cluster of “animal words”: cow, dog, bullock, cat … (10 words)</a:t>
            </a:r>
          </a:p>
          <a:p>
            <a:r>
              <a:rPr lang="en-US"/>
              <a:t>Create a cluster of “bird words”: cuckoo, parrot, crow, sparrow,… (10 words)</a:t>
            </a:r>
          </a:p>
          <a:p>
            <a:r>
              <a:rPr lang="en-US"/>
              <a:t>Run a concordancer for obtaining the neighboring words of these words</a:t>
            </a:r>
          </a:p>
          <a:p>
            <a:r>
              <a:rPr lang="en-US"/>
              <a:t>Train a</a:t>
            </a:r>
            <a:r>
              <a:rPr lang="en-US" b="1"/>
              <a:t> skip-gram model </a:t>
            </a:r>
            <a:r>
              <a:rPr lang="en-US"/>
              <a:t>with these words.</a:t>
            </a:r>
          </a:p>
          <a:p>
            <a:r>
              <a:rPr lang="en-US"/>
              <a:t>Collect the word representations.</a:t>
            </a:r>
          </a:p>
          <a:p>
            <a:r>
              <a:rPr lang="en-US"/>
              <a:t>Ensure that “animal” words are close to other “animal” words and so are “bird” words; Inter-cluster distance should be large compared to intra-cluster distance; use cosine similarity and other cluster-quality measures.</a:t>
            </a:r>
          </a:p>
        </p:txBody>
      </p:sp>
    </p:spTree>
    <p:extLst>
      <p:ext uri="{BB962C8B-B14F-4D97-AF65-F5344CB8AC3E}">
        <p14:creationId xmlns:p14="http://schemas.microsoft.com/office/powerpoint/2010/main" val="186784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555"/>
            <a:ext cx="7772400" cy="1470025"/>
          </a:xfrm>
        </p:spPr>
        <p:txBody>
          <a:bodyPr/>
          <a:lstStyle/>
          <a:p>
            <a:r>
              <a:rPr lang="en-IN"/>
              <a:t>Dataset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227" y="1616112"/>
            <a:ext cx="7291862" cy="4818279"/>
          </a:xfrm>
        </p:spPr>
        <p:txBody>
          <a:bodyPr/>
          <a:lstStyle/>
          <a:p>
            <a:pPr algn="l">
              <a:buChar char="•"/>
            </a:pPr>
            <a:r>
              <a:rPr lang="en-IN"/>
              <a:t>Gutenberg corpus</a:t>
            </a:r>
          </a:p>
          <a:p>
            <a:pPr lvl="1" algn="l">
              <a:buFont typeface="Arial,Sans-Serif"/>
              <a:buChar char="•"/>
            </a:pPr>
            <a:r>
              <a:rPr lang="en-IN"/>
              <a:t>Part of NLTK corpus files</a:t>
            </a:r>
            <a:endParaRPr lang="en-US"/>
          </a:p>
          <a:p>
            <a:pPr lvl="1" algn="l">
              <a:buFont typeface="Arial,Sans-Serif"/>
              <a:buChar char="•"/>
            </a:pPr>
            <a:r>
              <a:rPr lang="en-IN"/>
              <a:t>25000 eBooks</a:t>
            </a:r>
          </a:p>
          <a:p>
            <a:pPr algn="l">
              <a:buChar char="•"/>
            </a:pPr>
            <a:r>
              <a:rPr lang="en-IN"/>
              <a:t>Brown</a:t>
            </a:r>
          </a:p>
          <a:p>
            <a:pPr lvl="1" algn="l">
              <a:buChar char="•"/>
            </a:pPr>
            <a:r>
              <a:rPr lang="en-IN"/>
              <a:t>500 sources of news, editorials, reviews, etc</a:t>
            </a:r>
          </a:p>
          <a:p>
            <a:pPr lvl="1" algn="l">
              <a:buChar char="•"/>
            </a:pPr>
            <a:r>
              <a:rPr lang="en-IN"/>
              <a:t>1M+ words</a:t>
            </a:r>
          </a:p>
          <a:p>
            <a:pPr lvl="1" algn="l">
              <a:buChar char="•"/>
            </a:pPr>
            <a:endParaRPr lang="en-IN"/>
          </a:p>
          <a:p>
            <a:pPr lvl="1" algn="l">
              <a:buChar char="•"/>
            </a:pPr>
            <a:endParaRPr lang="en-IN"/>
          </a:p>
          <a:p>
            <a:pPr marL="533400" lvl="1" indent="0" algn="l"/>
            <a:endParaRPr lang="en-IN"/>
          </a:p>
          <a:p>
            <a:pPr lvl="1" algn="l"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Details of Input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Animal words</a:t>
            </a:r>
          </a:p>
          <a:p>
            <a:pPr lvl="1"/>
            <a:r>
              <a:rPr lang="en-IN"/>
              <a:t>dog, cat, mouse, cow, buffalo, tiger, lion, deer, goat, monkey</a:t>
            </a:r>
          </a:p>
          <a:p>
            <a:pPr marL="533400" lvl="1" indent="0">
              <a:buNone/>
            </a:pPr>
            <a:endParaRPr lang="en-IN"/>
          </a:p>
          <a:p>
            <a:r>
              <a:rPr lang="en-IN"/>
              <a:t>Bird words</a:t>
            </a:r>
          </a:p>
          <a:p>
            <a:pPr lvl="1"/>
            <a:r>
              <a:rPr lang="en-IN"/>
              <a:t>pigeon, crow, sparrow, owl, goose, duck, eagle, vulture, chicken, dove</a:t>
            </a:r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419"/>
          </a:xfrm>
        </p:spPr>
        <p:txBody>
          <a:bodyPr/>
          <a:lstStyle/>
          <a:p>
            <a:r>
              <a:rPr lang="en-IN"/>
              <a:t>Details of context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6"/>
            <a:ext cx="8229600" cy="4819877"/>
          </a:xfrm>
        </p:spPr>
        <p:txBody>
          <a:bodyPr/>
          <a:lstStyle/>
          <a:p>
            <a:r>
              <a:rPr lang="en-IN"/>
              <a:t>Size of context window </a:t>
            </a:r>
            <a:endParaRPr lang="en-US"/>
          </a:p>
          <a:p>
            <a:pPr lvl="1"/>
            <a:r>
              <a:rPr lang="en-IN"/>
              <a:t> 2 words to the left, 2 words to the right</a:t>
            </a:r>
          </a:p>
          <a:p>
            <a:pPr lvl="1"/>
            <a:r>
              <a:rPr lang="en-IN"/>
              <a:t>Removed stop words</a:t>
            </a:r>
          </a:p>
          <a:p>
            <a:r>
              <a:rPr lang="en-IN"/>
              <a:t>Give a SAMPLE of context words for a SAMPLE of Animal words </a:t>
            </a:r>
          </a:p>
          <a:p>
            <a:pPr lvl="1"/>
            <a:r>
              <a:rPr lang="en-IN"/>
              <a:t>Dog : spoilt, impudent, sport, strength, fellow, time</a:t>
            </a:r>
          </a:p>
          <a:p>
            <a:pPr lvl="1"/>
            <a:r>
              <a:rPr lang="en-IN"/>
              <a:t>Buffalo : handle, machine, fly, landscape, robe</a:t>
            </a:r>
          </a:p>
          <a:p>
            <a:r>
              <a:rPr lang="en-IN"/>
              <a:t>Give a SAMPLE of context words for a SAMPLE of Bird words </a:t>
            </a:r>
          </a:p>
          <a:p>
            <a:pPr lvl="1"/>
            <a:r>
              <a:rPr lang="en-IN"/>
              <a:t>Crow : </a:t>
            </a:r>
            <a:r>
              <a:rPr lang="en-IN" err="1"/>
              <a:t>mary</a:t>
            </a:r>
            <a:r>
              <a:rPr lang="en-IN"/>
              <a:t>, face, neighbourhood, rapid, foot</a:t>
            </a:r>
          </a:p>
          <a:p>
            <a:pPr lvl="1"/>
            <a:r>
              <a:rPr lang="en-IN"/>
              <a:t>Eagle : abomination, kind, eat, swan, pelican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8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Give the complete list of your vocabulary (separate list)</a:t>
            </a:r>
          </a:p>
          <a:p>
            <a:pPr lvl="1"/>
            <a:r>
              <a:rPr lang="en-IN"/>
              <a:t>Min 2883 words, max 5863</a:t>
            </a:r>
          </a:p>
          <a:p>
            <a:r>
              <a:rPr lang="en-IN"/>
              <a:t>Sample of the vocabulary, Each array in value of a dictionary represents the sentences</a:t>
            </a:r>
          </a:p>
          <a:p>
            <a:r>
              <a:rPr lang="en-IN"/>
              <a:t>Unique words are taken as input vocabulary</a:t>
            </a:r>
          </a:p>
        </p:txBody>
      </p:sp>
      <p:pic>
        <p:nvPicPr>
          <p:cNvPr id="4" name="Picture 4" descr="A picture containing text, water&#10;&#10;Description automatically generated">
            <a:extLst>
              <a:ext uri="{FF2B5EF4-FFF2-40B4-BE49-F238E27FC236}">
                <a16:creationId xmlns:a16="http://schemas.microsoft.com/office/drawing/2014/main" id="{FCE39D51-CABB-4A96-8ACD-80C96BB7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" y="3902764"/>
            <a:ext cx="7894320" cy="2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0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Skip Gram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728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Details on the Skip Gram N/W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r>
              <a:rPr lang="en-IN"/>
              <a:t>#Input neurons (equal to vocab)</a:t>
            </a:r>
          </a:p>
          <a:p>
            <a:pPr lvl="1"/>
            <a:r>
              <a:rPr lang="en-IN"/>
              <a:t>2883 to 5863, Best: 5863</a:t>
            </a:r>
          </a:p>
          <a:p>
            <a:r>
              <a:rPr lang="en-IN"/>
              <a:t>#Hidden neurons  (design decision)</a:t>
            </a:r>
          </a:p>
          <a:p>
            <a:pPr lvl="1"/>
            <a:r>
              <a:rPr lang="en-IN"/>
              <a:t>1 to 64, Best: 16</a:t>
            </a:r>
          </a:p>
          <a:p>
            <a:r>
              <a:rPr lang="en-IN"/>
              <a:t>#Output neurons </a:t>
            </a:r>
          </a:p>
          <a:p>
            <a:pPr lvl="1"/>
            <a:r>
              <a:rPr lang="en-IN"/>
              <a:t>#compartments (equal to context words) = 4</a:t>
            </a:r>
          </a:p>
          <a:p>
            <a:pPr lvl="1"/>
            <a:r>
              <a:rPr lang="en-IN"/>
              <a:t>Each compartment of has #neurons=vocab </a:t>
            </a:r>
          </a:p>
        </p:txBody>
      </p:sp>
    </p:spTree>
    <p:extLst>
      <p:ext uri="{BB962C8B-B14F-4D97-AF65-F5344CB8AC3E}">
        <p14:creationId xmlns:p14="http://schemas.microsoft.com/office/powerpoint/2010/main" val="372119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Training details (hyper-parameters)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How many epochs?</a:t>
            </a:r>
          </a:p>
          <a:p>
            <a:pPr lvl="1"/>
            <a:r>
              <a:rPr lang="en-IN"/>
              <a:t>600 to 2000</a:t>
            </a:r>
          </a:p>
          <a:p>
            <a:r>
              <a:rPr lang="en-IN"/>
              <a:t>What is the learning rate?</a:t>
            </a:r>
          </a:p>
          <a:p>
            <a:pPr lvl="1"/>
            <a:r>
              <a:rPr lang="en-IN"/>
              <a:t>0.01 </a:t>
            </a:r>
          </a:p>
          <a:p>
            <a:r>
              <a:rPr lang="en-IN"/>
              <a:t>Convergence criterion (at what error level do you stop)</a:t>
            </a:r>
          </a:p>
          <a:p>
            <a:pPr lvl="1"/>
            <a:r>
              <a:rPr lang="en-IN"/>
              <a:t>If score doesn't improve beyond 0.001 over 5 epochs</a:t>
            </a:r>
          </a:p>
        </p:txBody>
      </p:sp>
    </p:spTree>
    <p:extLst>
      <p:ext uri="{BB962C8B-B14F-4D97-AF65-F5344CB8AC3E}">
        <p14:creationId xmlns:p14="http://schemas.microsoft.com/office/powerpoint/2010/main" val="39714709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29EE05F520A49BC1D06A98F5DED53" ma:contentTypeVersion="7" ma:contentTypeDescription="Create a new document." ma:contentTypeScope="" ma:versionID="60b354e8abf4616ad9205fe0eab2b2f1">
  <xsd:schema xmlns:xsd="http://www.w3.org/2001/XMLSchema" xmlns:xs="http://www.w3.org/2001/XMLSchema" xmlns:p="http://schemas.microsoft.com/office/2006/metadata/properties" xmlns:ns2="29e0ff12-0b34-46dd-b4b4-a7eb21e2297a" xmlns:ns3="5894de71-cc64-4fe6-a299-3b27350ef29b" targetNamespace="http://schemas.microsoft.com/office/2006/metadata/properties" ma:root="true" ma:fieldsID="c6812e67035e3da4a538bcd4a2c1b7b0" ns2:_="" ns3:_="">
    <xsd:import namespace="29e0ff12-0b34-46dd-b4b4-a7eb21e2297a"/>
    <xsd:import namespace="5894de71-cc64-4fe6-a299-3b27350ef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0ff12-0b34-46dd-b4b4-a7eb21e229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4de71-cc64-4fe6-a299-3b27350ef29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B81E68-B78E-46FA-AE49-136A6D31DD7F}">
  <ds:schemaRefs>
    <ds:schemaRef ds:uri="29e0ff12-0b34-46dd-b4b4-a7eb21e2297a"/>
    <ds:schemaRef ds:uri="5894de71-cc64-4fe6-a299-3b27350ef2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022570-B73F-44F7-8A2A-32C438FA6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D1632B-FCE1-4E0A-950D-A0322E8FF9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 Assignment-1 Discussion (skip gram, animal-bird clustering)</vt:lpstr>
      <vt:lpstr>Problem Statement</vt:lpstr>
      <vt:lpstr>Dataset Discussion</vt:lpstr>
      <vt:lpstr>Details of Input words</vt:lpstr>
      <vt:lpstr>Details of context words</vt:lpstr>
      <vt:lpstr>Vocabulary</vt:lpstr>
      <vt:lpstr>Skip Gram implementation</vt:lpstr>
      <vt:lpstr>Details on the Skip Gram N/W</vt:lpstr>
      <vt:lpstr>Training details (hyper-parameters)</vt:lpstr>
      <vt:lpstr>PoC (proof of concept)</vt:lpstr>
      <vt:lpstr>PoC (proof of concept)</vt:lpstr>
      <vt:lpstr>PoC (proof of concept)</vt:lpstr>
      <vt:lpstr>PoC (proof of concept)</vt:lpstr>
      <vt:lpstr>Various performance parameters (basic + advance)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Pushpak</dc:creator>
  <cp:revision>43</cp:revision>
  <dcterms:modified xsi:type="dcterms:W3CDTF">2022-02-06T18:18:18Z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0x01010044029EE05F520A49BC1D06A98F5DED53</vt:lpwstr>
  </property>
</Properties>
</file>