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88" r:id="rId5"/>
    <p:sldId id="260" r:id="rId6"/>
    <p:sldId id="264" r:id="rId7"/>
    <p:sldId id="289" r:id="rId8"/>
    <p:sldId id="290" r:id="rId9"/>
    <p:sldId id="291" r:id="rId10"/>
    <p:sldId id="293" r:id="rId11"/>
    <p:sldId id="292" r:id="rId1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37666" y="1059942"/>
            <a:ext cx="7468666" cy="1610360"/>
          </a:xfrm>
          <a:prstGeom prst="rect">
            <a:avLst/>
          </a:prstGeom>
        </p:spPr>
        <p:txBody>
          <a:bodyPr wrap="square" lIns="0" tIns="0" rIns="0" bIns="0">
            <a:spAutoFit/>
          </a:bodyPr>
          <a:lstStyle>
            <a:lvl1pPr>
              <a:defRPr sz="5200" b="0"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1/10/2020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1/10/2020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1/10/2020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00" y="0"/>
            <a:ext cx="4572000" cy="5143500"/>
          </a:xfrm>
          <a:custGeom>
            <a:avLst/>
            <a:gdLst/>
            <a:ahLst/>
            <a:cxnLst/>
            <a:rect l="l" t="t" r="r" b="b"/>
            <a:pathLst>
              <a:path w="4572000" h="5143500">
                <a:moveTo>
                  <a:pt x="0" y="5143500"/>
                </a:moveTo>
                <a:lnTo>
                  <a:pt x="4572000" y="5143500"/>
                </a:lnTo>
                <a:lnTo>
                  <a:pt x="4572000" y="0"/>
                </a:lnTo>
                <a:lnTo>
                  <a:pt x="0" y="0"/>
                </a:lnTo>
                <a:lnTo>
                  <a:pt x="0" y="5143500"/>
                </a:lnTo>
                <a:close/>
              </a:path>
            </a:pathLst>
          </a:custGeom>
          <a:solidFill>
            <a:srgbClr val="EDEDED"/>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1/10/2020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1/10/2020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30829" y="2273300"/>
            <a:ext cx="3482340" cy="574039"/>
          </a:xfrm>
          <a:prstGeom prst="rect">
            <a:avLst/>
          </a:prstGeom>
        </p:spPr>
        <p:txBody>
          <a:bodyPr wrap="square" lIns="0" tIns="0" rIns="0" bIns="0">
            <a:spAutoFit/>
          </a:bodyPr>
          <a:lstStyle>
            <a:lvl1pPr>
              <a:defRPr sz="3600" b="0" i="0">
                <a:solidFill>
                  <a:schemeClr val="tx1"/>
                </a:solidFill>
                <a:latin typeface="Arial"/>
                <a:cs typeface="Arial"/>
              </a:defRPr>
            </a:lvl1pPr>
          </a:lstStyle>
          <a:p>
            <a:endParaRPr/>
          </a:p>
        </p:txBody>
      </p:sp>
      <p:sp>
        <p:nvSpPr>
          <p:cNvPr id="3" name="Holder 3"/>
          <p:cNvSpPr>
            <a:spLocks noGrp="1"/>
          </p:cNvSpPr>
          <p:nvPr>
            <p:ph type="body" idx="1"/>
          </p:nvPr>
        </p:nvSpPr>
        <p:spPr>
          <a:xfrm>
            <a:off x="517042" y="821313"/>
            <a:ext cx="7773670" cy="1613535"/>
          </a:xfrm>
          <a:prstGeom prst="rect">
            <a:avLst/>
          </a:prstGeom>
        </p:spPr>
        <p:txBody>
          <a:bodyPr wrap="square" lIns="0" tIns="0" rIns="0" bIns="0">
            <a:spAutoFit/>
          </a:bodyPr>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1/10/2020</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7200" y="1733550"/>
            <a:ext cx="8101192" cy="769441"/>
          </a:xfrm>
          <a:prstGeom prst="rect">
            <a:avLst/>
          </a:prstGeom>
          <a:noFill/>
        </p:spPr>
        <p:txBody>
          <a:bodyPr wrap="none" lIns="91440" tIns="45720" rIns="91440" bIns="45720">
            <a:spAutoFit/>
          </a:bodyPr>
          <a:lstStyle/>
          <a:p>
            <a:pPr algn="ctr"/>
            <a:r>
              <a:rPr lang="en-US" sz="4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Kubernetes ConfigMaps &amp; Secrets</a:t>
            </a:r>
            <a:endParaRPr lang="en-US" sz="4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1885950"/>
            <a:ext cx="5867400" cy="750847"/>
          </a:xfrm>
          <a:prstGeom prst="rect">
            <a:avLst/>
          </a:prstGeom>
        </p:spPr>
        <p:txBody>
          <a:bodyPr vert="horz" wrap="square" lIns="0" tIns="12065" rIns="0" bIns="0" rtlCol="0">
            <a:spAutoFit/>
          </a:bodyPr>
          <a:lstStyle/>
          <a:p>
            <a:pPr marL="12700">
              <a:lnSpc>
                <a:spcPct val="100000"/>
              </a:lnSpc>
              <a:spcBef>
                <a:spcPts val="95"/>
              </a:spcBef>
            </a:pPr>
            <a:r>
              <a:rPr lang="en-US" sz="4800" spc="40" dirty="0" smtClean="0"/>
              <a:t>Demo: Secrets</a:t>
            </a:r>
            <a:endParaRPr sz="4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361950"/>
            <a:ext cx="8458200" cy="4154984"/>
          </a:xfrm>
          <a:prstGeom prst="rect">
            <a:avLst/>
          </a:prstGeom>
          <a:noFill/>
        </p:spPr>
        <p:txBody>
          <a:bodyPr wrap="square" rtlCol="0">
            <a:spAutoFit/>
          </a:bodyPr>
          <a:lstStyle/>
          <a:p>
            <a:r>
              <a:rPr lang="en-US" sz="2400" dirty="0" smtClean="0">
                <a:latin typeface="Arial Black" pitchFamily="34" charset="0"/>
              </a:rPr>
              <a:t>Towards more portable containers</a:t>
            </a:r>
          </a:p>
          <a:p>
            <a:endParaRPr lang="en-US" sz="2400" dirty="0" smtClean="0">
              <a:latin typeface="Arial Black" pitchFamily="34" charset="0"/>
            </a:endParaRPr>
          </a:p>
          <a:p>
            <a:pPr algn="just"/>
            <a:r>
              <a:rPr lang="en-US" dirty="0" smtClean="0"/>
              <a:t>Once, you’re using Secrets and ConfigMaps, it’s easy to differentiate between environments like dev, test, and prod. You can just use different secrets and </a:t>
            </a:r>
            <a:r>
              <a:rPr lang="en-US" dirty="0" err="1" smtClean="0"/>
              <a:t>configs</a:t>
            </a:r>
            <a:r>
              <a:rPr lang="en-US" dirty="0" smtClean="0"/>
              <a:t> to configure your containers for the respective environment.</a:t>
            </a:r>
          </a:p>
          <a:p>
            <a:pPr algn="just"/>
            <a:endParaRPr lang="en-US" dirty="0" smtClean="0"/>
          </a:p>
          <a:p>
            <a:pPr algn="just"/>
            <a:r>
              <a:rPr lang="en-US" dirty="0" smtClean="0"/>
              <a:t>These two concepts also make your containers more versatile in that they keep out some of the specifics and let different users deploy them in different ways. Thus, you can foster better re-use between teams or even outside of your organization.</a:t>
            </a:r>
          </a:p>
          <a:p>
            <a:pPr algn="just"/>
            <a:endParaRPr lang="en-US" dirty="0" smtClean="0"/>
          </a:p>
          <a:p>
            <a:pPr algn="just"/>
            <a:r>
              <a:rPr lang="en-US" dirty="0" smtClean="0"/>
              <a:t>Secrets (and in some use cases also ConfigMaps) are especially helpful when sharing with other teams and organizations or even more when sharing publicly. You can freely share your images (and manifests), maybe even keep them in a public repository, without having to worry about any company-specific or sensitive data being published.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398" y="1906981"/>
            <a:ext cx="3264002" cy="474489"/>
          </a:xfrm>
          <a:prstGeom prst="rect">
            <a:avLst/>
          </a:prstGeom>
        </p:spPr>
        <p:txBody>
          <a:bodyPr vert="horz" wrap="square" lIns="0" tIns="12700" rIns="0" bIns="0" rtlCol="0">
            <a:spAutoFit/>
          </a:bodyPr>
          <a:lstStyle/>
          <a:p>
            <a:pPr marL="12700">
              <a:lnSpc>
                <a:spcPct val="100000"/>
              </a:lnSpc>
              <a:spcBef>
                <a:spcPts val="100"/>
              </a:spcBef>
            </a:pPr>
            <a:r>
              <a:rPr lang="en-US" sz="3000" spc="20" dirty="0" smtClean="0"/>
              <a:t>ConfigMaps</a:t>
            </a:r>
            <a:endParaRPr sz="3000"/>
          </a:p>
        </p:txBody>
      </p:sp>
      <p:sp>
        <p:nvSpPr>
          <p:cNvPr id="3" name="object 3"/>
          <p:cNvSpPr/>
          <p:nvPr/>
        </p:nvSpPr>
        <p:spPr>
          <a:xfrm>
            <a:off x="6104382" y="758951"/>
            <a:ext cx="1264920" cy="3474720"/>
          </a:xfrm>
          <a:custGeom>
            <a:avLst/>
            <a:gdLst/>
            <a:ahLst/>
            <a:cxnLst/>
            <a:rect l="l" t="t" r="r" b="b"/>
            <a:pathLst>
              <a:path w="1264920" h="3474720">
                <a:moveTo>
                  <a:pt x="1264792" y="604520"/>
                </a:moveTo>
                <a:lnTo>
                  <a:pt x="832992" y="604520"/>
                </a:lnTo>
                <a:lnTo>
                  <a:pt x="832992" y="3474415"/>
                </a:lnTo>
                <a:lnTo>
                  <a:pt x="1264792" y="3474415"/>
                </a:lnTo>
                <a:lnTo>
                  <a:pt x="1264792" y="604520"/>
                </a:lnTo>
                <a:close/>
              </a:path>
              <a:path w="1264920" h="3474720">
                <a:moveTo>
                  <a:pt x="1264792" y="0"/>
                </a:moveTo>
                <a:lnTo>
                  <a:pt x="990472" y="0"/>
                </a:lnTo>
                <a:lnTo>
                  <a:pt x="0" y="711200"/>
                </a:lnTo>
                <a:lnTo>
                  <a:pt x="223519" y="1041273"/>
                </a:lnTo>
                <a:lnTo>
                  <a:pt x="832992" y="604520"/>
                </a:lnTo>
                <a:lnTo>
                  <a:pt x="1264792" y="604520"/>
                </a:lnTo>
                <a:lnTo>
                  <a:pt x="1264792" y="0"/>
                </a:lnTo>
                <a:close/>
              </a:path>
            </a:pathLst>
          </a:custGeom>
          <a:solidFill>
            <a:srgbClr val="FFFFFF"/>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09550"/>
            <a:ext cx="3648050" cy="443070"/>
          </a:xfrm>
          <a:prstGeom prst="rect">
            <a:avLst/>
          </a:prstGeom>
        </p:spPr>
        <p:txBody>
          <a:bodyPr vert="horz" wrap="square" lIns="0" tIns="12065" rIns="0" bIns="0" rtlCol="0">
            <a:spAutoFit/>
          </a:bodyPr>
          <a:lstStyle/>
          <a:p>
            <a:pPr marL="12700">
              <a:lnSpc>
                <a:spcPct val="100000"/>
              </a:lnSpc>
              <a:spcBef>
                <a:spcPts val="95"/>
              </a:spcBef>
            </a:pPr>
            <a:r>
              <a:rPr lang="en-US" sz="2800" dirty="0" smtClean="0"/>
              <a:t>ConfigMaps</a:t>
            </a:r>
            <a:endParaRPr sz="2800"/>
          </a:p>
        </p:txBody>
      </p:sp>
      <p:sp>
        <p:nvSpPr>
          <p:cNvPr id="3" name="object 3"/>
          <p:cNvSpPr txBox="1"/>
          <p:nvPr/>
        </p:nvSpPr>
        <p:spPr>
          <a:xfrm>
            <a:off x="457200" y="971550"/>
            <a:ext cx="8334350" cy="3131627"/>
          </a:xfrm>
          <a:prstGeom prst="rect">
            <a:avLst/>
          </a:prstGeom>
        </p:spPr>
        <p:txBody>
          <a:bodyPr vert="horz" wrap="square" lIns="0" tIns="53340" rIns="0" bIns="0" rtlCol="0">
            <a:spAutoFit/>
          </a:bodyPr>
          <a:lstStyle/>
          <a:p>
            <a:pPr marL="355600" indent="-342900" algn="just">
              <a:lnSpc>
                <a:spcPct val="100000"/>
              </a:lnSpc>
              <a:spcBef>
                <a:spcPts val="420"/>
              </a:spcBef>
              <a:buChar char="●"/>
              <a:tabLst>
                <a:tab pos="354965" algn="l"/>
                <a:tab pos="355600" algn="l"/>
              </a:tabLst>
            </a:pPr>
            <a:r>
              <a:rPr lang="en-US" dirty="0" smtClean="0"/>
              <a:t>ConfigMaps allow you to decouple configuration artifacts from image content to keep containerized applications portable</a:t>
            </a:r>
          </a:p>
          <a:p>
            <a:pPr marL="355600" indent="-342900" algn="just">
              <a:lnSpc>
                <a:spcPct val="100000"/>
              </a:lnSpc>
              <a:spcBef>
                <a:spcPts val="420"/>
              </a:spcBef>
              <a:buChar char="●"/>
              <a:tabLst>
                <a:tab pos="354965" algn="l"/>
                <a:tab pos="355600" algn="l"/>
              </a:tabLst>
            </a:pPr>
            <a:endParaRPr lang="en-US" dirty="0" smtClean="0"/>
          </a:p>
          <a:p>
            <a:pPr marL="355600" indent="-342900" algn="just">
              <a:lnSpc>
                <a:spcPct val="100000"/>
              </a:lnSpc>
              <a:spcBef>
                <a:spcPts val="420"/>
              </a:spcBef>
              <a:buChar char="●"/>
              <a:tabLst>
                <a:tab pos="354965" algn="l"/>
                <a:tab pos="355600" algn="l"/>
              </a:tabLst>
            </a:pPr>
            <a:r>
              <a:rPr lang="en-US" dirty="0" smtClean="0"/>
              <a:t>ConfigMaps are designed to more conveniently support working with strings that do not contain sensitive information used by containerized applications. </a:t>
            </a:r>
          </a:p>
          <a:p>
            <a:pPr marL="355600" indent="-342900" algn="just">
              <a:lnSpc>
                <a:spcPct val="100000"/>
              </a:lnSpc>
              <a:spcBef>
                <a:spcPts val="420"/>
              </a:spcBef>
              <a:buChar char="●"/>
              <a:tabLst>
                <a:tab pos="354965" algn="l"/>
                <a:tab pos="355600" algn="l"/>
              </a:tabLst>
            </a:pPr>
            <a:endParaRPr lang="en-US" dirty="0" smtClean="0"/>
          </a:p>
          <a:p>
            <a:pPr marL="355600" indent="-342900" algn="just">
              <a:lnSpc>
                <a:spcPct val="100000"/>
              </a:lnSpc>
              <a:spcBef>
                <a:spcPts val="420"/>
              </a:spcBef>
              <a:buChar char="●"/>
              <a:tabLst>
                <a:tab pos="354965" algn="l"/>
                <a:tab pos="355600" algn="l"/>
              </a:tabLst>
            </a:pPr>
            <a:r>
              <a:rPr lang="en-US" dirty="0" smtClean="0"/>
              <a:t>They can be used to store individual properties in form of key-value pairs.</a:t>
            </a:r>
          </a:p>
          <a:p>
            <a:pPr marL="355600" indent="-342900" algn="just">
              <a:lnSpc>
                <a:spcPct val="100000"/>
              </a:lnSpc>
              <a:spcBef>
                <a:spcPts val="420"/>
              </a:spcBef>
              <a:buChar char="●"/>
              <a:tabLst>
                <a:tab pos="354965" algn="l"/>
                <a:tab pos="355600" algn="l"/>
              </a:tabLst>
            </a:pPr>
            <a:endParaRPr lang="en-US" dirty="0" smtClean="0"/>
          </a:p>
          <a:p>
            <a:pPr marL="355600" indent="-342900" algn="just">
              <a:lnSpc>
                <a:spcPct val="100000"/>
              </a:lnSpc>
              <a:spcBef>
                <a:spcPts val="420"/>
              </a:spcBef>
              <a:buChar char="●"/>
              <a:tabLst>
                <a:tab pos="354965" algn="l"/>
                <a:tab pos="355600" algn="l"/>
              </a:tabLst>
            </a:pPr>
            <a:r>
              <a:rPr lang="en-US" dirty="0" smtClean="0"/>
              <a:t>However, the values can also be entire </a:t>
            </a:r>
            <a:r>
              <a:rPr lang="en-US" dirty="0" err="1" smtClean="0"/>
              <a:t>config</a:t>
            </a:r>
            <a:r>
              <a:rPr lang="en-US" dirty="0" smtClean="0"/>
              <a:t> files or JSON blobs to store more information.</a:t>
            </a:r>
            <a:endParaRPr sz="18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85750"/>
            <a:ext cx="3648050" cy="443070"/>
          </a:xfrm>
          <a:prstGeom prst="rect">
            <a:avLst/>
          </a:prstGeom>
        </p:spPr>
        <p:txBody>
          <a:bodyPr vert="horz" wrap="square" lIns="0" tIns="12065" rIns="0" bIns="0" rtlCol="0">
            <a:spAutoFit/>
          </a:bodyPr>
          <a:lstStyle/>
          <a:p>
            <a:pPr marL="12700">
              <a:lnSpc>
                <a:spcPct val="100000"/>
              </a:lnSpc>
              <a:spcBef>
                <a:spcPts val="95"/>
              </a:spcBef>
            </a:pPr>
            <a:r>
              <a:rPr lang="en-US" sz="2800" dirty="0" smtClean="0"/>
              <a:t>ConfigMaps  Cont..</a:t>
            </a:r>
            <a:endParaRPr sz="2800"/>
          </a:p>
        </p:txBody>
      </p:sp>
      <p:sp>
        <p:nvSpPr>
          <p:cNvPr id="3" name="object 3"/>
          <p:cNvSpPr txBox="1"/>
          <p:nvPr/>
        </p:nvSpPr>
        <p:spPr>
          <a:xfrm>
            <a:off x="609600" y="971550"/>
            <a:ext cx="4419600" cy="3983142"/>
          </a:xfrm>
          <a:prstGeom prst="rect">
            <a:avLst/>
          </a:prstGeom>
        </p:spPr>
        <p:txBody>
          <a:bodyPr vert="horz" wrap="square" lIns="0" tIns="53340" rIns="0" bIns="0" rtlCol="0">
            <a:spAutoFit/>
          </a:bodyPr>
          <a:lstStyle/>
          <a:p>
            <a:pPr algn="just"/>
            <a:r>
              <a:rPr lang="en-US" b="1" i="1" dirty="0" smtClean="0"/>
              <a:t>The configuration data can then be used as:</a:t>
            </a:r>
          </a:p>
          <a:p>
            <a:pPr algn="just"/>
            <a:endParaRPr lang="en-US" dirty="0" smtClean="0"/>
          </a:p>
          <a:p>
            <a:pPr algn="just">
              <a:buFont typeface="Wingdings" pitchFamily="2" charset="2"/>
              <a:buChar char="Ø"/>
            </a:pPr>
            <a:r>
              <a:rPr lang="en-US" dirty="0" smtClean="0"/>
              <a:t>for </a:t>
            </a:r>
            <a:r>
              <a:rPr lang="en-US" dirty="0" smtClean="0"/>
              <a:t>a container</a:t>
            </a:r>
          </a:p>
          <a:p>
            <a:pPr algn="just">
              <a:buFont typeface="Wingdings" pitchFamily="2" charset="2"/>
              <a:buChar char="Ø"/>
            </a:pPr>
            <a:r>
              <a:rPr lang="en-US" dirty="0" smtClean="0"/>
              <a:t>  </a:t>
            </a:r>
            <a:r>
              <a:rPr lang="en-US" dirty="0" err="1" smtClean="0"/>
              <a:t>Config</a:t>
            </a:r>
            <a:r>
              <a:rPr lang="en-US" dirty="0" smtClean="0"/>
              <a:t> files in a </a:t>
            </a:r>
            <a:r>
              <a:rPr lang="en-US" dirty="0" err="1" smtClean="0"/>
              <a:t>voluEnvironment</a:t>
            </a:r>
            <a:r>
              <a:rPr lang="en-US" dirty="0" smtClean="0"/>
              <a:t> variables</a:t>
            </a:r>
          </a:p>
          <a:p>
            <a:pPr algn="just">
              <a:buFont typeface="Wingdings" pitchFamily="2" charset="2"/>
              <a:buChar char="Ø"/>
            </a:pPr>
            <a:r>
              <a:rPr lang="en-US" dirty="0" smtClean="0"/>
              <a:t>  Command-line arguments me</a:t>
            </a:r>
            <a:endParaRPr lang="en-US" dirty="0" smtClean="0"/>
          </a:p>
          <a:p>
            <a:pPr algn="just"/>
            <a:endParaRPr lang="en-US" dirty="0" smtClean="0"/>
          </a:p>
          <a:p>
            <a:pPr algn="just"/>
            <a:r>
              <a:rPr lang="en-US" b="1" i="1" dirty="0" smtClean="0"/>
              <a:t>Good use cases for ConfigMaps are:</a:t>
            </a:r>
          </a:p>
          <a:p>
            <a:pPr algn="just"/>
            <a:endParaRPr lang="en-US" dirty="0" smtClean="0"/>
          </a:p>
          <a:p>
            <a:pPr algn="just"/>
            <a:r>
              <a:rPr lang="en-US" dirty="0" smtClean="0"/>
              <a:t>for example </a:t>
            </a:r>
          </a:p>
          <a:p>
            <a:pPr algn="just">
              <a:buFont typeface="Wingdings" pitchFamily="2" charset="2"/>
              <a:buChar char="Ø"/>
            </a:pPr>
            <a:r>
              <a:rPr lang="en-US" dirty="0" smtClean="0"/>
              <a:t>  storing </a:t>
            </a:r>
            <a:r>
              <a:rPr lang="en-US" dirty="0" err="1" smtClean="0"/>
              <a:t>config</a:t>
            </a:r>
            <a:r>
              <a:rPr lang="en-US" dirty="0" smtClean="0"/>
              <a:t> files for tools like </a:t>
            </a:r>
            <a:r>
              <a:rPr lang="en-US" dirty="0" err="1" smtClean="0"/>
              <a:t>redis</a:t>
            </a:r>
            <a:r>
              <a:rPr lang="en-US" dirty="0" smtClean="0"/>
              <a:t> or </a:t>
            </a:r>
            <a:r>
              <a:rPr lang="en-US" dirty="0" err="1" smtClean="0"/>
              <a:t>prometheus</a:t>
            </a:r>
            <a:endParaRPr lang="en-US" dirty="0" smtClean="0"/>
          </a:p>
          <a:p>
            <a:pPr algn="just">
              <a:buFont typeface="Wingdings" pitchFamily="2" charset="2"/>
              <a:buChar char="Ø"/>
            </a:pPr>
            <a:r>
              <a:rPr lang="en-US" dirty="0" smtClean="0"/>
              <a:t>  This way we can change the configuration of these without having to rebuild the container</a:t>
            </a:r>
          </a:p>
          <a:p>
            <a:pPr marL="355600" indent="-342900" algn="just">
              <a:lnSpc>
                <a:spcPct val="100000"/>
              </a:lnSpc>
              <a:spcBef>
                <a:spcPts val="420"/>
              </a:spcBef>
              <a:tabLst>
                <a:tab pos="354965" algn="l"/>
                <a:tab pos="355600" algn="l"/>
              </a:tabLst>
            </a:pPr>
            <a:endParaRPr sz="1800">
              <a:latin typeface="Arial"/>
              <a:cs typeface="Arial"/>
            </a:endParaRPr>
          </a:p>
        </p:txBody>
      </p:sp>
      <p:pic>
        <p:nvPicPr>
          <p:cNvPr id="1026" name="Picture 2"/>
          <p:cNvPicPr>
            <a:picLocks noChangeAspect="1" noChangeArrowheads="1"/>
          </p:cNvPicPr>
          <p:nvPr/>
        </p:nvPicPr>
        <p:blipFill>
          <a:blip r:embed="rId2"/>
          <a:srcRect/>
          <a:stretch>
            <a:fillRect/>
          </a:stretch>
        </p:blipFill>
        <p:spPr bwMode="auto">
          <a:xfrm>
            <a:off x="5181600" y="742950"/>
            <a:ext cx="3409950" cy="39433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1885950"/>
            <a:ext cx="5867400" cy="750847"/>
          </a:xfrm>
          <a:prstGeom prst="rect">
            <a:avLst/>
          </a:prstGeom>
        </p:spPr>
        <p:txBody>
          <a:bodyPr vert="horz" wrap="square" lIns="0" tIns="12065" rIns="0" bIns="0" rtlCol="0">
            <a:spAutoFit/>
          </a:bodyPr>
          <a:lstStyle/>
          <a:p>
            <a:pPr marL="12700">
              <a:lnSpc>
                <a:spcPct val="100000"/>
              </a:lnSpc>
              <a:spcBef>
                <a:spcPts val="95"/>
              </a:spcBef>
            </a:pPr>
            <a:r>
              <a:rPr lang="en-US" sz="4800" spc="40" dirty="0" smtClean="0"/>
              <a:t>Demo: ConfigMaps</a:t>
            </a:r>
            <a:endParaRPr sz="4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398" y="1678685"/>
            <a:ext cx="4202430" cy="474489"/>
          </a:xfrm>
          <a:prstGeom prst="rect">
            <a:avLst/>
          </a:prstGeom>
        </p:spPr>
        <p:txBody>
          <a:bodyPr vert="horz" wrap="square" lIns="0" tIns="12700" rIns="0" bIns="0" rtlCol="0">
            <a:spAutoFit/>
          </a:bodyPr>
          <a:lstStyle/>
          <a:p>
            <a:pPr marL="12700">
              <a:lnSpc>
                <a:spcPct val="100000"/>
              </a:lnSpc>
              <a:spcBef>
                <a:spcPts val="100"/>
              </a:spcBef>
            </a:pPr>
            <a:r>
              <a:rPr lang="en-US" sz="3000" spc="25" dirty="0" smtClean="0"/>
              <a:t>Secrets</a:t>
            </a:r>
            <a:endParaRPr sz="3000"/>
          </a:p>
        </p:txBody>
      </p:sp>
      <p:sp>
        <p:nvSpPr>
          <p:cNvPr id="3" name="object 3"/>
          <p:cNvSpPr/>
          <p:nvPr/>
        </p:nvSpPr>
        <p:spPr>
          <a:xfrm>
            <a:off x="5735573" y="677672"/>
            <a:ext cx="2194560" cy="3556000"/>
          </a:xfrm>
          <a:custGeom>
            <a:avLst/>
            <a:gdLst/>
            <a:ahLst/>
            <a:cxnLst/>
            <a:rect l="l" t="t" r="r" b="b"/>
            <a:pathLst>
              <a:path w="2194559" h="3556000">
                <a:moveTo>
                  <a:pt x="1954193" y="411479"/>
                </a:moveTo>
                <a:lnTo>
                  <a:pt x="1051432" y="411479"/>
                </a:lnTo>
                <a:lnTo>
                  <a:pt x="1109733" y="413190"/>
                </a:lnTo>
                <a:lnTo>
                  <a:pt x="1165655" y="418322"/>
                </a:lnTo>
                <a:lnTo>
                  <a:pt x="1219197" y="426875"/>
                </a:lnTo>
                <a:lnTo>
                  <a:pt x="1270360" y="438849"/>
                </a:lnTo>
                <a:lnTo>
                  <a:pt x="1319143" y="454245"/>
                </a:lnTo>
                <a:lnTo>
                  <a:pt x="1365548" y="473062"/>
                </a:lnTo>
                <a:lnTo>
                  <a:pt x="1409573" y="495300"/>
                </a:lnTo>
                <a:lnTo>
                  <a:pt x="1457515" y="524648"/>
                </a:lnTo>
                <a:lnTo>
                  <a:pt x="1501521" y="556815"/>
                </a:lnTo>
                <a:lnTo>
                  <a:pt x="1541589" y="591804"/>
                </a:lnTo>
                <a:lnTo>
                  <a:pt x="1577721" y="629618"/>
                </a:lnTo>
                <a:lnTo>
                  <a:pt x="1609915" y="670263"/>
                </a:lnTo>
                <a:lnTo>
                  <a:pt x="1638173" y="713739"/>
                </a:lnTo>
                <a:lnTo>
                  <a:pt x="1662217" y="759077"/>
                </a:lnTo>
                <a:lnTo>
                  <a:pt x="1681898" y="805424"/>
                </a:lnTo>
                <a:lnTo>
                  <a:pt x="1697212" y="852773"/>
                </a:lnTo>
                <a:lnTo>
                  <a:pt x="1708154" y="901116"/>
                </a:lnTo>
                <a:lnTo>
                  <a:pt x="1714722" y="950448"/>
                </a:lnTo>
                <a:lnTo>
                  <a:pt x="1716912" y="1000760"/>
                </a:lnTo>
                <a:lnTo>
                  <a:pt x="1715484" y="1055593"/>
                </a:lnTo>
                <a:lnTo>
                  <a:pt x="1711198" y="1108366"/>
                </a:lnTo>
                <a:lnTo>
                  <a:pt x="1704054" y="1159076"/>
                </a:lnTo>
                <a:lnTo>
                  <a:pt x="1694052" y="1207722"/>
                </a:lnTo>
                <a:lnTo>
                  <a:pt x="1681194" y="1254302"/>
                </a:lnTo>
                <a:lnTo>
                  <a:pt x="1665477" y="1298815"/>
                </a:lnTo>
                <a:lnTo>
                  <a:pt x="1646904" y="1341259"/>
                </a:lnTo>
                <a:lnTo>
                  <a:pt x="1625473" y="1381633"/>
                </a:lnTo>
                <a:lnTo>
                  <a:pt x="1586680" y="1442940"/>
                </a:lnTo>
                <a:lnTo>
                  <a:pt x="1563127" y="1476611"/>
                </a:lnTo>
                <a:lnTo>
                  <a:pt x="1536803" y="1512293"/>
                </a:lnTo>
                <a:lnTo>
                  <a:pt x="1507709" y="1549989"/>
                </a:lnTo>
                <a:lnTo>
                  <a:pt x="1475843" y="1589700"/>
                </a:lnTo>
                <a:lnTo>
                  <a:pt x="1441207" y="1631426"/>
                </a:lnTo>
                <a:lnTo>
                  <a:pt x="1403800" y="1675169"/>
                </a:lnTo>
                <a:lnTo>
                  <a:pt x="1363622" y="1720931"/>
                </a:lnTo>
                <a:lnTo>
                  <a:pt x="1320673" y="1768712"/>
                </a:lnTo>
                <a:lnTo>
                  <a:pt x="1274952" y="1818513"/>
                </a:lnTo>
                <a:lnTo>
                  <a:pt x="1206096" y="1892237"/>
                </a:lnTo>
                <a:lnTo>
                  <a:pt x="1089713" y="2014446"/>
                </a:lnTo>
                <a:lnTo>
                  <a:pt x="862443" y="2249013"/>
                </a:lnTo>
                <a:lnTo>
                  <a:pt x="0" y="3123946"/>
                </a:lnTo>
                <a:lnTo>
                  <a:pt x="0" y="3555695"/>
                </a:lnTo>
                <a:lnTo>
                  <a:pt x="2194305" y="3555695"/>
                </a:lnTo>
                <a:lnTo>
                  <a:pt x="2194305" y="3144266"/>
                </a:lnTo>
                <a:lnTo>
                  <a:pt x="553720" y="3144266"/>
                </a:lnTo>
                <a:lnTo>
                  <a:pt x="1594993" y="2097913"/>
                </a:lnTo>
                <a:lnTo>
                  <a:pt x="1637145" y="2054194"/>
                </a:lnTo>
                <a:lnTo>
                  <a:pt x="1677645" y="2010582"/>
                </a:lnTo>
                <a:lnTo>
                  <a:pt x="1716491" y="1967076"/>
                </a:lnTo>
                <a:lnTo>
                  <a:pt x="1753683" y="1923676"/>
                </a:lnTo>
                <a:lnTo>
                  <a:pt x="1789222" y="1880382"/>
                </a:lnTo>
                <a:lnTo>
                  <a:pt x="1823107" y="1837194"/>
                </a:lnTo>
                <a:lnTo>
                  <a:pt x="1855339" y="1794111"/>
                </a:lnTo>
                <a:lnTo>
                  <a:pt x="1885918" y="1751135"/>
                </a:lnTo>
                <a:lnTo>
                  <a:pt x="1914843" y="1708264"/>
                </a:lnTo>
                <a:lnTo>
                  <a:pt x="1942116" y="1665500"/>
                </a:lnTo>
                <a:lnTo>
                  <a:pt x="1967735" y="1622842"/>
                </a:lnTo>
                <a:lnTo>
                  <a:pt x="1991700" y="1580289"/>
                </a:lnTo>
                <a:lnTo>
                  <a:pt x="2014013" y="1537843"/>
                </a:lnTo>
                <a:lnTo>
                  <a:pt x="2034673" y="1495502"/>
                </a:lnTo>
                <a:lnTo>
                  <a:pt x="2053679" y="1453267"/>
                </a:lnTo>
                <a:lnTo>
                  <a:pt x="2071033" y="1411139"/>
                </a:lnTo>
                <a:lnTo>
                  <a:pt x="2086734" y="1369116"/>
                </a:lnTo>
                <a:lnTo>
                  <a:pt x="2100782" y="1327199"/>
                </a:lnTo>
                <a:lnTo>
                  <a:pt x="2113177" y="1285388"/>
                </a:lnTo>
                <a:lnTo>
                  <a:pt x="2123919" y="1243683"/>
                </a:lnTo>
                <a:lnTo>
                  <a:pt x="2133008" y="1202085"/>
                </a:lnTo>
                <a:lnTo>
                  <a:pt x="2140445" y="1160592"/>
                </a:lnTo>
                <a:lnTo>
                  <a:pt x="2146229" y="1119205"/>
                </a:lnTo>
                <a:lnTo>
                  <a:pt x="2150360" y="1077924"/>
                </a:lnTo>
                <a:lnTo>
                  <a:pt x="2152839" y="1036749"/>
                </a:lnTo>
                <a:lnTo>
                  <a:pt x="2153666" y="995679"/>
                </a:lnTo>
                <a:lnTo>
                  <a:pt x="2152294" y="943193"/>
                </a:lnTo>
                <a:lnTo>
                  <a:pt x="2148179" y="891422"/>
                </a:lnTo>
                <a:lnTo>
                  <a:pt x="2141321" y="840365"/>
                </a:lnTo>
                <a:lnTo>
                  <a:pt x="2131720" y="790023"/>
                </a:lnTo>
                <a:lnTo>
                  <a:pt x="2119376" y="740394"/>
                </a:lnTo>
                <a:lnTo>
                  <a:pt x="2104288" y="691477"/>
                </a:lnTo>
                <a:lnTo>
                  <a:pt x="2086457" y="643272"/>
                </a:lnTo>
                <a:lnTo>
                  <a:pt x="2065883" y="595778"/>
                </a:lnTo>
                <a:lnTo>
                  <a:pt x="2042566" y="548994"/>
                </a:lnTo>
                <a:lnTo>
                  <a:pt x="2016505" y="502919"/>
                </a:lnTo>
                <a:lnTo>
                  <a:pt x="1990667" y="462112"/>
                </a:lnTo>
                <a:lnTo>
                  <a:pt x="1963026" y="422815"/>
                </a:lnTo>
                <a:lnTo>
                  <a:pt x="1954193" y="411479"/>
                </a:lnTo>
                <a:close/>
              </a:path>
              <a:path w="2194559" h="3556000">
                <a:moveTo>
                  <a:pt x="1066673" y="0"/>
                </a:moveTo>
                <a:lnTo>
                  <a:pt x="1011928" y="1029"/>
                </a:lnTo>
                <a:lnTo>
                  <a:pt x="958531" y="4117"/>
                </a:lnTo>
                <a:lnTo>
                  <a:pt x="906480" y="9264"/>
                </a:lnTo>
                <a:lnTo>
                  <a:pt x="855775" y="16468"/>
                </a:lnTo>
                <a:lnTo>
                  <a:pt x="806416" y="25729"/>
                </a:lnTo>
                <a:lnTo>
                  <a:pt x="758401" y="37046"/>
                </a:lnTo>
                <a:lnTo>
                  <a:pt x="711730" y="50419"/>
                </a:lnTo>
                <a:lnTo>
                  <a:pt x="666404" y="65848"/>
                </a:lnTo>
                <a:lnTo>
                  <a:pt x="622420" y="83331"/>
                </a:lnTo>
                <a:lnTo>
                  <a:pt x="579779" y="102869"/>
                </a:lnTo>
                <a:lnTo>
                  <a:pt x="538479" y="124460"/>
                </a:lnTo>
                <a:lnTo>
                  <a:pt x="489914" y="152767"/>
                </a:lnTo>
                <a:lnTo>
                  <a:pt x="443614" y="182318"/>
                </a:lnTo>
                <a:lnTo>
                  <a:pt x="399579" y="213115"/>
                </a:lnTo>
                <a:lnTo>
                  <a:pt x="357808" y="245160"/>
                </a:lnTo>
                <a:lnTo>
                  <a:pt x="318301" y="278455"/>
                </a:lnTo>
                <a:lnTo>
                  <a:pt x="281055" y="313003"/>
                </a:lnTo>
                <a:lnTo>
                  <a:pt x="246070" y="348805"/>
                </a:lnTo>
                <a:lnTo>
                  <a:pt x="213346" y="385863"/>
                </a:lnTo>
                <a:lnTo>
                  <a:pt x="182879" y="424179"/>
                </a:lnTo>
                <a:lnTo>
                  <a:pt x="151143" y="467798"/>
                </a:lnTo>
                <a:lnTo>
                  <a:pt x="121943" y="511022"/>
                </a:lnTo>
                <a:lnTo>
                  <a:pt x="95279" y="553850"/>
                </a:lnTo>
                <a:lnTo>
                  <a:pt x="71151" y="596280"/>
                </a:lnTo>
                <a:lnTo>
                  <a:pt x="49559" y="638312"/>
                </a:lnTo>
                <a:lnTo>
                  <a:pt x="30503" y="679944"/>
                </a:lnTo>
                <a:lnTo>
                  <a:pt x="13983" y="721173"/>
                </a:lnTo>
                <a:lnTo>
                  <a:pt x="0" y="762000"/>
                </a:lnTo>
                <a:lnTo>
                  <a:pt x="396239" y="919479"/>
                </a:lnTo>
                <a:lnTo>
                  <a:pt x="410699" y="872914"/>
                </a:lnTo>
                <a:lnTo>
                  <a:pt x="428740" y="827228"/>
                </a:lnTo>
                <a:lnTo>
                  <a:pt x="450358" y="782420"/>
                </a:lnTo>
                <a:lnTo>
                  <a:pt x="475551" y="738489"/>
                </a:lnTo>
                <a:lnTo>
                  <a:pt x="504316" y="695432"/>
                </a:lnTo>
                <a:lnTo>
                  <a:pt x="536650" y="653250"/>
                </a:lnTo>
                <a:lnTo>
                  <a:pt x="572550" y="611939"/>
                </a:lnTo>
                <a:lnTo>
                  <a:pt x="612013" y="571500"/>
                </a:lnTo>
                <a:lnTo>
                  <a:pt x="646135" y="541096"/>
                </a:lnTo>
                <a:lnTo>
                  <a:pt x="682438" y="513892"/>
                </a:lnTo>
                <a:lnTo>
                  <a:pt x="720921" y="489889"/>
                </a:lnTo>
                <a:lnTo>
                  <a:pt x="761586" y="469087"/>
                </a:lnTo>
                <a:lnTo>
                  <a:pt x="804433" y="451484"/>
                </a:lnTo>
                <a:lnTo>
                  <a:pt x="849464" y="437083"/>
                </a:lnTo>
                <a:lnTo>
                  <a:pt x="896678" y="425881"/>
                </a:lnTo>
                <a:lnTo>
                  <a:pt x="946077" y="417880"/>
                </a:lnTo>
                <a:lnTo>
                  <a:pt x="997662" y="413080"/>
                </a:lnTo>
                <a:lnTo>
                  <a:pt x="1051432" y="411479"/>
                </a:lnTo>
                <a:lnTo>
                  <a:pt x="1954193" y="411479"/>
                </a:lnTo>
                <a:lnTo>
                  <a:pt x="1933583" y="385030"/>
                </a:lnTo>
                <a:lnTo>
                  <a:pt x="1902338" y="348756"/>
                </a:lnTo>
                <a:lnTo>
                  <a:pt x="1869289" y="313994"/>
                </a:lnTo>
                <a:lnTo>
                  <a:pt x="1834436" y="280743"/>
                </a:lnTo>
                <a:lnTo>
                  <a:pt x="1797779" y="249003"/>
                </a:lnTo>
                <a:lnTo>
                  <a:pt x="1759316" y="218775"/>
                </a:lnTo>
                <a:lnTo>
                  <a:pt x="1719048" y="190059"/>
                </a:lnTo>
                <a:lnTo>
                  <a:pt x="1676974" y="162853"/>
                </a:lnTo>
                <a:lnTo>
                  <a:pt x="1633093" y="137160"/>
                </a:lnTo>
                <a:lnTo>
                  <a:pt x="1591500" y="115252"/>
                </a:lnTo>
                <a:lnTo>
                  <a:pt x="1548890" y="95250"/>
                </a:lnTo>
                <a:lnTo>
                  <a:pt x="1505263" y="77152"/>
                </a:lnTo>
                <a:lnTo>
                  <a:pt x="1460617" y="60960"/>
                </a:lnTo>
                <a:lnTo>
                  <a:pt x="1414952" y="46672"/>
                </a:lnTo>
                <a:lnTo>
                  <a:pt x="1368266" y="34289"/>
                </a:lnTo>
                <a:lnTo>
                  <a:pt x="1320559" y="23812"/>
                </a:lnTo>
                <a:lnTo>
                  <a:pt x="1271829" y="15239"/>
                </a:lnTo>
                <a:lnTo>
                  <a:pt x="1222077" y="8572"/>
                </a:lnTo>
                <a:lnTo>
                  <a:pt x="1171301" y="3810"/>
                </a:lnTo>
                <a:lnTo>
                  <a:pt x="1119499" y="952"/>
                </a:lnTo>
                <a:lnTo>
                  <a:pt x="1066673" y="0"/>
                </a:lnTo>
                <a:close/>
              </a:path>
            </a:pathLst>
          </a:custGeom>
          <a:solidFill>
            <a:srgbClr val="FFFFFF"/>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09550"/>
            <a:ext cx="3648050" cy="443070"/>
          </a:xfrm>
          <a:prstGeom prst="rect">
            <a:avLst/>
          </a:prstGeom>
        </p:spPr>
        <p:txBody>
          <a:bodyPr vert="horz" wrap="square" lIns="0" tIns="12065" rIns="0" bIns="0" rtlCol="0">
            <a:spAutoFit/>
          </a:bodyPr>
          <a:lstStyle/>
          <a:p>
            <a:pPr marL="12700">
              <a:lnSpc>
                <a:spcPct val="100000"/>
              </a:lnSpc>
              <a:spcBef>
                <a:spcPts val="95"/>
              </a:spcBef>
            </a:pPr>
            <a:r>
              <a:rPr lang="en-US" sz="2800" dirty="0" smtClean="0"/>
              <a:t>Secrets</a:t>
            </a:r>
            <a:endParaRPr sz="2800"/>
          </a:p>
        </p:txBody>
      </p:sp>
      <p:sp>
        <p:nvSpPr>
          <p:cNvPr id="3" name="object 3"/>
          <p:cNvSpPr txBox="1"/>
          <p:nvPr/>
        </p:nvSpPr>
        <p:spPr>
          <a:xfrm>
            <a:off x="457200" y="895350"/>
            <a:ext cx="8334350" cy="3685624"/>
          </a:xfrm>
          <a:prstGeom prst="rect">
            <a:avLst/>
          </a:prstGeom>
        </p:spPr>
        <p:txBody>
          <a:bodyPr vert="horz" wrap="square" lIns="0" tIns="53340" rIns="0" bIns="0" rtlCol="0">
            <a:spAutoFit/>
          </a:bodyPr>
          <a:lstStyle/>
          <a:p>
            <a:pPr marL="355600" indent="-342900" algn="just">
              <a:lnSpc>
                <a:spcPct val="100000"/>
              </a:lnSpc>
              <a:spcBef>
                <a:spcPts val="420"/>
              </a:spcBef>
              <a:buChar char="●"/>
              <a:tabLst>
                <a:tab pos="354965" algn="l"/>
                <a:tab pos="355600" algn="l"/>
              </a:tabLst>
            </a:pPr>
            <a:r>
              <a:rPr lang="en-US" dirty="0" smtClean="0"/>
              <a:t>Secrets can (and should) be used for storing small amounts (less than 1MB each) of sensitive information like passwords, keys, tokens, etc.</a:t>
            </a:r>
          </a:p>
          <a:p>
            <a:pPr marL="355600" indent="-342900" algn="just">
              <a:lnSpc>
                <a:spcPct val="100000"/>
              </a:lnSpc>
              <a:spcBef>
                <a:spcPts val="420"/>
              </a:spcBef>
              <a:tabLst>
                <a:tab pos="354965" algn="l"/>
                <a:tab pos="355600" algn="l"/>
              </a:tabLst>
            </a:pPr>
            <a:endParaRPr lang="en-US" dirty="0" smtClean="0"/>
          </a:p>
          <a:p>
            <a:pPr marL="355600" indent="-342900" algn="just">
              <a:lnSpc>
                <a:spcPct val="100000"/>
              </a:lnSpc>
              <a:spcBef>
                <a:spcPts val="420"/>
              </a:spcBef>
              <a:buChar char="●"/>
              <a:tabLst>
                <a:tab pos="354965" algn="l"/>
                <a:tab pos="355600" algn="l"/>
              </a:tabLst>
            </a:pPr>
            <a:r>
              <a:rPr lang="en-US" dirty="0" smtClean="0"/>
              <a:t>Using secrets is quite straightforward. You reference them in a pod and can then use them either as files from volumes or as environment variables in your pod. </a:t>
            </a:r>
          </a:p>
          <a:p>
            <a:pPr marL="355600" indent="-342900" algn="just">
              <a:lnSpc>
                <a:spcPct val="100000"/>
              </a:lnSpc>
              <a:spcBef>
                <a:spcPts val="420"/>
              </a:spcBef>
              <a:buChar char="●"/>
              <a:tabLst>
                <a:tab pos="354965" algn="l"/>
                <a:tab pos="355600" algn="l"/>
              </a:tabLst>
            </a:pPr>
            <a:endParaRPr lang="en-US" dirty="0" smtClean="0"/>
          </a:p>
          <a:p>
            <a:pPr marL="355600" indent="-342900" algn="just">
              <a:lnSpc>
                <a:spcPct val="100000"/>
              </a:lnSpc>
              <a:spcBef>
                <a:spcPts val="420"/>
              </a:spcBef>
              <a:buChar char="●"/>
              <a:tabLst>
                <a:tab pos="354965" algn="l"/>
                <a:tab pos="355600" algn="l"/>
              </a:tabLst>
            </a:pPr>
            <a:r>
              <a:rPr lang="en-US" dirty="0" smtClean="0"/>
              <a:t>Keep in mind that each container in your pod that needs to access the secret needs to request it explicitly. There’s no implicit sharing of secrets inside the pod.</a:t>
            </a:r>
          </a:p>
          <a:p>
            <a:pPr marL="355600" indent="-342900" algn="just">
              <a:lnSpc>
                <a:spcPct val="100000"/>
              </a:lnSpc>
              <a:spcBef>
                <a:spcPts val="420"/>
              </a:spcBef>
              <a:buChar char="●"/>
              <a:tabLst>
                <a:tab pos="354965" algn="l"/>
                <a:tab pos="355600" algn="l"/>
              </a:tabLst>
            </a:pPr>
            <a:endParaRPr lang="en-US" dirty="0" smtClean="0"/>
          </a:p>
          <a:p>
            <a:pPr marL="355600" indent="-342900" algn="just">
              <a:lnSpc>
                <a:spcPct val="100000"/>
              </a:lnSpc>
              <a:spcBef>
                <a:spcPts val="420"/>
              </a:spcBef>
              <a:buChar char="●"/>
              <a:tabLst>
                <a:tab pos="354965" algn="l"/>
                <a:tab pos="355600" algn="l"/>
              </a:tabLst>
            </a:pPr>
            <a:r>
              <a:rPr lang="en-US" dirty="0" smtClean="0"/>
              <a:t>There’s also a special type of secret called </a:t>
            </a:r>
            <a:r>
              <a:rPr lang="en-US" dirty="0" err="1" smtClean="0"/>
              <a:t>imagePullSecrets</a:t>
            </a:r>
            <a:r>
              <a:rPr lang="en-US" dirty="0" smtClean="0"/>
              <a:t>. Using these you can pass a Docker (or other) container image registry login to the </a:t>
            </a:r>
            <a:r>
              <a:rPr lang="en-US" dirty="0" err="1" smtClean="0"/>
              <a:t>Kubelet</a:t>
            </a:r>
            <a:r>
              <a:rPr lang="en-US" dirty="0" smtClean="0"/>
              <a:t>, so it can pull a private image for your pod.</a:t>
            </a:r>
            <a:endParaRPr sz="18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09550"/>
            <a:ext cx="3648050" cy="443070"/>
          </a:xfrm>
          <a:prstGeom prst="rect">
            <a:avLst/>
          </a:prstGeom>
        </p:spPr>
        <p:txBody>
          <a:bodyPr vert="horz" wrap="square" lIns="0" tIns="12065" rIns="0" bIns="0" rtlCol="0">
            <a:spAutoFit/>
          </a:bodyPr>
          <a:lstStyle/>
          <a:p>
            <a:pPr marL="12700">
              <a:lnSpc>
                <a:spcPct val="100000"/>
              </a:lnSpc>
              <a:spcBef>
                <a:spcPts val="95"/>
              </a:spcBef>
            </a:pPr>
            <a:r>
              <a:rPr lang="en-US" sz="2800" dirty="0" smtClean="0"/>
              <a:t>Secrets Cont…</a:t>
            </a:r>
            <a:endParaRPr sz="2800"/>
          </a:p>
        </p:txBody>
      </p:sp>
      <p:sp>
        <p:nvSpPr>
          <p:cNvPr id="3" name="object 3"/>
          <p:cNvSpPr txBox="1"/>
          <p:nvPr/>
        </p:nvSpPr>
        <p:spPr>
          <a:xfrm>
            <a:off x="457200" y="895350"/>
            <a:ext cx="8334350" cy="3860031"/>
          </a:xfrm>
          <a:prstGeom prst="rect">
            <a:avLst/>
          </a:prstGeom>
        </p:spPr>
        <p:txBody>
          <a:bodyPr vert="horz" wrap="square" lIns="0" tIns="53340" rIns="0" bIns="0" rtlCol="0">
            <a:spAutoFit/>
          </a:bodyPr>
          <a:lstStyle/>
          <a:p>
            <a:pPr marL="355600" indent="-342900" algn="just">
              <a:lnSpc>
                <a:spcPct val="100000"/>
              </a:lnSpc>
              <a:spcBef>
                <a:spcPts val="420"/>
              </a:spcBef>
              <a:buChar char="●"/>
              <a:tabLst>
                <a:tab pos="354965" algn="l"/>
                <a:tab pos="355600" algn="l"/>
              </a:tabLst>
            </a:pPr>
            <a:r>
              <a:rPr lang="en-US" dirty="0" smtClean="0"/>
              <a:t>When updating secrets that are used by already running pods you need to be careful, as running pods won’t automatically pull the updated secret. You need to explicitly update your pods (for example using the rolling update functionality of deployments explained in the second blog post in this series).</a:t>
            </a:r>
          </a:p>
          <a:p>
            <a:pPr marL="355600" indent="-342900" algn="just">
              <a:lnSpc>
                <a:spcPct val="100000"/>
              </a:lnSpc>
              <a:spcBef>
                <a:spcPts val="420"/>
              </a:spcBef>
              <a:buChar char="●"/>
              <a:tabLst>
                <a:tab pos="354965" algn="l"/>
                <a:tab pos="355600" algn="l"/>
              </a:tabLst>
            </a:pPr>
            <a:endParaRPr lang="en-US" dirty="0" smtClean="0"/>
          </a:p>
          <a:p>
            <a:pPr marL="355600" indent="-342900" algn="just">
              <a:lnSpc>
                <a:spcPct val="100000"/>
              </a:lnSpc>
              <a:spcBef>
                <a:spcPts val="420"/>
              </a:spcBef>
              <a:buChar char="●"/>
              <a:tabLst>
                <a:tab pos="354965" algn="l"/>
                <a:tab pos="355600" algn="l"/>
              </a:tabLst>
            </a:pPr>
            <a:r>
              <a:rPr lang="en-US" dirty="0" smtClean="0"/>
              <a:t>Further keep in mind that you create a secret in a specific namespace and only pods in the same namespace can access the secret.</a:t>
            </a:r>
          </a:p>
          <a:p>
            <a:pPr marL="355600" indent="-342900" algn="just">
              <a:lnSpc>
                <a:spcPct val="100000"/>
              </a:lnSpc>
              <a:spcBef>
                <a:spcPts val="420"/>
              </a:spcBef>
              <a:buChar char="●"/>
              <a:tabLst>
                <a:tab pos="354965" algn="l"/>
                <a:tab pos="355600" algn="l"/>
              </a:tabLst>
            </a:pPr>
            <a:endParaRPr lang="en-US" dirty="0" smtClean="0"/>
          </a:p>
          <a:p>
            <a:pPr marL="355600" indent="-342900" algn="just">
              <a:lnSpc>
                <a:spcPct val="100000"/>
              </a:lnSpc>
              <a:spcBef>
                <a:spcPts val="420"/>
              </a:spcBef>
              <a:buChar char="●"/>
              <a:tabLst>
                <a:tab pos="354965" algn="l"/>
                <a:tab pos="355600" algn="l"/>
              </a:tabLst>
            </a:pPr>
            <a:r>
              <a:rPr lang="en-US" dirty="0" smtClean="0"/>
              <a:t>Secrets are kept in a </a:t>
            </a:r>
            <a:r>
              <a:rPr lang="en-US" dirty="0" err="1" smtClean="0"/>
              <a:t>tmpfs</a:t>
            </a:r>
            <a:r>
              <a:rPr lang="en-US" dirty="0" smtClean="0"/>
              <a:t> and only on nodes that run pods that use those secrets. The </a:t>
            </a:r>
            <a:r>
              <a:rPr lang="en-US" dirty="0" err="1" smtClean="0"/>
              <a:t>tmpfs</a:t>
            </a:r>
            <a:r>
              <a:rPr lang="en-US" dirty="0" smtClean="0"/>
              <a:t> keeps secrets from coming to rest on the node. However, they are transmitted to and from the API server in plain text, thus, be sure to have SSL/TLS protected connections between user and API server, but also between API server and </a:t>
            </a:r>
            <a:r>
              <a:rPr lang="en-US" dirty="0" err="1" smtClean="0"/>
              <a:t>Kubelets</a:t>
            </a:r>
            <a:r>
              <a:rPr lang="en-US" dirty="0" smtClean="0"/>
              <a:t> (Giant Swarm clusters do come with both enabled by default).</a:t>
            </a:r>
            <a:endParaRPr sz="18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2400" y="285750"/>
            <a:ext cx="8610600" cy="40386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6A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1280</TotalTime>
  <Words>580</Words>
  <Application>Microsoft Office PowerPoint</Application>
  <PresentationFormat>On-screen Show (16:9)</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ConfigMaps</vt:lpstr>
      <vt:lpstr>ConfigMaps</vt:lpstr>
      <vt:lpstr>ConfigMaps  Cont..</vt:lpstr>
      <vt:lpstr>Demo: ConfigMaps</vt:lpstr>
      <vt:lpstr>Secrets</vt:lpstr>
      <vt:lpstr>Secrets</vt:lpstr>
      <vt:lpstr>Secrets Cont…</vt:lpstr>
      <vt:lpstr>Slide 9</vt:lpstr>
      <vt:lpstr>Demo: Secrets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Nareshwar</cp:lastModifiedBy>
  <cp:revision>51</cp:revision>
  <dcterms:created xsi:type="dcterms:W3CDTF">2019-11-13T13:01:36Z</dcterms:created>
  <dcterms:modified xsi:type="dcterms:W3CDTF">2020-01-11T06:14:20Z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2018-05-30T00:00:00Z</vt:filetime>
  </property>
  <property fmtid="{D5CDD505-2E9C-101B-9397-08002B2CF9AE}" pid="3" name="Creator">
    <vt:lpwstr>Microsoft® PowerPoint® 2013</vt:lpwstr>
  </property>
  <property fmtid="{D5CDD505-2E9C-101B-9397-08002B2CF9AE}" pid="4" name="LastSaved">
    <vt:filetime>2019-11-13T00:00:00Z</vt:filetime>
  </property>
</Properties>
</file>