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56" r:id="rId2"/>
    <p:sldId id="270" r:id="rId3"/>
    <p:sldId id="259" r:id="rId4"/>
    <p:sldId id="267" r:id="rId5"/>
    <p:sldId id="268" r:id="rId6"/>
    <p:sldId id="269" r:id="rId7"/>
    <p:sldId id="266" r:id="rId8"/>
    <p:sldId id="271" r:id="rId9"/>
    <p:sldId id="274" r:id="rId10"/>
    <p:sldId id="273" r:id="rId11"/>
    <p:sldId id="272" r:id="rId12"/>
    <p:sldId id="275" r:id="rId13"/>
    <p:sldId id="280" r:id="rId14"/>
    <p:sldId id="279" r:id="rId15"/>
    <p:sldId id="278" r:id="rId16"/>
    <p:sldId id="277" r:id="rId17"/>
    <p:sldId id="276" r:id="rId18"/>
    <p:sldId id="281" r:id="rId19"/>
    <p:sldId id="282" r:id="rId20"/>
    <p:sldId id="284" r:id="rId21"/>
    <p:sldId id="283" r:id="rId22"/>
    <p:sldId id="290" r:id="rId23"/>
    <p:sldId id="289" r:id="rId24"/>
    <p:sldId id="288" r:id="rId25"/>
    <p:sldId id="287" r:id="rId26"/>
    <p:sldId id="292" r:id="rId27"/>
    <p:sldId id="293" r:id="rId28"/>
    <p:sldId id="297" r:id="rId29"/>
    <p:sldId id="296" r:id="rId30"/>
    <p:sldId id="295" r:id="rId31"/>
    <p:sldId id="294" r:id="rId32"/>
  </p:sldIdLst>
  <p:sldSz cx="15544800" cy="9144000"/>
  <p:notesSz cx="6858000" cy="9144000"/>
  <p:defaultTextStyle>
    <a:defPPr>
      <a:defRPr lang="en-US"/>
    </a:defPPr>
    <a:lvl1pPr marL="0" algn="l" defTabSz="1350441" rtl="0" eaLnBrk="1" latinLnBrk="0" hangingPunct="1">
      <a:defRPr sz="2700" kern="1200">
        <a:solidFill>
          <a:schemeClr val="tx1"/>
        </a:solidFill>
        <a:latin typeface="+mn-lt"/>
        <a:ea typeface="+mn-ea"/>
        <a:cs typeface="+mn-cs"/>
      </a:defRPr>
    </a:lvl1pPr>
    <a:lvl2pPr marL="675221" algn="l" defTabSz="1350441" rtl="0" eaLnBrk="1" latinLnBrk="0" hangingPunct="1">
      <a:defRPr sz="2700" kern="1200">
        <a:solidFill>
          <a:schemeClr val="tx1"/>
        </a:solidFill>
        <a:latin typeface="+mn-lt"/>
        <a:ea typeface="+mn-ea"/>
        <a:cs typeface="+mn-cs"/>
      </a:defRPr>
    </a:lvl2pPr>
    <a:lvl3pPr marL="1350441" algn="l" defTabSz="1350441" rtl="0" eaLnBrk="1" latinLnBrk="0" hangingPunct="1">
      <a:defRPr sz="2700" kern="1200">
        <a:solidFill>
          <a:schemeClr val="tx1"/>
        </a:solidFill>
        <a:latin typeface="+mn-lt"/>
        <a:ea typeface="+mn-ea"/>
        <a:cs typeface="+mn-cs"/>
      </a:defRPr>
    </a:lvl3pPr>
    <a:lvl4pPr marL="2025662" algn="l" defTabSz="1350441" rtl="0" eaLnBrk="1" latinLnBrk="0" hangingPunct="1">
      <a:defRPr sz="2700" kern="1200">
        <a:solidFill>
          <a:schemeClr val="tx1"/>
        </a:solidFill>
        <a:latin typeface="+mn-lt"/>
        <a:ea typeface="+mn-ea"/>
        <a:cs typeface="+mn-cs"/>
      </a:defRPr>
    </a:lvl4pPr>
    <a:lvl5pPr marL="2700882" algn="l" defTabSz="1350441" rtl="0" eaLnBrk="1" latinLnBrk="0" hangingPunct="1">
      <a:defRPr sz="2700" kern="1200">
        <a:solidFill>
          <a:schemeClr val="tx1"/>
        </a:solidFill>
        <a:latin typeface="+mn-lt"/>
        <a:ea typeface="+mn-ea"/>
        <a:cs typeface="+mn-cs"/>
      </a:defRPr>
    </a:lvl5pPr>
    <a:lvl6pPr marL="3376103" algn="l" defTabSz="1350441" rtl="0" eaLnBrk="1" latinLnBrk="0" hangingPunct="1">
      <a:defRPr sz="2700" kern="1200">
        <a:solidFill>
          <a:schemeClr val="tx1"/>
        </a:solidFill>
        <a:latin typeface="+mn-lt"/>
        <a:ea typeface="+mn-ea"/>
        <a:cs typeface="+mn-cs"/>
      </a:defRPr>
    </a:lvl6pPr>
    <a:lvl7pPr marL="4051324" algn="l" defTabSz="1350441" rtl="0" eaLnBrk="1" latinLnBrk="0" hangingPunct="1">
      <a:defRPr sz="2700" kern="1200">
        <a:solidFill>
          <a:schemeClr val="tx1"/>
        </a:solidFill>
        <a:latin typeface="+mn-lt"/>
        <a:ea typeface="+mn-ea"/>
        <a:cs typeface="+mn-cs"/>
      </a:defRPr>
    </a:lvl7pPr>
    <a:lvl8pPr marL="4726545" algn="l" defTabSz="1350441" rtl="0" eaLnBrk="1" latinLnBrk="0" hangingPunct="1">
      <a:defRPr sz="2700" kern="1200">
        <a:solidFill>
          <a:schemeClr val="tx1"/>
        </a:solidFill>
        <a:latin typeface="+mn-lt"/>
        <a:ea typeface="+mn-ea"/>
        <a:cs typeface="+mn-cs"/>
      </a:defRPr>
    </a:lvl8pPr>
    <a:lvl9pPr marL="5401766" algn="l" defTabSz="1350441"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23" autoAdjust="0"/>
  </p:normalViewPr>
  <p:slideViewPr>
    <p:cSldViewPr>
      <p:cViewPr varScale="1">
        <p:scale>
          <a:sx n="49" d="100"/>
          <a:sy n="49" d="100"/>
        </p:scale>
        <p:origin x="-1002" y="-102"/>
      </p:cViewPr>
      <p:guideLst>
        <p:guide orient="horz" pos="2880"/>
        <p:guide pos="4896"/>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FDC18-C09B-4004-878F-0C45E7C09614}" type="datetimeFigureOut">
              <a:rPr lang="en-US" smtClean="0"/>
              <a:pPr/>
              <a:t>12/30/2019</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5F406-3A1E-4DB6-BE01-897C76B109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350441" rtl="0" eaLnBrk="1" latinLnBrk="0" hangingPunct="1">
      <a:defRPr sz="1700" kern="1200">
        <a:solidFill>
          <a:schemeClr val="tx1"/>
        </a:solidFill>
        <a:latin typeface="+mn-lt"/>
        <a:ea typeface="+mn-ea"/>
        <a:cs typeface="+mn-cs"/>
      </a:defRPr>
    </a:lvl1pPr>
    <a:lvl2pPr marL="675221" algn="l" defTabSz="1350441" rtl="0" eaLnBrk="1" latinLnBrk="0" hangingPunct="1">
      <a:defRPr sz="1700" kern="1200">
        <a:solidFill>
          <a:schemeClr val="tx1"/>
        </a:solidFill>
        <a:latin typeface="+mn-lt"/>
        <a:ea typeface="+mn-ea"/>
        <a:cs typeface="+mn-cs"/>
      </a:defRPr>
    </a:lvl2pPr>
    <a:lvl3pPr marL="1350441" algn="l" defTabSz="1350441" rtl="0" eaLnBrk="1" latinLnBrk="0" hangingPunct="1">
      <a:defRPr sz="1700" kern="1200">
        <a:solidFill>
          <a:schemeClr val="tx1"/>
        </a:solidFill>
        <a:latin typeface="+mn-lt"/>
        <a:ea typeface="+mn-ea"/>
        <a:cs typeface="+mn-cs"/>
      </a:defRPr>
    </a:lvl3pPr>
    <a:lvl4pPr marL="2025662" algn="l" defTabSz="1350441" rtl="0" eaLnBrk="1" latinLnBrk="0" hangingPunct="1">
      <a:defRPr sz="1700" kern="1200">
        <a:solidFill>
          <a:schemeClr val="tx1"/>
        </a:solidFill>
        <a:latin typeface="+mn-lt"/>
        <a:ea typeface="+mn-ea"/>
        <a:cs typeface="+mn-cs"/>
      </a:defRPr>
    </a:lvl4pPr>
    <a:lvl5pPr marL="2700882" algn="l" defTabSz="1350441" rtl="0" eaLnBrk="1" latinLnBrk="0" hangingPunct="1">
      <a:defRPr sz="1700" kern="1200">
        <a:solidFill>
          <a:schemeClr val="tx1"/>
        </a:solidFill>
        <a:latin typeface="+mn-lt"/>
        <a:ea typeface="+mn-ea"/>
        <a:cs typeface="+mn-cs"/>
      </a:defRPr>
    </a:lvl5pPr>
    <a:lvl6pPr marL="3376103" algn="l" defTabSz="1350441" rtl="0" eaLnBrk="1" latinLnBrk="0" hangingPunct="1">
      <a:defRPr sz="1700" kern="1200">
        <a:solidFill>
          <a:schemeClr val="tx1"/>
        </a:solidFill>
        <a:latin typeface="+mn-lt"/>
        <a:ea typeface="+mn-ea"/>
        <a:cs typeface="+mn-cs"/>
      </a:defRPr>
    </a:lvl6pPr>
    <a:lvl7pPr marL="4051324" algn="l" defTabSz="1350441" rtl="0" eaLnBrk="1" latinLnBrk="0" hangingPunct="1">
      <a:defRPr sz="1700" kern="1200">
        <a:solidFill>
          <a:schemeClr val="tx1"/>
        </a:solidFill>
        <a:latin typeface="+mn-lt"/>
        <a:ea typeface="+mn-ea"/>
        <a:cs typeface="+mn-cs"/>
      </a:defRPr>
    </a:lvl7pPr>
    <a:lvl8pPr marL="4726545" algn="l" defTabSz="1350441" rtl="0" eaLnBrk="1" latinLnBrk="0" hangingPunct="1">
      <a:defRPr sz="1700" kern="1200">
        <a:solidFill>
          <a:schemeClr val="tx1"/>
        </a:solidFill>
        <a:latin typeface="+mn-lt"/>
        <a:ea typeface="+mn-ea"/>
        <a:cs typeface="+mn-cs"/>
      </a:defRPr>
    </a:lvl8pPr>
    <a:lvl9pPr marL="5401766" algn="l" defTabSz="135044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smtClean="0"/>
              <a:t>Max Unavailable</a:t>
            </a:r>
          </a:p>
          <a:p>
            <a:r>
              <a:rPr lang="en-US" dirty="0" smtClean="0"/>
              <a:t>.</a:t>
            </a:r>
            <a:r>
              <a:rPr lang="en-US" dirty="0" err="1" smtClean="0"/>
              <a:t>spec.strategy.rollingUpdate.maxUnavailable</a:t>
            </a:r>
            <a:r>
              <a:rPr lang="en-US" dirty="0" smtClean="0"/>
              <a:t> is an optional field that specifies the maximum number of Pods that can be unavailable during the update process. The value can be an absolute number (for example, 5) or a percentage of desired Pods (for example, 10%). The absolute number is calculated from percentage by rounding down. The value cannot be 0 if .</a:t>
            </a:r>
            <a:r>
              <a:rPr lang="en-US" dirty="0" err="1" smtClean="0"/>
              <a:t>spec.strategy.rollingUpdate.maxSurge</a:t>
            </a:r>
            <a:r>
              <a:rPr lang="en-US" dirty="0" smtClean="0"/>
              <a:t> is 0. The default value is 25%.</a:t>
            </a:r>
          </a:p>
          <a:p>
            <a:endParaRPr lang="en-US" dirty="0" smtClean="0"/>
          </a:p>
          <a:p>
            <a:r>
              <a:rPr lang="en-US" dirty="0" smtClean="0"/>
              <a:t>For example, when this value is set to 30%, the old ReplicaSet can be scaled down to 70% of desired Pods immediately when the rolling update starts. Once new Pods are ready, old ReplicaSet can be scaled down further, followed by scaling up the new ReplicaSet, ensuring that the total number of Pods available at all times during the update is at least 70% of the desired Pods.</a:t>
            </a:r>
          </a:p>
          <a:p>
            <a:endParaRPr lang="en-US" dirty="0" smtClean="0"/>
          </a:p>
          <a:p>
            <a:r>
              <a:rPr lang="en-US" dirty="0" smtClean="0"/>
              <a:t>Max Surge</a:t>
            </a:r>
          </a:p>
          <a:p>
            <a:r>
              <a:rPr lang="en-US" dirty="0" smtClean="0"/>
              <a:t>.</a:t>
            </a:r>
            <a:r>
              <a:rPr lang="en-US" dirty="0" err="1" smtClean="0"/>
              <a:t>spec.strategy.rollingUpdate.maxSurge</a:t>
            </a:r>
            <a:r>
              <a:rPr lang="en-US" dirty="0" smtClean="0"/>
              <a:t> is an optional field that specifies the maximum number of Pods that can be created over the desired number of Pods. The value can be an absolute number (for example, 5) or a percentage of desired Pods (for example, 10%). The value cannot be 0 if </a:t>
            </a:r>
            <a:r>
              <a:rPr lang="en-US" dirty="0" err="1" smtClean="0"/>
              <a:t>MaxUnavailable</a:t>
            </a:r>
            <a:r>
              <a:rPr lang="en-US" dirty="0" smtClean="0"/>
              <a:t> is 0. The absolute number is calculated from the percentage by rounding up. The default value is 25%.</a:t>
            </a:r>
          </a:p>
          <a:p>
            <a:endParaRPr lang="en-US" dirty="0" smtClean="0"/>
          </a:p>
          <a:p>
            <a:r>
              <a:rPr lang="en-US" dirty="0" smtClean="0"/>
              <a:t>For example, when this value is set to 30%, the new ReplicaSet can be scaled up immediately when the rolling update starts, such that the total number of old and new Pods does not exceed 130% of desired Pods. Once old Pods have been killed, the new ReplicaSet can be scaled up further, ensuring that the total number of Pods running at any time during the update is at most 130% of desired Pods.</a:t>
            </a:r>
          </a:p>
          <a:p>
            <a:endParaRPr lang="en-US" dirty="0" smtClean="0"/>
          </a:p>
          <a:p>
            <a:r>
              <a:rPr lang="en-US" dirty="0" smtClean="0"/>
              <a:t>Progress Deadline Seconds</a:t>
            </a:r>
          </a:p>
          <a:p>
            <a:r>
              <a:rPr lang="en-US" dirty="0" smtClean="0"/>
              <a:t>.</a:t>
            </a:r>
            <a:r>
              <a:rPr lang="en-US" dirty="0" err="1" smtClean="0"/>
              <a:t>spec.progressDeadlineSeconds</a:t>
            </a:r>
            <a:r>
              <a:rPr lang="en-US" dirty="0" smtClean="0"/>
              <a:t> is an optional field that specifies the number of seconds you want to wait for your Deployment to progress before the system reports back that the Deployment has failed progressing - surfaced as a condition with Type=Progressing, Status=False. and Reason=</a:t>
            </a:r>
            <a:r>
              <a:rPr lang="en-US" dirty="0" err="1" smtClean="0"/>
              <a:t>ProgressDeadlineExceeded</a:t>
            </a:r>
            <a:r>
              <a:rPr lang="en-US" dirty="0" smtClean="0"/>
              <a:t> in the status of the resource. The Deployment controller will keep retrying the Deployment. In the future, once automatic rollback will be implemented, the Deployment controller will roll back a Deployment as soon as it observes such a condition.</a:t>
            </a:r>
          </a:p>
          <a:p>
            <a:endParaRPr lang="en-US" dirty="0" smtClean="0"/>
          </a:p>
          <a:p>
            <a:r>
              <a:rPr lang="en-US" dirty="0" smtClean="0"/>
              <a:t>If specified, this field needs to be greater than .</a:t>
            </a:r>
            <a:r>
              <a:rPr lang="en-US" dirty="0" err="1" smtClean="0"/>
              <a:t>spec.minReadySeconds</a:t>
            </a:r>
            <a:r>
              <a:rPr lang="en-US" dirty="0" smtClean="0"/>
              <a:t>.</a:t>
            </a:r>
          </a:p>
          <a:p>
            <a:endParaRPr lang="en-US" dirty="0" smtClean="0"/>
          </a:p>
          <a:p>
            <a:r>
              <a:rPr lang="en-US" dirty="0" smtClean="0"/>
              <a:t>Min Ready Seconds</a:t>
            </a:r>
          </a:p>
          <a:p>
            <a:r>
              <a:rPr lang="en-US" dirty="0" smtClean="0"/>
              <a:t>.</a:t>
            </a:r>
            <a:r>
              <a:rPr lang="en-US" dirty="0" err="1" smtClean="0"/>
              <a:t>spec.minReadySeconds</a:t>
            </a:r>
            <a:r>
              <a:rPr lang="en-US" dirty="0" smtClean="0"/>
              <a:t> is an optional field that specifies the minimum number of seconds for which a newly created Pod should be ready without any of its containers crashing, for it to be considered available. This defaults to 0 (the Pod will be considered available as soon as it is ready).</a:t>
            </a:r>
          </a:p>
          <a:p>
            <a:endParaRPr lang="en-US" dirty="0" smtClean="0"/>
          </a:p>
          <a:p>
            <a:r>
              <a:rPr lang="en-US" dirty="0" smtClean="0"/>
              <a:t>Rollback To</a:t>
            </a:r>
          </a:p>
          <a:p>
            <a:r>
              <a:rPr lang="en-US" dirty="0" smtClean="0"/>
              <a:t>Field .</a:t>
            </a:r>
            <a:r>
              <a:rPr lang="en-US" dirty="0" err="1" smtClean="0"/>
              <a:t>spec.rollbackTo</a:t>
            </a:r>
            <a:r>
              <a:rPr lang="en-US" dirty="0" smtClean="0"/>
              <a:t> has been deprecated in API versions extensions/v1beta1 and apps/v1beta1, and is no longer supported in API versions starting apps/v1beta2. Instead, kubectl rollout undo as introduced in Rolling Back to a Previous Revision should be used.</a:t>
            </a:r>
          </a:p>
          <a:p>
            <a:endParaRPr lang="en-US" dirty="0" smtClean="0"/>
          </a:p>
          <a:p>
            <a:r>
              <a:rPr lang="en-US" dirty="0" smtClean="0"/>
              <a:t>Revision History Limit</a:t>
            </a:r>
          </a:p>
          <a:p>
            <a:r>
              <a:rPr lang="en-US" dirty="0" smtClean="0"/>
              <a:t>A Deployment’s revision history is stored in the ReplicaSets it controls.</a:t>
            </a:r>
          </a:p>
          <a:p>
            <a:endParaRPr lang="en-US" dirty="0" smtClean="0"/>
          </a:p>
          <a:p>
            <a:r>
              <a:rPr lang="en-US" dirty="0" smtClean="0"/>
              <a:t>.</a:t>
            </a:r>
            <a:r>
              <a:rPr lang="en-US" dirty="0" err="1" smtClean="0"/>
              <a:t>spec.revisionHistoryLimit</a:t>
            </a:r>
            <a:r>
              <a:rPr lang="en-US" dirty="0" smtClean="0"/>
              <a:t> is an optional field that specifies the number of old ReplicaSets to retain to allow rollback. These old ReplicaSets consume resources in </a:t>
            </a:r>
            <a:r>
              <a:rPr lang="en-US" dirty="0" err="1" smtClean="0"/>
              <a:t>etcd</a:t>
            </a:r>
            <a:r>
              <a:rPr lang="en-US" dirty="0" smtClean="0"/>
              <a:t> and crowd the output of kubectl get </a:t>
            </a:r>
            <a:r>
              <a:rPr lang="en-US" dirty="0" err="1" smtClean="0"/>
              <a:t>rs</a:t>
            </a:r>
            <a:r>
              <a:rPr lang="en-US" dirty="0" smtClean="0"/>
              <a:t>. The configuration of each Deployment revision is stored in its ReplicaSets; therefore, once an old ReplicaSet is deleted, you lose the ability to rollback to that revision of Deployment. By default, 10 old ReplicaSets will be kept, however its ideal value depends on the frequency and stability of new Deployments.</a:t>
            </a:r>
          </a:p>
          <a:p>
            <a:endParaRPr lang="en-US" dirty="0" smtClean="0"/>
          </a:p>
          <a:p>
            <a:r>
              <a:rPr lang="en-US" dirty="0" smtClean="0"/>
              <a:t>More specifically, setting this field to zero means that all old ReplicaSets with 0 replicas will be cleaned up. In this case, a new Deployment rollout cannot be undone, since its revision history is cleaned up.</a:t>
            </a:r>
          </a:p>
          <a:p>
            <a:endParaRPr lang="en-US" dirty="0" smtClean="0"/>
          </a:p>
          <a:p>
            <a:r>
              <a:rPr lang="en-US" dirty="0" smtClean="0"/>
              <a:t>Paused</a:t>
            </a:r>
          </a:p>
          <a:p>
            <a:r>
              <a:rPr lang="en-US" dirty="0" smtClean="0"/>
              <a:t>.</a:t>
            </a:r>
            <a:r>
              <a:rPr lang="en-US" dirty="0" err="1" smtClean="0"/>
              <a:t>spec.paused</a:t>
            </a:r>
            <a:r>
              <a:rPr lang="en-US" dirty="0" smtClean="0"/>
              <a:t> is an optional </a:t>
            </a:r>
            <a:r>
              <a:rPr lang="en-US" dirty="0" err="1" smtClean="0"/>
              <a:t>boolean</a:t>
            </a:r>
            <a:r>
              <a:rPr lang="en-US" dirty="0" smtClean="0"/>
              <a:t> field for pausing and resuming a Deployment. The only difference between a paused Deployment and one that is not paused, is that any changes into the </a:t>
            </a:r>
            <a:r>
              <a:rPr lang="en-US" dirty="0" err="1" smtClean="0"/>
              <a:t>PodTemplateSpec</a:t>
            </a:r>
            <a:r>
              <a:rPr lang="en-US" dirty="0" smtClean="0"/>
              <a:t> of the paused Deployment will not trigger new rollouts as long as it is paused. A Deployment is not paused by default when it is created</a:t>
            </a:r>
          </a:p>
          <a:p>
            <a:endParaRPr lang="en-US" dirty="0"/>
          </a:p>
        </p:txBody>
      </p:sp>
      <p:sp>
        <p:nvSpPr>
          <p:cNvPr id="4" name="Slide Number Placeholder 3"/>
          <p:cNvSpPr>
            <a:spLocks noGrp="1"/>
          </p:cNvSpPr>
          <p:nvPr>
            <p:ph type="sldNum" sz="quarter" idx="10"/>
          </p:nvPr>
        </p:nvSpPr>
        <p:spPr/>
        <p:txBody>
          <a:bodyPr/>
          <a:lstStyle/>
          <a:p>
            <a:fld id="{CF35F406-3A1E-4DB6-BE01-897C76B1099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3" name="Rounded Rectangle 12"/>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Subtitle 8"/>
          <p:cNvSpPr>
            <a:spLocks noGrp="1"/>
          </p:cNvSpPr>
          <p:nvPr>
            <p:ph type="subTitle" idx="1"/>
          </p:nvPr>
        </p:nvSpPr>
        <p:spPr>
          <a:xfrm>
            <a:off x="2202180" y="4267200"/>
            <a:ext cx="10881360" cy="2133600"/>
          </a:xfrm>
        </p:spPr>
        <p:txBody>
          <a:bodyPr/>
          <a:lstStyle>
            <a:lvl1pPr marL="0" indent="0" algn="ctr">
              <a:buNone/>
              <a:defRPr sz="4000">
                <a:solidFill>
                  <a:schemeClr val="tx2"/>
                </a:solidFill>
              </a:defRPr>
            </a:lvl1pPr>
            <a:lvl2pPr marL="705368" indent="0" algn="ctr">
              <a:buNone/>
            </a:lvl2pPr>
            <a:lvl3pPr marL="1410736" indent="0" algn="ctr">
              <a:buNone/>
            </a:lvl3pPr>
            <a:lvl4pPr marL="2116104" indent="0" algn="ctr">
              <a:buNone/>
            </a:lvl4pPr>
            <a:lvl5pPr marL="2821473" indent="0" algn="ctr">
              <a:buNone/>
            </a:lvl5pPr>
            <a:lvl6pPr marL="3526841" indent="0" algn="ctr">
              <a:buNone/>
            </a:lvl6pPr>
            <a:lvl7pPr marL="4232209" indent="0" algn="ctr">
              <a:buNone/>
            </a:lvl7pPr>
            <a:lvl8pPr marL="4937577" indent="0" algn="ctr">
              <a:buNone/>
            </a:lvl8pPr>
            <a:lvl9pPr marL="564294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12EF73-1726-4CCD-AA16-AD729DB548ED}" type="datetime1">
              <a:rPr lang="en-US" smtClean="0"/>
              <a:pPr/>
              <a:t>12/30/2019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22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106984" y="1932405"/>
            <a:ext cx="15336613" cy="203646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0" name="Rectangle 9"/>
          <p:cNvSpPr/>
          <p:nvPr/>
        </p:nvSpPr>
        <p:spPr>
          <a:xfrm>
            <a:off x="106984" y="1862294"/>
            <a:ext cx="15336613" cy="16077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1" name="Rectangle 10"/>
          <p:cNvSpPr/>
          <p:nvPr/>
        </p:nvSpPr>
        <p:spPr>
          <a:xfrm>
            <a:off x="106984" y="3968865"/>
            <a:ext cx="15336613" cy="1473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Title 7"/>
          <p:cNvSpPr>
            <a:spLocks noGrp="1"/>
          </p:cNvSpPr>
          <p:nvPr>
            <p:ph type="ctrTitle"/>
          </p:nvPr>
        </p:nvSpPr>
        <p:spPr>
          <a:xfrm>
            <a:off x="777240" y="2007908"/>
            <a:ext cx="13990320" cy="1960033"/>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ACDA9-A2E6-443F-A8D1-8914A6D0EA58}" type="datetime1">
              <a:rPr lang="en-US" smtClean="0"/>
              <a:pPr/>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366189"/>
            <a:ext cx="3419856"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54480" y="366188"/>
            <a:ext cx="945642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A64A5-8E60-4E1C-AFF6-9DC4E2CC509E}" type="datetime1">
              <a:rPr lang="en-US" smtClean="0"/>
              <a:pPr/>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8EAB8E-A00E-494C-BA75-3DBDB9BE23CB}" type="datetime1">
              <a:rPr lang="en-US" smtClean="0"/>
              <a:pPr/>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554480" y="1930400"/>
            <a:ext cx="13213080"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0" name="Rounded Rectangle 9"/>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227932" y="1270001"/>
            <a:ext cx="13213080" cy="1816100"/>
          </a:xfrm>
        </p:spPr>
        <p:txBody>
          <a:bodyPr anchor="b" anchorCtr="0"/>
          <a:lstStyle>
            <a:lvl1pPr algn="l">
              <a:buNone/>
              <a:defRPr sz="6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27932" y="3397251"/>
            <a:ext cx="13213080" cy="1784349"/>
          </a:xfrm>
        </p:spPr>
        <p:txBody>
          <a:bodyPr anchor="t" anchorCtr="0"/>
          <a:lstStyle>
            <a:lvl1pPr marL="0" indent="0">
              <a:buNone/>
              <a:defRPr sz="3700">
                <a:solidFill>
                  <a:schemeClr val="tx1">
                    <a:tint val="75000"/>
                  </a:schemeClr>
                </a:solidFill>
              </a:defRPr>
            </a:lvl1pPr>
            <a:lvl2pPr>
              <a:buNone/>
              <a:defRPr sz="2800">
                <a:solidFill>
                  <a:schemeClr val="tx1">
                    <a:tint val="75000"/>
                  </a:schemeClr>
                </a:solidFill>
              </a:defRPr>
            </a:lvl2pPr>
            <a:lvl3pPr>
              <a:buNone/>
              <a:defRPr sz="2500">
                <a:solidFill>
                  <a:schemeClr val="tx1">
                    <a:tint val="75000"/>
                  </a:schemeClr>
                </a:solidFill>
              </a:defRPr>
            </a:lvl3pPr>
            <a:lvl4pPr>
              <a:buNone/>
              <a:defRPr sz="2200">
                <a:solidFill>
                  <a:schemeClr val="tx1">
                    <a:tint val="75000"/>
                  </a:schemeClr>
                </a:solidFill>
              </a:defRPr>
            </a:lvl4pPr>
            <a:lvl5pPr>
              <a:buNone/>
              <a:defRPr sz="2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FEBE11-05EA-478A-8B12-61D84E2C6D67}" type="datetime1">
              <a:rPr lang="en-US" smtClean="0"/>
              <a:pPr/>
              <a:t>12/30/2019</a:t>
            </a:fld>
            <a:endParaRPr lang="en-US"/>
          </a:p>
        </p:txBody>
      </p:sp>
      <p:sp>
        <p:nvSpPr>
          <p:cNvPr id="5" name="Footer Placeholder 4"/>
          <p:cNvSpPr>
            <a:spLocks noGrp="1"/>
          </p:cNvSpPr>
          <p:nvPr>
            <p:ph type="ftr" sz="quarter" idx="11"/>
          </p:nvPr>
        </p:nvSpPr>
        <p:spPr>
          <a:xfrm>
            <a:off x="1360170" y="8229600"/>
            <a:ext cx="6800850" cy="609600"/>
          </a:xfrm>
        </p:spPr>
        <p:txBody>
          <a:bodyPr/>
          <a:lstStyle/>
          <a:p>
            <a:endParaRPr lang="en-US"/>
          </a:p>
        </p:txBody>
      </p:sp>
      <p:sp>
        <p:nvSpPr>
          <p:cNvPr id="7" name="Rectangle 6"/>
          <p:cNvSpPr/>
          <p:nvPr/>
        </p:nvSpPr>
        <p:spPr>
          <a:xfrm flipV="1">
            <a:off x="118001" y="3169107"/>
            <a:ext cx="15322976"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Rectangle 7"/>
          <p:cNvSpPr/>
          <p:nvPr/>
        </p:nvSpPr>
        <p:spPr>
          <a:xfrm>
            <a:off x="117549" y="3121967"/>
            <a:ext cx="15323428"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Rectangle 8"/>
          <p:cNvSpPr/>
          <p:nvPr/>
        </p:nvSpPr>
        <p:spPr>
          <a:xfrm>
            <a:off x="116121" y="3291840"/>
            <a:ext cx="15324856" cy="6096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6" name="Slide Number Placeholder 5"/>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C46682-7EAB-40C0-A193-1710DD748413}" type="datetime1">
              <a:rPr lang="en-US" smtClean="0"/>
              <a:pPr/>
              <a:t>12/30/2019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554480"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8387715"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4067"/>
            <a:ext cx="13213080" cy="1524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55448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842010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907805-B3FE-4DBD-A7C6-133F0549060E}" type="datetime1">
              <a:rPr lang="en-US" smtClean="0"/>
              <a:pPr/>
              <a:t>12/30/2019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55448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842010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97446C-A10D-4089-9282-D17E1E58FDFA}" type="datetime1">
              <a:rPr lang="en-US" smtClean="0"/>
              <a:pPr/>
              <a:t>12/30/2019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509-C401-4616-B9F3-3DE4BE29E31D}" type="datetime1">
              <a:rPr lang="en-US" smtClean="0"/>
              <a:pPr/>
              <a:t>12/30/2019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5544800" cy="9144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useBgFill="1">
        <p:nvSpPr>
          <p:cNvPr id="9" name="Rounded Rectangle 8"/>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554480" y="364067"/>
            <a:ext cx="13213080" cy="1524000"/>
          </a:xfrm>
        </p:spPr>
        <p:txBody>
          <a:bodyPr anchor="b" anchorCtr="0"/>
          <a:lstStyle>
            <a:lvl1pPr algn="l">
              <a:buNone/>
              <a:defRPr sz="6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54480" y="2133600"/>
            <a:ext cx="3238500" cy="5994400"/>
          </a:xfrm>
        </p:spPr>
        <p:txBody>
          <a:bodyPr/>
          <a:lstStyle>
            <a:lvl1pPr marL="0" indent="0">
              <a:buNone/>
              <a:defRPr sz="2800"/>
            </a:lvl1pPr>
            <a:lvl2pPr>
              <a:buNone/>
              <a:defRPr sz="1900"/>
            </a:lvl2pPr>
            <a:lvl3pPr>
              <a:buNone/>
              <a:defRPr sz="1500"/>
            </a:lvl3pPr>
            <a:lvl4pPr>
              <a:buNone/>
              <a:defRPr sz="1400"/>
            </a:lvl4pPr>
            <a:lvl5pPr>
              <a:buNone/>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FA530D-11CC-444B-BA18-0C18DD1119F1}" type="datetime1">
              <a:rPr lang="en-US" smtClean="0"/>
              <a:pPr/>
              <a:t>12/30/2019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5052060" y="2133600"/>
            <a:ext cx="9715500" cy="59944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0" y="6534067"/>
            <a:ext cx="12435840" cy="696384"/>
          </a:xfrm>
        </p:spPr>
        <p:txBody>
          <a:bodyPr anchor="ctr">
            <a:noAutofit/>
          </a:bodyPr>
          <a:lstStyle>
            <a:lvl1pPr algn="l">
              <a:buNone/>
              <a:defRPr sz="43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554480" y="7261100"/>
            <a:ext cx="12435840" cy="914400"/>
          </a:xfrm>
        </p:spPr>
        <p:txBody>
          <a:bodyPr/>
          <a:lstStyle>
            <a:lvl1pPr marL="0" indent="0">
              <a:buFontTx/>
              <a:buNone/>
              <a:defRPr sz="2500"/>
            </a:lvl1pPr>
            <a:lvl2pPr>
              <a:defRPr sz="1900"/>
            </a:lvl2pPr>
            <a:lvl3pPr>
              <a:defRPr sz="1500"/>
            </a:lvl3pPr>
            <a:lvl4pPr>
              <a:defRPr sz="1400"/>
            </a:lvl4pPr>
            <a:lvl5pPr>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CF07D8-D2A8-438E-8F70-6269B0915AC4}" type="datetime1">
              <a:rPr lang="en-US" smtClean="0"/>
              <a:pPr/>
              <a:t>12/30/2019</a:t>
            </a:fld>
            <a:endParaRPr lang="en-US"/>
          </a:p>
        </p:txBody>
      </p:sp>
      <p:sp>
        <p:nvSpPr>
          <p:cNvPr id="6" name="Footer Placeholder 5"/>
          <p:cNvSpPr>
            <a:spLocks noGrp="1"/>
          </p:cNvSpPr>
          <p:nvPr>
            <p:ph type="ftr" sz="quarter" idx="11"/>
          </p:nvPr>
        </p:nvSpPr>
        <p:spPr>
          <a:xfrm>
            <a:off x="1554480" y="8229600"/>
            <a:ext cx="6606540" cy="609600"/>
          </a:xfrm>
        </p:spPr>
        <p:txBody>
          <a:bodyPr/>
          <a:lstStyle/>
          <a:p>
            <a:endParaRPr lang="en-US"/>
          </a:p>
        </p:txBody>
      </p:sp>
      <p:sp>
        <p:nvSpPr>
          <p:cNvPr id="7" name="Slide Number Placeholder 6"/>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
        <p:nvSpPr>
          <p:cNvPr id="11" name="Rectangle 10"/>
          <p:cNvSpPr/>
          <p:nvPr/>
        </p:nvSpPr>
        <p:spPr>
          <a:xfrm flipV="1">
            <a:off x="116122" y="6244740"/>
            <a:ext cx="15311628"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2" name="Rectangle 11"/>
          <p:cNvSpPr/>
          <p:nvPr/>
        </p:nvSpPr>
        <p:spPr>
          <a:xfrm>
            <a:off x="116465" y="6200633"/>
            <a:ext cx="15311286"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3" name="Rectangle 12"/>
          <p:cNvSpPr/>
          <p:nvPr/>
        </p:nvSpPr>
        <p:spPr>
          <a:xfrm>
            <a:off x="116468" y="6364299"/>
            <a:ext cx="15311283" cy="650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3" name="Picture Placeholder 2"/>
          <p:cNvSpPr>
            <a:spLocks noGrp="1"/>
          </p:cNvSpPr>
          <p:nvPr>
            <p:ph type="pic" idx="1"/>
          </p:nvPr>
        </p:nvSpPr>
        <p:spPr>
          <a:xfrm>
            <a:off x="116125" y="88901"/>
            <a:ext cx="15303184" cy="6108700"/>
          </a:xfrm>
          <a:prstGeom prst="round2SameRect">
            <a:avLst>
              <a:gd name="adj1" fmla="val 7101"/>
              <a:gd name="adj2" fmla="val 0"/>
            </a:avLst>
          </a:prstGeom>
          <a:solidFill>
            <a:schemeClr val="bg2"/>
          </a:solidFill>
          <a:ln w="6350">
            <a:solidFill>
              <a:schemeClr val="tx1"/>
            </a:solidFill>
          </a:ln>
        </p:spPr>
        <p:txBody>
          <a:bodyPr/>
          <a:lstStyle>
            <a:lvl1pPr marL="0" indent="0">
              <a:buNone/>
              <a:defRPr sz="49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8" name="Rounded Rectangle 7"/>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2" name="Title Placeholder 21"/>
          <p:cNvSpPr>
            <a:spLocks noGrp="1"/>
          </p:cNvSpPr>
          <p:nvPr>
            <p:ph type="title"/>
          </p:nvPr>
        </p:nvSpPr>
        <p:spPr>
          <a:xfrm>
            <a:off x="1554480" y="366184"/>
            <a:ext cx="13213080" cy="1524000"/>
          </a:xfrm>
          <a:prstGeom prst="rect">
            <a:avLst/>
          </a:prstGeom>
        </p:spPr>
        <p:txBody>
          <a:bodyPr lIns="141074" tIns="70537" rIns="141074" bIns="14107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54480" y="1930400"/>
            <a:ext cx="13213080" cy="6096000"/>
          </a:xfrm>
          <a:prstGeom prst="rect">
            <a:avLst/>
          </a:prstGeom>
        </p:spPr>
        <p:txBody>
          <a:bodyPr lIns="141074" tIns="70537" rIns="141074" bIns="7053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0492740" y="8255000"/>
            <a:ext cx="4210050" cy="635000"/>
          </a:xfrm>
          <a:prstGeom prst="rect">
            <a:avLst/>
          </a:prstGeom>
        </p:spPr>
        <p:txBody>
          <a:bodyPr lIns="141074" tIns="70537" rIns="141074" bIns="70537" anchor="ctr" anchorCtr="0"/>
          <a:lstStyle>
            <a:lvl1pPr algn="r" eaLnBrk="1" latinLnBrk="0" hangingPunct="1">
              <a:defRPr kumimoji="0" sz="2200">
                <a:solidFill>
                  <a:schemeClr val="tx2"/>
                </a:solidFill>
              </a:defRPr>
            </a:lvl1pPr>
          </a:lstStyle>
          <a:p>
            <a:fld id="{7AAE944E-634A-449D-A405-E6FA1073B7F9}" type="datetime1">
              <a:rPr lang="en-US" smtClean="0"/>
              <a:pPr/>
              <a:t>12/30/2019</a:t>
            </a:fld>
            <a:endParaRPr lang="en-US"/>
          </a:p>
        </p:txBody>
      </p:sp>
      <p:sp>
        <p:nvSpPr>
          <p:cNvPr id="3" name="Footer Placeholder 2"/>
          <p:cNvSpPr>
            <a:spLocks noGrp="1"/>
          </p:cNvSpPr>
          <p:nvPr>
            <p:ph type="ftr" sz="quarter" idx="3"/>
          </p:nvPr>
        </p:nvSpPr>
        <p:spPr>
          <a:xfrm>
            <a:off x="1554480" y="8229600"/>
            <a:ext cx="6736080" cy="609600"/>
          </a:xfrm>
          <a:prstGeom prst="rect">
            <a:avLst/>
          </a:prstGeom>
        </p:spPr>
        <p:txBody>
          <a:bodyPr lIns="141074" tIns="70537" rIns="141074" bIns="70537" anchor="ctr" anchorCtr="0"/>
          <a:lstStyle>
            <a:lvl1pPr eaLnBrk="1" latinLnBrk="0" hangingPunct="1">
              <a:defRPr kumimoji="0" sz="2200">
                <a:solidFill>
                  <a:schemeClr val="tx2"/>
                </a:solidFill>
              </a:defRPr>
            </a:lvl1pPr>
          </a:lstStyle>
          <a:p>
            <a:endParaRPr lang="en-US"/>
          </a:p>
        </p:txBody>
      </p:sp>
      <p:sp>
        <p:nvSpPr>
          <p:cNvPr id="23" name="Slide Number Placeholder 22"/>
          <p:cNvSpPr>
            <a:spLocks noGrp="1"/>
          </p:cNvSpPr>
          <p:nvPr>
            <p:ph type="sldNum" sz="quarter" idx="4"/>
          </p:nvPr>
        </p:nvSpPr>
        <p:spPr>
          <a:xfrm>
            <a:off x="248717" y="8280400"/>
            <a:ext cx="777240" cy="609600"/>
          </a:xfrm>
          <a:prstGeom prst="ellipse">
            <a:avLst/>
          </a:prstGeom>
          <a:solidFill>
            <a:schemeClr val="accent1"/>
          </a:solidFill>
        </p:spPr>
        <p:txBody>
          <a:bodyPr wrap="none" lIns="0" tIns="0" rIns="0" bIns="0" anchor="ctr" anchorCtr="1">
            <a:noAutofit/>
          </a:bodyPr>
          <a:lstStyle>
            <a:lvl1pPr algn="ctr" eaLnBrk="1" latinLnBrk="0" hangingPunct="1">
              <a:defRPr kumimoji="0" sz="22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6200" kern="1200">
          <a:solidFill>
            <a:schemeClr val="tx2"/>
          </a:solidFill>
          <a:latin typeface="+mj-lt"/>
          <a:ea typeface="+mj-ea"/>
          <a:cs typeface="+mj-cs"/>
        </a:defRPr>
      </a:lvl1pPr>
    </p:titleStyle>
    <p:bodyStyle>
      <a:lvl1pPr marL="423221" indent="-423221" algn="l" rtl="0" eaLnBrk="1" latinLnBrk="0" hangingPunct="1">
        <a:spcBef>
          <a:spcPts val="895"/>
        </a:spcBef>
        <a:buClr>
          <a:schemeClr val="accent1"/>
        </a:buClr>
        <a:buSzPct val="85000"/>
        <a:buFont typeface="Wingdings 2"/>
        <a:buChar char=""/>
        <a:defRPr kumimoji="0" sz="4000" kern="1200">
          <a:solidFill>
            <a:schemeClr val="tx1"/>
          </a:solidFill>
          <a:latin typeface="+mn-lt"/>
          <a:ea typeface="+mn-ea"/>
          <a:cs typeface="+mn-cs"/>
        </a:defRPr>
      </a:lvl1pPr>
      <a:lvl2pPr marL="846442" indent="-352684" algn="l" rtl="0" eaLnBrk="1" latinLnBrk="0" hangingPunct="1">
        <a:spcBef>
          <a:spcPts val="571"/>
        </a:spcBef>
        <a:buClr>
          <a:schemeClr val="accent2"/>
        </a:buClr>
        <a:buSzPct val="85000"/>
        <a:buFont typeface="Wingdings 2"/>
        <a:buChar char=""/>
        <a:defRPr kumimoji="0" sz="3700" kern="1200">
          <a:solidFill>
            <a:schemeClr val="tx1"/>
          </a:solidFill>
          <a:latin typeface="+mn-lt"/>
          <a:ea typeface="+mn-ea"/>
          <a:cs typeface="+mn-cs"/>
        </a:defRPr>
      </a:lvl2pPr>
      <a:lvl3pPr marL="1269663" indent="-352684" algn="l" rtl="0" eaLnBrk="1" latinLnBrk="0" hangingPunct="1">
        <a:spcBef>
          <a:spcPts val="571"/>
        </a:spcBef>
        <a:buClr>
          <a:schemeClr val="accent1">
            <a:tint val="60000"/>
          </a:schemeClr>
        </a:buClr>
        <a:buSzPct val="85000"/>
        <a:buFont typeface="Wingdings 2"/>
        <a:buChar char=""/>
        <a:defRPr kumimoji="0" sz="3100" kern="1200">
          <a:solidFill>
            <a:schemeClr val="tx1"/>
          </a:solidFill>
          <a:latin typeface="+mn-lt"/>
          <a:ea typeface="+mn-ea"/>
          <a:cs typeface="+mn-cs"/>
        </a:defRPr>
      </a:lvl3pPr>
      <a:lvl4pPr marL="1692884" indent="-352684" algn="l" rtl="0" eaLnBrk="1" latinLnBrk="0" hangingPunct="1">
        <a:spcBef>
          <a:spcPts val="571"/>
        </a:spcBef>
        <a:buClr>
          <a:schemeClr val="accent3"/>
        </a:buClr>
        <a:buSzPct val="80000"/>
        <a:buFont typeface="Wingdings 2"/>
        <a:buChar char=""/>
        <a:defRPr kumimoji="0" sz="3100" kern="1200">
          <a:solidFill>
            <a:schemeClr val="tx1"/>
          </a:solidFill>
          <a:latin typeface="+mn-lt"/>
          <a:ea typeface="+mn-ea"/>
          <a:cs typeface="+mn-cs"/>
        </a:defRPr>
      </a:lvl4pPr>
      <a:lvl5pPr marL="2116104" indent="-352684" algn="l" rtl="0" eaLnBrk="1" latinLnBrk="0" hangingPunct="1">
        <a:spcBef>
          <a:spcPts val="571"/>
        </a:spcBef>
        <a:buClr>
          <a:schemeClr val="accent3"/>
        </a:buClr>
        <a:buFontTx/>
        <a:buChar char="o"/>
        <a:defRPr kumimoji="0" sz="3100" kern="1200">
          <a:solidFill>
            <a:schemeClr val="tx1"/>
          </a:solidFill>
          <a:latin typeface="+mn-lt"/>
          <a:ea typeface="+mn-ea"/>
          <a:cs typeface="+mn-cs"/>
        </a:defRPr>
      </a:lvl5pPr>
      <a:lvl6pPr marL="2539325" indent="-352684" algn="l" rtl="0" eaLnBrk="1" latinLnBrk="0" hangingPunct="1">
        <a:spcBef>
          <a:spcPts val="571"/>
        </a:spcBef>
        <a:buClr>
          <a:schemeClr val="accent3"/>
        </a:buClr>
        <a:buChar char="•"/>
        <a:defRPr kumimoji="0" sz="2800" kern="1200" baseline="0">
          <a:solidFill>
            <a:schemeClr val="tx1"/>
          </a:solidFill>
          <a:latin typeface="+mn-lt"/>
          <a:ea typeface="+mn-ea"/>
          <a:cs typeface="+mn-cs"/>
        </a:defRPr>
      </a:lvl6pPr>
      <a:lvl7pPr marL="2962546" indent="-352684" algn="l" rtl="0" eaLnBrk="1" latinLnBrk="0" hangingPunct="1">
        <a:spcBef>
          <a:spcPts val="571"/>
        </a:spcBef>
        <a:buClr>
          <a:schemeClr val="accent2"/>
        </a:buClr>
        <a:buChar char="•"/>
        <a:defRPr kumimoji="0" sz="2800" kern="1200">
          <a:solidFill>
            <a:schemeClr val="tx1"/>
          </a:solidFill>
          <a:latin typeface="+mn-lt"/>
          <a:ea typeface="+mn-ea"/>
          <a:cs typeface="+mn-cs"/>
        </a:defRPr>
      </a:lvl7pPr>
      <a:lvl8pPr marL="3385767" indent="-352684" algn="l" rtl="0" eaLnBrk="1" latinLnBrk="0" hangingPunct="1">
        <a:spcBef>
          <a:spcPts val="571"/>
        </a:spcBef>
        <a:buClr>
          <a:schemeClr val="accent1">
            <a:tint val="60000"/>
          </a:schemeClr>
        </a:buClr>
        <a:buChar char="•"/>
        <a:defRPr kumimoji="0" sz="2800" kern="1200">
          <a:solidFill>
            <a:schemeClr val="tx1"/>
          </a:solidFill>
          <a:latin typeface="+mn-lt"/>
          <a:ea typeface="+mn-ea"/>
          <a:cs typeface="+mn-cs"/>
        </a:defRPr>
      </a:lvl8pPr>
      <a:lvl9pPr marL="3808988" indent="-352684" algn="l" rtl="0" eaLnBrk="1" latinLnBrk="0" hangingPunct="1">
        <a:spcBef>
          <a:spcPts val="571"/>
        </a:spcBef>
        <a:buClr>
          <a:schemeClr val="accent2">
            <a:tint val="60000"/>
          </a:schemeClr>
        </a:buClr>
        <a:buChar char="•"/>
        <a:defRPr kumimoji="0" sz="2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05368" algn="l" rtl="0" eaLnBrk="1" latinLnBrk="0" hangingPunct="1">
        <a:defRPr kumimoji="0" kern="1200">
          <a:solidFill>
            <a:schemeClr val="tx1"/>
          </a:solidFill>
          <a:latin typeface="+mn-lt"/>
          <a:ea typeface="+mn-ea"/>
          <a:cs typeface="+mn-cs"/>
        </a:defRPr>
      </a:lvl2pPr>
      <a:lvl3pPr marL="1410736" algn="l" rtl="0" eaLnBrk="1" latinLnBrk="0" hangingPunct="1">
        <a:defRPr kumimoji="0" kern="1200">
          <a:solidFill>
            <a:schemeClr val="tx1"/>
          </a:solidFill>
          <a:latin typeface="+mn-lt"/>
          <a:ea typeface="+mn-ea"/>
          <a:cs typeface="+mn-cs"/>
        </a:defRPr>
      </a:lvl3pPr>
      <a:lvl4pPr marL="2116104" algn="l" rtl="0" eaLnBrk="1" latinLnBrk="0" hangingPunct="1">
        <a:defRPr kumimoji="0" kern="1200">
          <a:solidFill>
            <a:schemeClr val="tx1"/>
          </a:solidFill>
          <a:latin typeface="+mn-lt"/>
          <a:ea typeface="+mn-ea"/>
          <a:cs typeface="+mn-cs"/>
        </a:defRPr>
      </a:lvl4pPr>
      <a:lvl5pPr marL="2821473" algn="l" rtl="0" eaLnBrk="1" latinLnBrk="0" hangingPunct="1">
        <a:defRPr kumimoji="0" kern="1200">
          <a:solidFill>
            <a:schemeClr val="tx1"/>
          </a:solidFill>
          <a:latin typeface="+mn-lt"/>
          <a:ea typeface="+mn-ea"/>
          <a:cs typeface="+mn-cs"/>
        </a:defRPr>
      </a:lvl5pPr>
      <a:lvl6pPr marL="3526841" algn="l" rtl="0" eaLnBrk="1" latinLnBrk="0" hangingPunct="1">
        <a:defRPr kumimoji="0" kern="1200">
          <a:solidFill>
            <a:schemeClr val="tx1"/>
          </a:solidFill>
          <a:latin typeface="+mn-lt"/>
          <a:ea typeface="+mn-ea"/>
          <a:cs typeface="+mn-cs"/>
        </a:defRPr>
      </a:lvl6pPr>
      <a:lvl7pPr marL="4232209" algn="l" rtl="0" eaLnBrk="1" latinLnBrk="0" hangingPunct="1">
        <a:defRPr kumimoji="0" kern="1200">
          <a:solidFill>
            <a:schemeClr val="tx1"/>
          </a:solidFill>
          <a:latin typeface="+mn-lt"/>
          <a:ea typeface="+mn-ea"/>
          <a:cs typeface="+mn-cs"/>
        </a:defRPr>
      </a:lvl7pPr>
      <a:lvl8pPr marL="4937577" algn="l" rtl="0" eaLnBrk="1" latinLnBrk="0" hangingPunct="1">
        <a:defRPr kumimoji="0" kern="1200">
          <a:solidFill>
            <a:schemeClr val="tx1"/>
          </a:solidFill>
          <a:latin typeface="+mn-lt"/>
          <a:ea typeface="+mn-ea"/>
          <a:cs typeface="+mn-cs"/>
        </a:defRPr>
      </a:lvl8pPr>
      <a:lvl9pPr marL="564294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docs/concepts/workloads/pods/pod-lifecycle/" TargetMode="External"/><Relationship Id="rId2" Type="http://schemas.openxmlformats.org/officeDocument/2006/relationships/hyperlink" Target="https://git.k8s.io/community/contributors/devel/sig-architecture/api-conventions.m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www.instana.com/supported-integrations/kubernetes-monitoring/" TargetMode="External"/><Relationship Id="rId3" Type="http://schemas.openxmlformats.org/officeDocument/2006/relationships/hyperlink" Target="https://sysdigdocs.atlassian.net/wiki/spaces/Platform" TargetMode="External"/><Relationship Id="rId7" Type="http://schemas.openxmlformats.org/officeDocument/2006/relationships/hyperlink" Target="https://docs.newrelic.com/docs/integrations/kubernetes-integration/installation/kubernetes-installation-configuration" TargetMode="External"/><Relationship Id="rId2" Type="http://schemas.openxmlformats.org/officeDocument/2006/relationships/hyperlink" Target="https://github.com/prometheus/node_exporter" TargetMode="External"/><Relationship Id="rId1" Type="http://schemas.openxmlformats.org/officeDocument/2006/relationships/slideLayout" Target="../slideLayouts/slideLayout7.xml"/><Relationship Id="rId6" Type="http://schemas.openxmlformats.org/officeDocument/2006/relationships/hyperlink" Target="https://docs.datadoghq.com/agent/kubernetes/daemonset_setup/" TargetMode="External"/><Relationship Id="rId5" Type="http://schemas.openxmlformats.org/officeDocument/2006/relationships/hyperlink" Target="https://docs.appdynamics.com/display/CLOUD/Container+Visibility+with+Kubernetes" TargetMode="External"/><Relationship Id="rId4" Type="http://schemas.openxmlformats.org/officeDocument/2006/relationships/hyperlink" Target="https://www.dynatrace.com/technologies/kubernetes-monitoring/"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kubernetes.io/docs/concepts/configuration/assign-pod-node/"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workloads/pods/pod/" TargetMode="External"/><Relationship Id="rId2" Type="http://schemas.openxmlformats.org/officeDocument/2006/relationships/hyperlink" Target="https://kubernetes.io/docs/concepts/workloads/pods/pod-overview/"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hyperlink" Target="https://kubernetes.io/docs/concepts/workloads/controllers/replicaset/" TargetMode="External"/><Relationship Id="rId1" Type="http://schemas.openxmlformats.org/officeDocument/2006/relationships/slideLayout" Target="../slideLayouts/slideLayout7.xml"/><Relationship Id="rId4" Type="http://schemas.openxmlformats.org/officeDocument/2006/relationships/hyperlink" Target="https://kubernetes.io/docs/concepts/workloads/controllers/deploy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381000" y="304800"/>
            <a:ext cx="3280065"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controllers  ?</a:t>
            </a:r>
            <a:endParaRPr lang="en-US" sz="4400" b="1" dirty="0">
              <a:solidFill>
                <a:schemeClr val="accent1">
                  <a:lumMod val="75000"/>
                </a:schemeClr>
              </a:solidFill>
              <a:latin typeface="Candara" pitchFamily="34" charset="0"/>
            </a:endParaRPr>
          </a:p>
        </p:txBody>
      </p:sp>
      <p:sp>
        <p:nvSpPr>
          <p:cNvPr id="7" name="TextBox 6"/>
          <p:cNvSpPr txBox="1"/>
          <p:nvPr/>
        </p:nvSpPr>
        <p:spPr>
          <a:xfrm>
            <a:off x="914400" y="1157198"/>
            <a:ext cx="13868400" cy="7155805"/>
          </a:xfrm>
          <a:prstGeom prst="rect">
            <a:avLst/>
          </a:prstGeom>
          <a:noFill/>
        </p:spPr>
        <p:txBody>
          <a:bodyPr wrap="square" rtlCol="0">
            <a:spAutoFit/>
          </a:bodyPr>
          <a:lstStyle/>
          <a:p>
            <a:pPr algn="just"/>
            <a:r>
              <a:rPr lang="en-US" dirty="0" smtClean="0"/>
              <a:t>A Controller in Kubernetes can create and manage multiple Pods, handling replication and rollout and providing self-healing capabilities at cluster scope. </a:t>
            </a:r>
          </a:p>
          <a:p>
            <a:pPr algn="just"/>
            <a:endParaRPr lang="en-US" dirty="0" smtClean="0"/>
          </a:p>
          <a:p>
            <a:pPr algn="just"/>
            <a:r>
              <a:rPr lang="en-US" dirty="0" smtClean="0"/>
              <a:t>For example, if a Node fails, the Controller might automatically replace the Pod by scheduling an identical replacement on a different Node.</a:t>
            </a:r>
          </a:p>
          <a:p>
            <a:pPr algn="just"/>
            <a:endParaRPr lang="en-US" dirty="0" smtClean="0"/>
          </a:p>
          <a:p>
            <a:pPr algn="just"/>
            <a:r>
              <a:rPr lang="en-US" dirty="0" smtClean="0"/>
              <a:t>Controllers that contain one or more pods include:</a:t>
            </a:r>
          </a:p>
          <a:p>
            <a:pPr algn="just"/>
            <a:endParaRPr lang="en-US" dirty="0" smtClean="0"/>
          </a:p>
          <a:p>
            <a:pPr lvl="1" algn="just">
              <a:buFont typeface="Wingdings" pitchFamily="2" charset="2"/>
              <a:buChar char="Ø"/>
            </a:pPr>
            <a:r>
              <a:rPr lang="en-US" dirty="0" err="1" smtClean="0"/>
              <a:t>ReplicationControllers</a:t>
            </a:r>
            <a:r>
              <a:rPr lang="en-US" dirty="0" smtClean="0"/>
              <a:t> (</a:t>
            </a:r>
            <a:r>
              <a:rPr lang="en-US" dirty="0" err="1" smtClean="0"/>
              <a:t>rc</a:t>
            </a:r>
            <a:r>
              <a:rPr lang="en-US" dirty="0" smtClean="0"/>
              <a:t>)</a:t>
            </a:r>
          </a:p>
          <a:p>
            <a:pPr lvl="1" algn="just">
              <a:buFont typeface="Wingdings" pitchFamily="2" charset="2"/>
              <a:buChar char="Ø"/>
            </a:pPr>
            <a:r>
              <a:rPr lang="en-US" dirty="0" smtClean="0"/>
              <a:t>ReplicaSets (</a:t>
            </a:r>
            <a:r>
              <a:rPr lang="en-US" dirty="0" err="1" smtClean="0"/>
              <a:t>rs</a:t>
            </a:r>
            <a:r>
              <a:rPr lang="en-US" dirty="0" smtClean="0"/>
              <a:t>)</a:t>
            </a:r>
          </a:p>
          <a:p>
            <a:pPr lvl="1" algn="just">
              <a:buFont typeface="Wingdings" pitchFamily="2" charset="2"/>
              <a:buChar char="Ø"/>
            </a:pPr>
            <a:r>
              <a:rPr lang="en-US" dirty="0" smtClean="0"/>
              <a:t>Deployment (deploy)</a:t>
            </a:r>
          </a:p>
          <a:p>
            <a:pPr lvl="1" algn="just">
              <a:buFont typeface="Wingdings" pitchFamily="2" charset="2"/>
              <a:buChar char="Ø"/>
            </a:pPr>
            <a:r>
              <a:rPr lang="en-US" dirty="0" err="1" smtClean="0"/>
              <a:t>DaemonSet</a:t>
            </a:r>
            <a:r>
              <a:rPr lang="en-US" dirty="0" smtClean="0"/>
              <a:t> (</a:t>
            </a:r>
            <a:r>
              <a:rPr lang="en-US" dirty="0" err="1" smtClean="0"/>
              <a:t>ds</a:t>
            </a:r>
            <a:r>
              <a:rPr lang="en-US" dirty="0" smtClean="0"/>
              <a:t>)</a:t>
            </a:r>
          </a:p>
          <a:p>
            <a:pPr lvl="1" algn="just">
              <a:buFont typeface="Wingdings" pitchFamily="2" charset="2"/>
              <a:buChar char="Ø"/>
            </a:pPr>
            <a:r>
              <a:rPr lang="en-US" dirty="0" smtClean="0"/>
              <a:t>Jobs</a:t>
            </a:r>
          </a:p>
          <a:p>
            <a:pPr lvl="1" algn="just">
              <a:buFont typeface="Wingdings" pitchFamily="2" charset="2"/>
              <a:buChar char="Ø"/>
            </a:pPr>
            <a:r>
              <a:rPr lang="en-US" dirty="0" err="1" smtClean="0"/>
              <a:t>CronJobs</a:t>
            </a:r>
            <a:endParaRPr lang="en-US" dirty="0" smtClean="0"/>
          </a:p>
          <a:p>
            <a:pPr algn="just"/>
            <a:endParaRPr lang="en-US" dirty="0" smtClean="0"/>
          </a:p>
          <a:p>
            <a:pPr algn="just"/>
            <a:r>
              <a:rPr lang="en-US" dirty="0" smtClean="0"/>
              <a:t>Controllers use a Pod Template that we provide to create the Pods for which it is responsible.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3" name="TextBox 2"/>
          <p:cNvSpPr txBox="1"/>
          <p:nvPr/>
        </p:nvSpPr>
        <p:spPr>
          <a:xfrm>
            <a:off x="609600" y="1524000"/>
            <a:ext cx="14401800" cy="7155805"/>
          </a:xfrm>
          <a:prstGeom prst="rect">
            <a:avLst/>
          </a:prstGeom>
          <a:noFill/>
        </p:spPr>
        <p:txBody>
          <a:bodyPr wrap="square" rtlCol="0">
            <a:spAutoFit/>
          </a:bodyPr>
          <a:lstStyle/>
          <a:p>
            <a:pPr algn="just"/>
            <a:r>
              <a:rPr lang="en-US" dirty="0" smtClean="0"/>
              <a:t>While you can create bare Pods with no problems, it is strongly recommended to make sure that the bare Pods do not have labels which match the selector of one of your ReplicaSets. </a:t>
            </a:r>
          </a:p>
          <a:p>
            <a:pPr algn="just"/>
            <a:endParaRPr lang="en-US" dirty="0" smtClean="0"/>
          </a:p>
          <a:p>
            <a:pPr algn="just"/>
            <a:r>
              <a:rPr lang="en-US" dirty="0" smtClean="0"/>
              <a:t>The reason for this is because a ReplicaSet is not limited to owning Pods specified by its template, it can acquire other Pods in the manner specified in the previous sections.</a:t>
            </a:r>
          </a:p>
          <a:p>
            <a:pPr algn="just"/>
            <a:endParaRPr lang="en-US" dirty="0" smtClean="0"/>
          </a:p>
          <a:p>
            <a:pPr algn="just"/>
            <a:r>
              <a:rPr lang="en-US" dirty="0" smtClean="0"/>
              <a:t>For example, </a:t>
            </a:r>
          </a:p>
          <a:p>
            <a:pPr algn="just"/>
            <a:r>
              <a:rPr lang="en-US" dirty="0" smtClean="0"/>
              <a:t>If we create the Pods after a ReplicaSet is created which have the same labels, then it set up its initial Pod replicas to fulfill its replica count requirement with its Pod Template. The new Pods which have same labels will be acquired by the ReplicaSet, and then immediately terminated as the ReplicaSet would be over its desired count.</a:t>
            </a:r>
          </a:p>
          <a:p>
            <a:pPr algn="just"/>
            <a:endParaRPr lang="en-US" dirty="0" smtClean="0"/>
          </a:p>
          <a:p>
            <a:pPr algn="just"/>
            <a:r>
              <a:rPr lang="en-US" dirty="0" smtClean="0"/>
              <a:t>If we create the Pods first &amp; then ReplicaSet is created with same matching labels, </a:t>
            </a:r>
            <a:r>
              <a:rPr lang="en-US" dirty="0" err="1" smtClean="0"/>
              <a:t>ReplicasSet</a:t>
            </a:r>
            <a:r>
              <a:rPr lang="en-US" dirty="0" smtClean="0"/>
              <a:t> will first acquire the pods which are already running with same labels and then leftover Pods will be created with its Pod Template. </a:t>
            </a:r>
          </a:p>
          <a:p>
            <a:pPr algn="just"/>
            <a:endParaRPr lang="en-US" dirty="0" smtClean="0"/>
          </a:p>
          <a:p>
            <a:pPr algn="just"/>
            <a:endParaRPr lang="en-US" dirty="0"/>
          </a:p>
        </p:txBody>
      </p:sp>
      <p:sp>
        <p:nvSpPr>
          <p:cNvPr id="4" name="TextBox 3"/>
          <p:cNvSpPr txBox="1"/>
          <p:nvPr/>
        </p:nvSpPr>
        <p:spPr>
          <a:xfrm>
            <a:off x="533400" y="304800"/>
            <a:ext cx="123444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Non-Template Pod acquisitions by ReplicaSet</a:t>
            </a:r>
            <a:endParaRPr lang="en-US" sz="44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Isolating Pods from a ReplicaSet</a:t>
            </a: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600200"/>
            <a:ext cx="13716000" cy="3831818"/>
          </a:xfrm>
          <a:prstGeom prst="rect">
            <a:avLst/>
          </a:prstGeom>
          <a:noFill/>
        </p:spPr>
        <p:txBody>
          <a:bodyPr wrap="square" rtlCol="0">
            <a:spAutoFit/>
          </a:bodyPr>
          <a:lstStyle/>
          <a:p>
            <a:r>
              <a:rPr lang="en-US" dirty="0" smtClean="0"/>
              <a:t>You can remove Pods from a ReplicaSet by changing their labels. </a:t>
            </a:r>
          </a:p>
          <a:p>
            <a:endParaRPr lang="en-US" dirty="0" smtClean="0"/>
          </a:p>
          <a:p>
            <a:r>
              <a:rPr lang="en-US" dirty="0" smtClean="0"/>
              <a:t>This technique may be used to remove Pods from service for debugging, data recovery, etc. </a:t>
            </a:r>
          </a:p>
          <a:p>
            <a:endParaRPr lang="en-US" dirty="0" smtClean="0"/>
          </a:p>
          <a:p>
            <a:r>
              <a:rPr lang="en-US" dirty="0" smtClean="0"/>
              <a:t>Pods that are removed in this way will be replaced automatically ( assuming that the number of replicas is not also changed).</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3" name="TextBox 2"/>
          <p:cNvSpPr txBox="1"/>
          <p:nvPr/>
        </p:nvSpPr>
        <p:spPr>
          <a:xfrm>
            <a:off x="3200400" y="3124200"/>
            <a:ext cx="12344400" cy="1877437"/>
          </a:xfrm>
          <a:prstGeom prst="rect">
            <a:avLst/>
          </a:prstGeom>
          <a:noFill/>
        </p:spPr>
        <p:txBody>
          <a:bodyPr wrap="square" rtlCol="0">
            <a:spAutoFit/>
          </a:bodyPr>
          <a:lstStyle/>
          <a:p>
            <a:r>
              <a:rPr lang="en-US" sz="7200" b="1" dirty="0" smtClean="0">
                <a:solidFill>
                  <a:schemeClr val="accent1">
                    <a:lumMod val="75000"/>
                  </a:schemeClr>
                </a:solidFill>
                <a:latin typeface="Candara" pitchFamily="34" charset="0"/>
              </a:rPr>
              <a:t>DEMO: ReplicaSets</a:t>
            </a:r>
            <a:endParaRPr lang="en-US" sz="72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Deployments</a:t>
            </a:r>
          </a:p>
          <a:p>
            <a:endParaRPr lang="en-US" sz="4400" b="1" dirty="0">
              <a:solidFill>
                <a:schemeClr val="accent1">
                  <a:lumMod val="75000"/>
                </a:schemeClr>
              </a:solidFill>
              <a:latin typeface="Candara" pitchFamily="34" charset="0"/>
            </a:endParaRPr>
          </a:p>
        </p:txBody>
      </p:sp>
      <p:sp>
        <p:nvSpPr>
          <p:cNvPr id="4" name="TextBox 3"/>
          <p:cNvSpPr txBox="1"/>
          <p:nvPr/>
        </p:nvSpPr>
        <p:spPr>
          <a:xfrm>
            <a:off x="1219200" y="1295400"/>
            <a:ext cx="13563600" cy="6324808"/>
          </a:xfrm>
          <a:prstGeom prst="rect">
            <a:avLst/>
          </a:prstGeom>
          <a:noFill/>
        </p:spPr>
        <p:txBody>
          <a:bodyPr wrap="square" rtlCol="0">
            <a:spAutoFit/>
          </a:bodyPr>
          <a:lstStyle/>
          <a:p>
            <a:pPr algn="just"/>
            <a:r>
              <a:rPr lang="en-US" dirty="0" smtClean="0">
                <a:hlinkClick r:id="rId2"/>
              </a:rPr>
              <a:t>Deployment</a:t>
            </a:r>
            <a:r>
              <a:rPr lang="en-US" dirty="0" smtClean="0"/>
              <a:t> is a higher-level API object that updates its underlying Replica Sets and their Pods in a similar fashion as kubectl rolling-update. </a:t>
            </a:r>
          </a:p>
          <a:p>
            <a:pPr algn="just"/>
            <a:endParaRPr lang="en-US" dirty="0" smtClean="0"/>
          </a:p>
          <a:p>
            <a:pPr algn="just"/>
            <a:r>
              <a:rPr lang="en-US" dirty="0" smtClean="0"/>
              <a:t>Deployments are recommended if you want this rolling update functionality, because unlike kubectl rolling-update, they are declarative, server-side, and have additional features.</a:t>
            </a:r>
          </a:p>
          <a:p>
            <a:pPr algn="just"/>
            <a:endParaRPr lang="en-US" dirty="0" smtClean="0">
              <a:hlinkClick r:id="rId2"/>
            </a:endParaRPr>
          </a:p>
          <a:p>
            <a:pPr algn="just"/>
            <a:r>
              <a:rPr lang="en-US" dirty="0" smtClean="0"/>
              <a:t>While ReplicaSets can be used independently, today they’re mainly used by Deployments as a mechanism to orchestrate Pod creation, deletion and updates. </a:t>
            </a:r>
          </a:p>
          <a:p>
            <a:pPr algn="just"/>
            <a:endParaRPr lang="en-US" dirty="0" smtClean="0"/>
          </a:p>
          <a:p>
            <a:pPr algn="just"/>
            <a:r>
              <a:rPr lang="en-US" dirty="0" smtClean="0"/>
              <a:t>When you use Deployments you don’t have to worry about managing the ReplicaSets that they create. </a:t>
            </a:r>
          </a:p>
          <a:p>
            <a:pPr algn="just"/>
            <a:endParaRPr lang="en-US" dirty="0" smtClean="0"/>
          </a:p>
          <a:p>
            <a:pPr algn="just"/>
            <a:r>
              <a:rPr lang="en-US" dirty="0" smtClean="0"/>
              <a:t>Deployments own and manage their ReplicaSets. As such, it is recommended to use Deployments when you want ReplicaSets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Use Cases for Deployments</a:t>
            </a:r>
          </a:p>
          <a:p>
            <a:endParaRPr lang="en-US" sz="4400" b="1" dirty="0">
              <a:solidFill>
                <a:schemeClr val="accent1">
                  <a:lumMod val="75000"/>
                </a:schemeClr>
              </a:solidFill>
              <a:latin typeface="Candara" pitchFamily="34" charset="0"/>
            </a:endParaRPr>
          </a:p>
        </p:txBody>
      </p:sp>
      <p:sp>
        <p:nvSpPr>
          <p:cNvPr id="4" name="TextBox 3"/>
          <p:cNvSpPr txBox="1"/>
          <p:nvPr/>
        </p:nvSpPr>
        <p:spPr>
          <a:xfrm>
            <a:off x="990600" y="1295400"/>
            <a:ext cx="14249400" cy="6524863"/>
          </a:xfrm>
          <a:prstGeom prst="rect">
            <a:avLst/>
          </a:prstGeom>
          <a:noFill/>
        </p:spPr>
        <p:txBody>
          <a:bodyPr wrap="square" rtlCol="0">
            <a:spAutoFit/>
          </a:bodyPr>
          <a:lstStyle/>
          <a:p>
            <a:pPr marL="0" lvl="1" algn="just"/>
            <a:r>
              <a:rPr lang="en-US" sz="2200" b="1" dirty="0" smtClean="0">
                <a:solidFill>
                  <a:srgbClr val="0070C0"/>
                </a:solidFill>
              </a:rPr>
              <a:t>Create a Deployment to rollout a ReplicaSet </a:t>
            </a:r>
            <a:r>
              <a:rPr lang="en-US" sz="2200" dirty="0" smtClean="0"/>
              <a:t>The ReplicaSet creates Pods in the background. Check the status of the rollout to see if it succeeds or not.</a:t>
            </a:r>
          </a:p>
          <a:p>
            <a:pPr marL="0" lvl="1" algn="just"/>
            <a:endParaRPr lang="en-US" sz="2200" dirty="0" smtClean="0"/>
          </a:p>
          <a:p>
            <a:pPr algn="just"/>
            <a:r>
              <a:rPr lang="en-US" sz="2200" b="1" dirty="0" smtClean="0">
                <a:solidFill>
                  <a:srgbClr val="0070C0"/>
                </a:solidFill>
              </a:rPr>
              <a:t>Declare the new state of the Pods </a:t>
            </a:r>
            <a:r>
              <a:rPr lang="en-US" sz="2200" dirty="0" smtClean="0"/>
              <a:t>by updating the </a:t>
            </a:r>
            <a:r>
              <a:rPr lang="en-US" sz="2200" dirty="0" err="1" smtClean="0"/>
              <a:t>PodTemplateSpec</a:t>
            </a:r>
            <a:r>
              <a:rPr lang="en-US" sz="2200" dirty="0" smtClean="0"/>
              <a:t> of the Deployment. A new ReplicaSet is created and the Deployment manages moving the Pods from the old ReplicaSet to the new one at a controlled rate. Each new ReplicaSet updates the revision of the Deployment.</a:t>
            </a:r>
          </a:p>
          <a:p>
            <a:pPr algn="just"/>
            <a:endParaRPr lang="en-US" sz="2200" dirty="0" smtClean="0"/>
          </a:p>
          <a:p>
            <a:pPr algn="just"/>
            <a:r>
              <a:rPr lang="en-US" sz="2200" b="1" dirty="0" smtClean="0">
                <a:solidFill>
                  <a:srgbClr val="0070C0"/>
                </a:solidFill>
              </a:rPr>
              <a:t>Rollback to an earlier Deployment revision </a:t>
            </a:r>
            <a:r>
              <a:rPr lang="en-US" sz="2200" dirty="0" smtClean="0"/>
              <a:t>if the current state of the Deployment is not stable. Each rollback updates the revision of the Deployment.</a:t>
            </a:r>
          </a:p>
          <a:p>
            <a:pPr algn="just"/>
            <a:endParaRPr lang="en-US" sz="2200" dirty="0" smtClean="0"/>
          </a:p>
          <a:p>
            <a:pPr algn="just"/>
            <a:r>
              <a:rPr lang="en-US" sz="2200" b="1" dirty="0" smtClean="0">
                <a:solidFill>
                  <a:srgbClr val="0070C0"/>
                </a:solidFill>
              </a:rPr>
              <a:t>Scale up the Deployment </a:t>
            </a:r>
            <a:r>
              <a:rPr lang="en-US" sz="2200" dirty="0" smtClean="0"/>
              <a:t>to facilitate more load.</a:t>
            </a:r>
          </a:p>
          <a:p>
            <a:pPr algn="just"/>
            <a:endParaRPr lang="en-US" sz="2200" dirty="0" smtClean="0"/>
          </a:p>
          <a:p>
            <a:pPr algn="just"/>
            <a:r>
              <a:rPr lang="en-US" sz="2200" b="1" dirty="0" smtClean="0">
                <a:solidFill>
                  <a:srgbClr val="0070C0"/>
                </a:solidFill>
              </a:rPr>
              <a:t>Pause the Deployment </a:t>
            </a:r>
            <a:r>
              <a:rPr lang="en-US" sz="2200" dirty="0" smtClean="0"/>
              <a:t>to apply multiple fixes to its </a:t>
            </a:r>
            <a:r>
              <a:rPr lang="en-US" sz="2200" dirty="0" err="1" smtClean="0"/>
              <a:t>PodTemplateSpec</a:t>
            </a:r>
            <a:r>
              <a:rPr lang="en-US" sz="2200" dirty="0" smtClean="0"/>
              <a:t> and then resume it to start a new rollout.</a:t>
            </a:r>
          </a:p>
          <a:p>
            <a:pPr algn="just"/>
            <a:endParaRPr lang="en-US" sz="2200" dirty="0" smtClean="0"/>
          </a:p>
          <a:p>
            <a:pPr algn="just"/>
            <a:r>
              <a:rPr lang="en-US" sz="2200" b="1" dirty="0" smtClean="0">
                <a:solidFill>
                  <a:srgbClr val="0070C0"/>
                </a:solidFill>
              </a:rPr>
              <a:t>Use the status of the Deployment </a:t>
            </a:r>
            <a:r>
              <a:rPr lang="en-US" sz="2200" dirty="0" smtClean="0"/>
              <a:t>as an indicator that a rollout has stuck.</a:t>
            </a:r>
          </a:p>
          <a:p>
            <a:pPr algn="just"/>
            <a:endParaRPr lang="en-US" sz="2200" dirty="0" smtClean="0"/>
          </a:p>
          <a:p>
            <a:pPr algn="just"/>
            <a:r>
              <a:rPr lang="en-US" sz="2200" b="1" dirty="0" smtClean="0">
                <a:solidFill>
                  <a:srgbClr val="0070C0"/>
                </a:solidFill>
              </a:rPr>
              <a:t>Clean up older ReplicaSets </a:t>
            </a:r>
            <a:r>
              <a:rPr lang="en-US" sz="2200" dirty="0" smtClean="0"/>
              <a:t>that you don’t need anymore.</a:t>
            </a:r>
          </a:p>
          <a:p>
            <a:pPr algn="just"/>
            <a:endParaRPr lang="en-US" sz="2200" dirty="0" smtClean="0"/>
          </a:p>
          <a:p>
            <a:pPr algn="just"/>
            <a:endParaRPr lang="en-US" sz="2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Deployment Spec</a:t>
            </a:r>
          </a:p>
          <a:p>
            <a:endParaRPr lang="en-US" sz="4400" b="1" dirty="0">
              <a:solidFill>
                <a:schemeClr val="accent1">
                  <a:lumMod val="75000"/>
                </a:schemeClr>
              </a:solidFill>
              <a:latin typeface="Candara" pitchFamily="34" charset="0"/>
            </a:endParaRPr>
          </a:p>
        </p:txBody>
      </p:sp>
      <p:sp>
        <p:nvSpPr>
          <p:cNvPr id="5" name="TextBox 4"/>
          <p:cNvSpPr txBox="1"/>
          <p:nvPr/>
        </p:nvSpPr>
        <p:spPr>
          <a:xfrm>
            <a:off x="1295400" y="1157198"/>
            <a:ext cx="13182600" cy="7986802"/>
          </a:xfrm>
          <a:prstGeom prst="rect">
            <a:avLst/>
          </a:prstGeom>
          <a:noFill/>
        </p:spPr>
        <p:txBody>
          <a:bodyPr wrap="square" rtlCol="0">
            <a:spAutoFit/>
          </a:bodyPr>
          <a:lstStyle/>
          <a:p>
            <a:pPr algn="just"/>
            <a:r>
              <a:rPr lang="en-US" dirty="0" smtClean="0"/>
              <a:t>Just like all other Kubernetes </a:t>
            </a:r>
            <a:r>
              <a:rPr lang="en-US" dirty="0" err="1" smtClean="0"/>
              <a:t>configs</a:t>
            </a:r>
            <a:r>
              <a:rPr lang="en-US" dirty="0" smtClean="0"/>
              <a:t>, a Deployment needs </a:t>
            </a:r>
            <a:r>
              <a:rPr lang="en-US" dirty="0" err="1" smtClean="0"/>
              <a:t>apiVersion</a:t>
            </a:r>
            <a:r>
              <a:rPr lang="en-US" dirty="0" smtClean="0"/>
              <a:t>, kind, and metadata fields. A Deployment also needs a </a:t>
            </a:r>
            <a:r>
              <a:rPr lang="en-US" dirty="0" smtClean="0">
                <a:hlinkClick r:id="rId2"/>
              </a:rPr>
              <a:t>.spec section</a:t>
            </a:r>
            <a:endParaRPr lang="en-US" dirty="0" smtClean="0"/>
          </a:p>
          <a:p>
            <a:pPr algn="just"/>
            <a:endParaRPr lang="en-US" dirty="0" smtClean="0"/>
          </a:p>
          <a:p>
            <a:r>
              <a:rPr lang="en-US" b="1" dirty="0" smtClean="0">
                <a:solidFill>
                  <a:srgbClr val="FF0000"/>
                </a:solidFill>
              </a:rPr>
              <a:t>Pod Template</a:t>
            </a:r>
          </a:p>
          <a:p>
            <a:r>
              <a:rPr lang="en-US" dirty="0" smtClean="0"/>
              <a:t>The .</a:t>
            </a:r>
            <a:r>
              <a:rPr lang="en-US" dirty="0" err="1" smtClean="0"/>
              <a:t>spec.template</a:t>
            </a:r>
            <a:r>
              <a:rPr lang="en-US" dirty="0" smtClean="0"/>
              <a:t> and .</a:t>
            </a:r>
            <a:r>
              <a:rPr lang="en-US" dirty="0" err="1" smtClean="0"/>
              <a:t>spec.selector</a:t>
            </a:r>
            <a:r>
              <a:rPr lang="en-US" dirty="0" smtClean="0"/>
              <a:t> are the only required field of the .spec</a:t>
            </a:r>
          </a:p>
          <a:p>
            <a:endParaRPr lang="en-US" dirty="0" smtClean="0"/>
          </a:p>
          <a:p>
            <a:r>
              <a:rPr lang="en-US" dirty="0" smtClean="0"/>
              <a:t>In addition to required fields for a Pod, a Pod template in a Deployment must specify appropriate labels and an appropriate restart policy. For labels, make sure not to overlap with other controllers</a:t>
            </a:r>
          </a:p>
          <a:p>
            <a:endParaRPr lang="en-US" dirty="0" smtClean="0"/>
          </a:p>
          <a:p>
            <a:r>
              <a:rPr lang="en-US" dirty="0" smtClean="0"/>
              <a:t>Only a </a:t>
            </a:r>
            <a:r>
              <a:rPr lang="en-US" dirty="0" smtClean="0">
                <a:hlinkClick r:id="rId3"/>
              </a:rPr>
              <a:t>.</a:t>
            </a:r>
            <a:r>
              <a:rPr lang="en-US" dirty="0" err="1" smtClean="0">
                <a:hlinkClick r:id="rId3"/>
              </a:rPr>
              <a:t>spec.template.spec.restartPolicy</a:t>
            </a:r>
            <a:r>
              <a:rPr lang="en-US" dirty="0" smtClean="0"/>
              <a:t> equal to Always is allowed, which is the default if not specified.</a:t>
            </a:r>
          </a:p>
          <a:p>
            <a:endParaRPr lang="en-US" dirty="0" smtClean="0"/>
          </a:p>
          <a:p>
            <a:r>
              <a:rPr lang="en-US" b="1" dirty="0" smtClean="0">
                <a:solidFill>
                  <a:srgbClr val="FF0000"/>
                </a:solidFill>
              </a:rPr>
              <a:t>Replicas</a:t>
            </a:r>
          </a:p>
          <a:p>
            <a:r>
              <a:rPr lang="en-US" dirty="0" smtClean="0"/>
              <a:t>.</a:t>
            </a:r>
            <a:r>
              <a:rPr lang="en-US" dirty="0" err="1" smtClean="0"/>
              <a:t>spec.replicas</a:t>
            </a:r>
            <a:r>
              <a:rPr lang="en-US" dirty="0" smtClean="0"/>
              <a:t> is an optional field that specifies the number of desired Pods. It defaults to 1.</a:t>
            </a:r>
          </a:p>
          <a:p>
            <a:r>
              <a:rPr lang="en-US" dirty="0" smtClean="0"/>
              <a:t/>
            </a:r>
            <a:br>
              <a:rPr lang="en-US" dirty="0" smtClean="0"/>
            </a:b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Deployment </a:t>
            </a:r>
            <a:r>
              <a:rPr lang="en-US" sz="4400" b="1" dirty="0" err="1" smtClean="0">
                <a:solidFill>
                  <a:schemeClr val="accent1">
                    <a:lumMod val="75000"/>
                  </a:schemeClr>
                </a:solidFill>
                <a:latin typeface="Candara" pitchFamily="34" charset="0"/>
              </a:rPr>
              <a:t>Sepc</a:t>
            </a:r>
            <a:r>
              <a:rPr lang="en-US" sz="4400" b="1" dirty="0" smtClean="0">
                <a:solidFill>
                  <a:schemeClr val="accent1">
                    <a:lumMod val="75000"/>
                  </a:schemeClr>
                </a:solidFill>
                <a:latin typeface="Candara" pitchFamily="34" charset="0"/>
              </a:rPr>
              <a:t> Cont..</a:t>
            </a:r>
          </a:p>
          <a:p>
            <a:endParaRPr lang="en-US" sz="4400" b="1" dirty="0">
              <a:solidFill>
                <a:schemeClr val="accent1">
                  <a:lumMod val="75000"/>
                </a:schemeClr>
              </a:solidFill>
              <a:latin typeface="Candara" pitchFamily="34" charset="0"/>
            </a:endParaRPr>
          </a:p>
        </p:txBody>
      </p:sp>
      <p:sp>
        <p:nvSpPr>
          <p:cNvPr id="4" name="TextBox 3"/>
          <p:cNvSpPr txBox="1"/>
          <p:nvPr/>
        </p:nvSpPr>
        <p:spPr>
          <a:xfrm>
            <a:off x="1219200" y="1295400"/>
            <a:ext cx="13335000" cy="8017579"/>
          </a:xfrm>
          <a:prstGeom prst="rect">
            <a:avLst/>
          </a:prstGeom>
          <a:noFill/>
        </p:spPr>
        <p:txBody>
          <a:bodyPr wrap="square" rtlCol="0">
            <a:spAutoFit/>
          </a:bodyPr>
          <a:lstStyle/>
          <a:p>
            <a:pPr algn="just"/>
            <a:r>
              <a:rPr lang="en-US" sz="2200" b="1" dirty="0" smtClean="0">
                <a:solidFill>
                  <a:srgbClr val="FF0000"/>
                </a:solidFill>
              </a:rPr>
              <a:t>Selector:</a:t>
            </a:r>
          </a:p>
          <a:p>
            <a:pPr algn="just"/>
            <a:endParaRPr lang="en-US" sz="2200" dirty="0" smtClean="0"/>
          </a:p>
          <a:p>
            <a:pPr algn="just"/>
            <a:r>
              <a:rPr lang="en-US" sz="2200" dirty="0" smtClean="0"/>
              <a:t>.</a:t>
            </a:r>
            <a:r>
              <a:rPr lang="en-US" sz="2200" dirty="0" err="1" smtClean="0"/>
              <a:t>spec.selector</a:t>
            </a:r>
            <a:r>
              <a:rPr lang="en-US" sz="2200" dirty="0" smtClean="0"/>
              <a:t> is an required field that specifies a </a:t>
            </a:r>
            <a:r>
              <a:rPr lang="en-US" sz="2200" dirty="0" smtClean="0">
                <a:hlinkClick r:id="rId2"/>
              </a:rPr>
              <a:t>label selector</a:t>
            </a:r>
            <a:r>
              <a:rPr lang="en-US" sz="2200" dirty="0" smtClean="0"/>
              <a:t> for the Pods targeted by this Deployment.</a:t>
            </a:r>
          </a:p>
          <a:p>
            <a:pPr algn="just"/>
            <a:r>
              <a:rPr lang="en-US" sz="2200" dirty="0" smtClean="0"/>
              <a:t>.</a:t>
            </a:r>
            <a:r>
              <a:rPr lang="en-US" sz="2200" dirty="0" err="1" smtClean="0"/>
              <a:t>spec.selector</a:t>
            </a:r>
            <a:r>
              <a:rPr lang="en-US" sz="2200" dirty="0" smtClean="0"/>
              <a:t> must match .</a:t>
            </a:r>
            <a:r>
              <a:rPr lang="en-US" sz="2200" dirty="0" err="1" smtClean="0"/>
              <a:t>spec.template.metadata.labels</a:t>
            </a:r>
            <a:r>
              <a:rPr lang="en-US" sz="2200" dirty="0" smtClean="0"/>
              <a:t>, or it will be rejected by the API.</a:t>
            </a:r>
          </a:p>
          <a:p>
            <a:pPr algn="just"/>
            <a:endParaRPr lang="en-US" sz="2200" dirty="0" smtClean="0"/>
          </a:p>
          <a:p>
            <a:pPr algn="just"/>
            <a:r>
              <a:rPr lang="en-US" sz="2200" dirty="0" smtClean="0"/>
              <a:t>In API version apps/v1, .</a:t>
            </a:r>
            <a:r>
              <a:rPr lang="en-US" sz="2200" dirty="0" err="1" smtClean="0"/>
              <a:t>spec.selector</a:t>
            </a:r>
            <a:r>
              <a:rPr lang="en-US" sz="2200" dirty="0" smtClean="0"/>
              <a:t> and .</a:t>
            </a:r>
            <a:r>
              <a:rPr lang="en-US" sz="2200" dirty="0" err="1" smtClean="0"/>
              <a:t>metadata.labels</a:t>
            </a:r>
            <a:r>
              <a:rPr lang="en-US" sz="2200" dirty="0" smtClean="0"/>
              <a:t> do not default to .</a:t>
            </a:r>
            <a:r>
              <a:rPr lang="en-US" sz="2200" dirty="0" err="1" smtClean="0"/>
              <a:t>spec.template.metadata.labels</a:t>
            </a:r>
            <a:r>
              <a:rPr lang="en-US" sz="2200" dirty="0" smtClean="0"/>
              <a:t> if not set. So they must be set explicitly.</a:t>
            </a:r>
          </a:p>
          <a:p>
            <a:pPr algn="just"/>
            <a:endParaRPr lang="en-US" sz="2200" dirty="0" smtClean="0"/>
          </a:p>
          <a:p>
            <a:pPr algn="just"/>
            <a:r>
              <a:rPr lang="en-US" sz="2200" dirty="0" smtClean="0"/>
              <a:t> Also note that .</a:t>
            </a:r>
            <a:r>
              <a:rPr lang="en-US" sz="2200" dirty="0" err="1" smtClean="0"/>
              <a:t>spec.selector</a:t>
            </a:r>
            <a:r>
              <a:rPr lang="en-US" sz="2200" dirty="0" smtClean="0"/>
              <a:t> is immutable after creation of the Deployment in apps/v1.</a:t>
            </a:r>
          </a:p>
          <a:p>
            <a:pPr algn="just"/>
            <a:endParaRPr lang="en-US" sz="2200" dirty="0" smtClean="0"/>
          </a:p>
          <a:p>
            <a:pPr algn="just"/>
            <a:r>
              <a:rPr lang="en-US" sz="2200" dirty="0" smtClean="0"/>
              <a:t>A Deployment may terminate Pods whose labels match the selector if their template is different from .</a:t>
            </a:r>
            <a:r>
              <a:rPr lang="en-US" sz="2200" dirty="0" err="1" smtClean="0"/>
              <a:t>spec.template</a:t>
            </a:r>
            <a:r>
              <a:rPr lang="en-US" sz="2200" dirty="0" smtClean="0"/>
              <a:t> or if the total number of such Pods exceeds .</a:t>
            </a:r>
            <a:r>
              <a:rPr lang="en-US" sz="2200" dirty="0" err="1" smtClean="0"/>
              <a:t>spec.replicas</a:t>
            </a:r>
            <a:r>
              <a:rPr lang="en-US" sz="2200" dirty="0" smtClean="0"/>
              <a:t>. It brings up new Pods with .</a:t>
            </a:r>
            <a:r>
              <a:rPr lang="en-US" sz="2200" dirty="0" err="1" smtClean="0"/>
              <a:t>spec.template</a:t>
            </a:r>
            <a:r>
              <a:rPr lang="en-US" sz="2200" dirty="0" smtClean="0"/>
              <a:t> if the number of Pods is less than the desired number.</a:t>
            </a:r>
          </a:p>
          <a:p>
            <a:pPr algn="just"/>
            <a:endParaRPr lang="en-US" sz="2200" dirty="0" smtClean="0"/>
          </a:p>
          <a:p>
            <a:pPr algn="just"/>
            <a:endParaRPr lang="en-US" sz="2200" dirty="0" smtClean="0"/>
          </a:p>
          <a:p>
            <a:pPr algn="just"/>
            <a:r>
              <a:rPr lang="en-US" sz="2200" dirty="0" smtClean="0"/>
              <a:t>We should not create other Pods whose labels match selector value, either directly, by creating another Deployment, or by creating another controller such as a ReplicaSet or a ReplicationController. If you do so, the first Deployment thinks that it created these other Pods. Kubernetes does not stop you from doing this.</a:t>
            </a:r>
          </a:p>
          <a:p>
            <a:pPr algn="just"/>
            <a:endParaRPr lang="en-US" sz="2200" dirty="0" smtClean="0"/>
          </a:p>
          <a:p>
            <a:pPr algn="just"/>
            <a:r>
              <a:rPr lang="en-US" sz="2200" dirty="0" smtClean="0"/>
              <a:t>If you have multiple controllers that have overlapping selectors, the controllers will fight with each other and won’t behave correctly</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Deployment </a:t>
            </a:r>
            <a:r>
              <a:rPr lang="en-US" sz="4400" b="1" dirty="0" err="1" smtClean="0">
                <a:solidFill>
                  <a:schemeClr val="accent1">
                    <a:lumMod val="75000"/>
                  </a:schemeClr>
                </a:solidFill>
                <a:latin typeface="Candara" pitchFamily="34" charset="0"/>
              </a:rPr>
              <a:t>Sepc</a:t>
            </a:r>
            <a:r>
              <a:rPr lang="en-US" sz="4400" b="1" dirty="0" smtClean="0">
                <a:solidFill>
                  <a:schemeClr val="accent1">
                    <a:lumMod val="75000"/>
                  </a:schemeClr>
                </a:solidFill>
                <a:latin typeface="Candara" pitchFamily="34" charset="0"/>
              </a:rPr>
              <a:t> Cont..</a:t>
            </a:r>
          </a:p>
          <a:p>
            <a:endParaRPr lang="en-US" sz="4400" b="1" dirty="0">
              <a:solidFill>
                <a:schemeClr val="accent1">
                  <a:lumMod val="75000"/>
                </a:schemeClr>
              </a:solidFill>
              <a:latin typeface="Candara" pitchFamily="34" charset="0"/>
            </a:endParaRPr>
          </a:p>
        </p:txBody>
      </p:sp>
      <p:sp>
        <p:nvSpPr>
          <p:cNvPr id="4" name="TextBox 3"/>
          <p:cNvSpPr txBox="1"/>
          <p:nvPr/>
        </p:nvSpPr>
        <p:spPr>
          <a:xfrm>
            <a:off x="1219200" y="1295400"/>
            <a:ext cx="137160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1219200" y="1295400"/>
            <a:ext cx="13868400" cy="5493812"/>
          </a:xfrm>
          <a:prstGeom prst="rect">
            <a:avLst/>
          </a:prstGeom>
          <a:noFill/>
        </p:spPr>
        <p:txBody>
          <a:bodyPr wrap="square" rtlCol="0">
            <a:spAutoFit/>
          </a:bodyPr>
          <a:lstStyle/>
          <a:p>
            <a:pPr algn="just"/>
            <a:r>
              <a:rPr lang="en-US" b="1" dirty="0" smtClean="0">
                <a:solidFill>
                  <a:srgbClr val="FF0000"/>
                </a:solidFill>
              </a:rPr>
              <a:t>Strategy</a:t>
            </a:r>
          </a:p>
          <a:p>
            <a:pPr algn="just"/>
            <a:r>
              <a:rPr lang="en-US" dirty="0" smtClean="0"/>
              <a:t>.</a:t>
            </a:r>
            <a:r>
              <a:rPr lang="en-US" dirty="0" err="1" smtClean="0"/>
              <a:t>spec.strategy</a:t>
            </a:r>
            <a:r>
              <a:rPr lang="en-US" dirty="0" smtClean="0"/>
              <a:t> specifies the strategy used to replace old Pods by new ones. .</a:t>
            </a:r>
            <a:r>
              <a:rPr lang="en-US" dirty="0" err="1" smtClean="0"/>
              <a:t>spec.strategy.type</a:t>
            </a:r>
            <a:r>
              <a:rPr lang="en-US" dirty="0" smtClean="0"/>
              <a:t> can be “Recreate” or “</a:t>
            </a:r>
            <a:r>
              <a:rPr lang="en-US" dirty="0" err="1" smtClean="0"/>
              <a:t>RollingUpdate</a:t>
            </a:r>
            <a:r>
              <a:rPr lang="en-US" dirty="0" smtClean="0"/>
              <a:t>”. “</a:t>
            </a:r>
            <a:r>
              <a:rPr lang="en-US" dirty="0" err="1" smtClean="0"/>
              <a:t>RollingUpdate</a:t>
            </a:r>
            <a:r>
              <a:rPr lang="en-US" dirty="0" smtClean="0"/>
              <a:t>” is the default value.</a:t>
            </a:r>
          </a:p>
          <a:p>
            <a:pPr algn="just"/>
            <a:endParaRPr lang="en-US" dirty="0" smtClean="0"/>
          </a:p>
          <a:p>
            <a:pPr algn="just"/>
            <a:r>
              <a:rPr lang="en-US" b="1" dirty="0" smtClean="0">
                <a:solidFill>
                  <a:srgbClr val="FF0000"/>
                </a:solidFill>
              </a:rPr>
              <a:t>Recreate Deployment</a:t>
            </a:r>
          </a:p>
          <a:p>
            <a:pPr algn="just"/>
            <a:r>
              <a:rPr lang="en-US" dirty="0" smtClean="0"/>
              <a:t>All existing Pods are killed before new ones are created when .</a:t>
            </a:r>
            <a:r>
              <a:rPr lang="en-US" dirty="0" err="1" smtClean="0"/>
              <a:t>spec.strategy.type</a:t>
            </a:r>
            <a:r>
              <a:rPr lang="en-US" dirty="0" smtClean="0"/>
              <a:t>==Recreate.</a:t>
            </a:r>
          </a:p>
          <a:p>
            <a:pPr algn="just"/>
            <a:endParaRPr lang="en-US" dirty="0" smtClean="0"/>
          </a:p>
          <a:p>
            <a:pPr algn="just"/>
            <a:r>
              <a:rPr lang="en-US" b="1" dirty="0" smtClean="0">
                <a:solidFill>
                  <a:srgbClr val="FF0000"/>
                </a:solidFill>
              </a:rPr>
              <a:t>Rolling Update Deployment</a:t>
            </a:r>
          </a:p>
          <a:p>
            <a:pPr algn="just"/>
            <a:r>
              <a:rPr lang="en-US" dirty="0" smtClean="0"/>
              <a:t>The Deployment updates Pods in a rolling update fashion when .</a:t>
            </a:r>
            <a:r>
              <a:rPr lang="en-US" dirty="0" err="1" smtClean="0"/>
              <a:t>spec.strategy.type</a:t>
            </a:r>
            <a:r>
              <a:rPr lang="en-US" dirty="0" smtClean="0"/>
              <a:t>==</a:t>
            </a:r>
            <a:r>
              <a:rPr lang="en-US" dirty="0" err="1" smtClean="0"/>
              <a:t>RollingUpdate</a:t>
            </a:r>
            <a:r>
              <a:rPr lang="en-US" dirty="0" smtClean="0"/>
              <a:t>. You can specify </a:t>
            </a:r>
            <a:r>
              <a:rPr lang="en-US" dirty="0" err="1" smtClean="0"/>
              <a:t>maxUnavailable</a:t>
            </a:r>
            <a:r>
              <a:rPr lang="en-US" dirty="0" smtClean="0"/>
              <a:t> and </a:t>
            </a:r>
            <a:r>
              <a:rPr lang="en-US" dirty="0" err="1" smtClean="0"/>
              <a:t>maxSurge</a:t>
            </a:r>
            <a:r>
              <a:rPr lang="en-US" dirty="0" smtClean="0"/>
              <a:t> to control the rolling update process.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3" name="TextBox 2"/>
          <p:cNvSpPr txBox="1"/>
          <p:nvPr/>
        </p:nvSpPr>
        <p:spPr>
          <a:xfrm>
            <a:off x="1143000" y="3276600"/>
            <a:ext cx="12344400" cy="1877437"/>
          </a:xfrm>
          <a:prstGeom prst="rect">
            <a:avLst/>
          </a:prstGeom>
          <a:noFill/>
        </p:spPr>
        <p:txBody>
          <a:bodyPr wrap="square" rtlCol="0">
            <a:spAutoFit/>
          </a:bodyPr>
          <a:lstStyle/>
          <a:p>
            <a:pPr algn="ctr"/>
            <a:r>
              <a:rPr lang="en-US" sz="7200" b="1" dirty="0" smtClean="0">
                <a:solidFill>
                  <a:schemeClr val="accent1">
                    <a:lumMod val="75000"/>
                  </a:schemeClr>
                </a:solidFill>
                <a:latin typeface="Candara" pitchFamily="34" charset="0"/>
              </a:rPr>
              <a:t>DEMO: Deployments</a:t>
            </a:r>
            <a:endParaRPr lang="en-US" sz="7200" b="1" dirty="0" smtClean="0">
              <a:solidFill>
                <a:schemeClr val="accent1">
                  <a:lumMod val="75000"/>
                </a:schemeClr>
              </a:solidFill>
              <a:latin typeface="Candara" pitchFamily="34" charset="0"/>
            </a:endParaRPr>
          </a:p>
          <a:p>
            <a:pPr algn="ctr"/>
            <a:endParaRPr lang="en-US" sz="44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err="1" smtClean="0">
                <a:solidFill>
                  <a:schemeClr val="accent1">
                    <a:lumMod val="75000"/>
                  </a:schemeClr>
                </a:solidFill>
                <a:latin typeface="Candara" pitchFamily="34" charset="0"/>
              </a:rPr>
              <a:t>DaemonSets</a:t>
            </a:r>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990600" y="1447800"/>
            <a:ext cx="14097000" cy="5078313"/>
          </a:xfrm>
          <a:prstGeom prst="rect">
            <a:avLst/>
          </a:prstGeom>
          <a:noFill/>
        </p:spPr>
        <p:txBody>
          <a:bodyPr wrap="square" rtlCol="0">
            <a:spAutoFit/>
          </a:bodyPr>
          <a:lstStyle/>
          <a:p>
            <a:pPr algn="just"/>
            <a:r>
              <a:rPr lang="en-US" dirty="0" smtClean="0"/>
              <a:t>A </a:t>
            </a:r>
            <a:r>
              <a:rPr lang="en-US" i="1" dirty="0" err="1" smtClean="0"/>
              <a:t>DaemonSet</a:t>
            </a:r>
            <a:r>
              <a:rPr lang="en-US" dirty="0" smtClean="0"/>
              <a:t> ensures that all (or some) Nodes run a copy of a Pod. </a:t>
            </a:r>
          </a:p>
          <a:p>
            <a:pPr algn="just"/>
            <a:endParaRPr lang="en-US" dirty="0" smtClean="0"/>
          </a:p>
          <a:p>
            <a:pPr algn="just"/>
            <a:r>
              <a:rPr lang="en-US" dirty="0" smtClean="0"/>
              <a:t>As nodes are added to the cluster, Pods are added to them. </a:t>
            </a:r>
          </a:p>
          <a:p>
            <a:pPr algn="just"/>
            <a:endParaRPr lang="en-US" dirty="0" smtClean="0"/>
          </a:p>
          <a:p>
            <a:pPr algn="just"/>
            <a:r>
              <a:rPr lang="en-US" dirty="0" smtClean="0"/>
              <a:t>As nodes are removed from the cluster, those Pods are garbage collected. Deleting a </a:t>
            </a:r>
            <a:r>
              <a:rPr lang="en-US" dirty="0" err="1" smtClean="0"/>
              <a:t>DaemonSet</a:t>
            </a:r>
            <a:r>
              <a:rPr lang="en-US" dirty="0" smtClean="0"/>
              <a:t> will clean up the Pods it created.</a:t>
            </a:r>
          </a:p>
          <a:p>
            <a:pPr algn="just"/>
            <a:endParaRPr lang="en-US" dirty="0" smtClean="0"/>
          </a:p>
          <a:p>
            <a:pPr algn="just"/>
            <a:r>
              <a:rPr lang="en-US" dirty="0" smtClean="0"/>
              <a:t>Use a </a:t>
            </a:r>
            <a:r>
              <a:rPr lang="en-US" dirty="0" err="1" smtClean="0"/>
              <a:t>DaemonSet</a:t>
            </a:r>
            <a:r>
              <a:rPr lang="en-US" dirty="0" smtClean="0"/>
              <a:t> when it is important that a copy of a Pod always run on all or certain hosts, and when it needs to start before other Pods.</a:t>
            </a:r>
          </a:p>
          <a:p>
            <a:pPr algn="just"/>
            <a:endParaRPr lang="en-US" dirty="0" smtClean="0"/>
          </a:p>
          <a:p>
            <a:pPr algn="just"/>
            <a:r>
              <a:rPr lang="en-US" dirty="0" smtClean="0"/>
              <a:t>If node labels are changed, the </a:t>
            </a:r>
            <a:r>
              <a:rPr lang="en-US" dirty="0" err="1" smtClean="0"/>
              <a:t>DaemonSet</a:t>
            </a:r>
            <a:r>
              <a:rPr lang="en-US" dirty="0" smtClean="0"/>
              <a:t> will promptly add Pods to newly matching nodes and delete Pods from newly not-matching nodes.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381000" y="304800"/>
            <a:ext cx="5748690"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Replication Controllers</a:t>
            </a:r>
            <a:endParaRPr lang="en-US" sz="4400" b="1" dirty="0">
              <a:solidFill>
                <a:schemeClr val="accent1">
                  <a:lumMod val="75000"/>
                </a:schemeClr>
              </a:solidFill>
              <a:latin typeface="Candara" pitchFamily="34" charset="0"/>
            </a:endParaRPr>
          </a:p>
        </p:txBody>
      </p:sp>
      <p:sp>
        <p:nvSpPr>
          <p:cNvPr id="7" name="TextBox 6"/>
          <p:cNvSpPr txBox="1"/>
          <p:nvPr/>
        </p:nvSpPr>
        <p:spPr>
          <a:xfrm>
            <a:off x="838200" y="1066800"/>
            <a:ext cx="14249400" cy="7986802"/>
          </a:xfrm>
          <a:prstGeom prst="rect">
            <a:avLst/>
          </a:prstGeom>
          <a:noFill/>
        </p:spPr>
        <p:txBody>
          <a:bodyPr wrap="square" rtlCol="0">
            <a:spAutoFit/>
          </a:bodyPr>
          <a:lstStyle/>
          <a:p>
            <a:pPr algn="just"/>
            <a:endParaRPr lang="en-US" dirty="0" smtClean="0"/>
          </a:p>
          <a:p>
            <a:pPr algn="just"/>
            <a:r>
              <a:rPr lang="en-US" dirty="0" smtClean="0"/>
              <a:t>A </a:t>
            </a:r>
            <a:r>
              <a:rPr lang="en-US" i="1" dirty="0" smtClean="0"/>
              <a:t>ReplicationController</a:t>
            </a:r>
            <a:r>
              <a:rPr lang="en-US" dirty="0" smtClean="0"/>
              <a:t> ensures that a specified number of pod replicas are running at any one time</a:t>
            </a:r>
          </a:p>
          <a:p>
            <a:pPr algn="just"/>
            <a:endParaRPr lang="en-US" dirty="0" smtClean="0"/>
          </a:p>
          <a:p>
            <a:pPr algn="just"/>
            <a:r>
              <a:rPr lang="en-US" dirty="0" smtClean="0"/>
              <a:t>Unlike manually created pods, the pods maintained by a ReplicationController are automatically replaced if they fail, are deleted, or are terminated</a:t>
            </a:r>
          </a:p>
          <a:p>
            <a:pPr algn="just"/>
            <a:endParaRPr lang="en-US" dirty="0" smtClean="0"/>
          </a:p>
          <a:p>
            <a:pPr algn="just"/>
            <a:r>
              <a:rPr lang="en-US" dirty="0" smtClean="0"/>
              <a:t>A ReplicationController is similar to a process supervisor, but instead of supervising individual processes on a single node, the ReplicationController supervises multiple pods across multiple nodes.</a:t>
            </a:r>
          </a:p>
          <a:p>
            <a:pPr algn="just"/>
            <a:endParaRPr lang="en-US" dirty="0" smtClean="0"/>
          </a:p>
          <a:p>
            <a:r>
              <a:rPr lang="en-US" dirty="0" smtClean="0"/>
              <a:t>ReplicationController is often abbreviated to “</a:t>
            </a:r>
            <a:r>
              <a:rPr lang="en-US" dirty="0" err="1" smtClean="0"/>
              <a:t>rc</a:t>
            </a:r>
            <a:r>
              <a:rPr lang="en-US" dirty="0" smtClean="0"/>
              <a:t>” or “</a:t>
            </a:r>
            <a:r>
              <a:rPr lang="en-US" dirty="0" err="1" smtClean="0"/>
              <a:t>rcs</a:t>
            </a:r>
            <a:r>
              <a:rPr lang="en-US" dirty="0" smtClean="0"/>
              <a:t>” in discussion, and as a shortcut in kubectl commands.</a:t>
            </a:r>
          </a:p>
          <a:p>
            <a:endParaRPr lang="en-US" dirty="0" smtClean="0"/>
          </a:p>
          <a:p>
            <a:r>
              <a:rPr lang="en-US" dirty="0" smtClean="0"/>
              <a:t>A simple case is to create one ReplicationController object to reliably run one instance of a Pod indefinitely. A more complex use case is to run several identical replicas of a replicated service, such as web servers.</a:t>
            </a:r>
          </a:p>
          <a:p>
            <a:pPr algn="just"/>
            <a:endParaRPr lang="en-US" dirty="0" smtClean="0"/>
          </a:p>
          <a:p>
            <a:pPr algn="just"/>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Use Cases for </a:t>
            </a:r>
            <a:r>
              <a:rPr lang="en-US" sz="4400" b="1" dirty="0" err="1" smtClean="0">
                <a:solidFill>
                  <a:schemeClr val="accent1">
                    <a:lumMod val="75000"/>
                  </a:schemeClr>
                </a:solidFill>
                <a:latin typeface="Candara" pitchFamily="34" charset="0"/>
              </a:rPr>
              <a:t>DaemonSets</a:t>
            </a:r>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066800" y="1752600"/>
            <a:ext cx="13563600" cy="4662815"/>
          </a:xfrm>
          <a:prstGeom prst="rect">
            <a:avLst/>
          </a:prstGeom>
          <a:noFill/>
        </p:spPr>
        <p:txBody>
          <a:bodyPr wrap="square" rtlCol="0">
            <a:spAutoFit/>
          </a:bodyPr>
          <a:lstStyle/>
          <a:p>
            <a:pPr marL="0" lvl="1" algn="just">
              <a:buFont typeface="Wingdings" pitchFamily="2" charset="2"/>
              <a:buChar char="Ø"/>
            </a:pPr>
            <a:r>
              <a:rPr lang="en-US" dirty="0" smtClean="0"/>
              <a:t>    running a node monitoring daemon on every node, such as </a:t>
            </a:r>
            <a:r>
              <a:rPr lang="en-US" dirty="0" smtClean="0">
                <a:hlinkClick r:id="rId2"/>
              </a:rPr>
              <a:t>Prometheus Node Exporter</a:t>
            </a:r>
            <a:r>
              <a:rPr lang="en-US" dirty="0" smtClean="0"/>
              <a:t>, </a:t>
            </a:r>
            <a:r>
              <a:rPr lang="en-US" dirty="0" err="1" smtClean="0">
                <a:hlinkClick r:id="rId3"/>
              </a:rPr>
              <a:t>Sysdig</a:t>
            </a:r>
            <a:r>
              <a:rPr lang="en-US" dirty="0" smtClean="0">
                <a:hlinkClick r:id="rId3"/>
              </a:rPr>
              <a:t> Agent</a:t>
            </a:r>
            <a:r>
              <a:rPr lang="en-US" dirty="0" smtClean="0"/>
              <a:t>, </a:t>
            </a:r>
            <a:r>
              <a:rPr lang="en-US" dirty="0" err="1" smtClean="0"/>
              <a:t>collectd</a:t>
            </a:r>
            <a:r>
              <a:rPr lang="en-US" dirty="0" smtClean="0"/>
              <a:t>, </a:t>
            </a:r>
            <a:r>
              <a:rPr lang="en-US" dirty="0" err="1" smtClean="0">
                <a:hlinkClick r:id="rId4"/>
              </a:rPr>
              <a:t>Dynatrace</a:t>
            </a:r>
            <a:r>
              <a:rPr lang="en-US" dirty="0" smtClean="0">
                <a:hlinkClick r:id="rId4"/>
              </a:rPr>
              <a:t> </a:t>
            </a:r>
            <a:r>
              <a:rPr lang="en-US" dirty="0" err="1" smtClean="0">
                <a:hlinkClick r:id="rId4"/>
              </a:rPr>
              <a:t>OneAgent</a:t>
            </a:r>
            <a:r>
              <a:rPr lang="en-US" dirty="0" smtClean="0"/>
              <a:t>, </a:t>
            </a:r>
            <a:r>
              <a:rPr lang="en-US" dirty="0" err="1" smtClean="0">
                <a:hlinkClick r:id="rId5"/>
              </a:rPr>
              <a:t>AppDynamics</a:t>
            </a:r>
            <a:r>
              <a:rPr lang="en-US" dirty="0" smtClean="0">
                <a:hlinkClick r:id="rId5"/>
              </a:rPr>
              <a:t> Agent</a:t>
            </a:r>
            <a:r>
              <a:rPr lang="en-US" dirty="0" smtClean="0"/>
              <a:t>, </a:t>
            </a:r>
            <a:r>
              <a:rPr lang="en-US" dirty="0" err="1" smtClean="0">
                <a:hlinkClick r:id="rId6"/>
              </a:rPr>
              <a:t>Datadog</a:t>
            </a:r>
            <a:r>
              <a:rPr lang="en-US" dirty="0" smtClean="0">
                <a:hlinkClick r:id="rId6"/>
              </a:rPr>
              <a:t> agent</a:t>
            </a:r>
            <a:r>
              <a:rPr lang="en-US" dirty="0" smtClean="0"/>
              <a:t>, </a:t>
            </a:r>
            <a:r>
              <a:rPr lang="en-US" dirty="0" smtClean="0">
                <a:hlinkClick r:id="rId7"/>
              </a:rPr>
              <a:t>New Relic agent</a:t>
            </a:r>
            <a:r>
              <a:rPr lang="en-US" dirty="0" smtClean="0"/>
              <a:t>, Ganglia </a:t>
            </a:r>
            <a:r>
              <a:rPr lang="en-US" dirty="0" err="1" smtClean="0"/>
              <a:t>gmond</a:t>
            </a:r>
            <a:r>
              <a:rPr lang="en-US" dirty="0" smtClean="0"/>
              <a:t> or </a:t>
            </a:r>
            <a:r>
              <a:rPr lang="en-US" dirty="0" err="1" smtClean="0">
                <a:hlinkClick r:id="rId8"/>
              </a:rPr>
              <a:t>Instana</a:t>
            </a:r>
            <a:r>
              <a:rPr lang="en-US" dirty="0" smtClean="0">
                <a:hlinkClick r:id="rId8"/>
              </a:rPr>
              <a:t> Agent</a:t>
            </a:r>
            <a:r>
              <a:rPr lang="en-US" dirty="0" smtClean="0"/>
              <a:t>.</a:t>
            </a:r>
          </a:p>
          <a:p>
            <a:pPr marL="0" lvl="1" algn="just">
              <a:buFont typeface="Wingdings" pitchFamily="2" charset="2"/>
              <a:buChar char="Ø"/>
            </a:pPr>
            <a:endParaRPr lang="en-US" dirty="0" smtClean="0"/>
          </a:p>
          <a:p>
            <a:pPr algn="just">
              <a:buFont typeface="Wingdings" pitchFamily="2" charset="2"/>
              <a:buChar char="Ø"/>
            </a:pPr>
            <a:endParaRPr lang="en-US" dirty="0" smtClean="0"/>
          </a:p>
          <a:p>
            <a:pPr marL="0" lvl="1" algn="just">
              <a:buFont typeface="Wingdings" pitchFamily="2" charset="2"/>
              <a:buChar char="Ø"/>
            </a:pPr>
            <a:r>
              <a:rPr lang="en-US" dirty="0" smtClean="0"/>
              <a:t>    running a cluster storage daemon, such as </a:t>
            </a:r>
            <a:r>
              <a:rPr lang="en-US" dirty="0" err="1" smtClean="0"/>
              <a:t>glusterd</a:t>
            </a:r>
            <a:r>
              <a:rPr lang="en-US" dirty="0" smtClean="0"/>
              <a:t>, </a:t>
            </a:r>
            <a:r>
              <a:rPr lang="en-US" dirty="0" err="1" smtClean="0"/>
              <a:t>ceph</a:t>
            </a:r>
            <a:r>
              <a:rPr lang="en-US" dirty="0" smtClean="0"/>
              <a:t>, on each node</a:t>
            </a:r>
          </a:p>
          <a:p>
            <a:pPr marL="0" lvl="1" algn="just"/>
            <a:endParaRPr lang="en-US" dirty="0" smtClean="0"/>
          </a:p>
          <a:p>
            <a:pPr marL="0" lvl="1" algn="just"/>
            <a:endParaRPr lang="en-US" dirty="0" smtClean="0"/>
          </a:p>
          <a:p>
            <a:pPr marL="0" lvl="1" algn="just">
              <a:buFont typeface="Wingdings" pitchFamily="2" charset="2"/>
              <a:buChar char="Ø"/>
            </a:pPr>
            <a:r>
              <a:rPr lang="en-US" dirty="0" smtClean="0"/>
              <a:t>    running a logs collection daemon on every node, such as </a:t>
            </a:r>
            <a:r>
              <a:rPr lang="en-US" dirty="0" err="1" smtClean="0"/>
              <a:t>fluentd</a:t>
            </a:r>
            <a:r>
              <a:rPr lang="en-US" dirty="0" smtClean="0"/>
              <a:t> or </a:t>
            </a:r>
            <a:r>
              <a:rPr lang="en-US" dirty="0" err="1" smtClean="0"/>
              <a:t>logstash</a:t>
            </a:r>
            <a:r>
              <a:rPr lang="en-US" dirty="0" smtClean="0"/>
              <a:t>.</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Running Pods Only on Some Nodes</a:t>
            </a: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3831818"/>
          </a:xfrm>
          <a:prstGeom prst="rect">
            <a:avLst/>
          </a:prstGeom>
          <a:noFill/>
        </p:spPr>
        <p:txBody>
          <a:bodyPr wrap="square" rtlCol="0">
            <a:spAutoFit/>
          </a:bodyPr>
          <a:lstStyle/>
          <a:p>
            <a:pPr algn="just"/>
            <a:r>
              <a:rPr lang="en-US" dirty="0" smtClean="0"/>
              <a:t>If you specify a .</a:t>
            </a:r>
            <a:r>
              <a:rPr lang="en-US" dirty="0" err="1" smtClean="0"/>
              <a:t>spec.template.spec.nodeSelector</a:t>
            </a:r>
            <a:r>
              <a:rPr lang="en-US" dirty="0" smtClean="0"/>
              <a:t>, then the </a:t>
            </a:r>
            <a:r>
              <a:rPr lang="en-US" dirty="0" err="1" smtClean="0"/>
              <a:t>DaemonSet</a:t>
            </a:r>
            <a:r>
              <a:rPr lang="en-US" dirty="0" smtClean="0"/>
              <a:t> controller will create Pods on nodes which match that </a:t>
            </a:r>
            <a:r>
              <a:rPr lang="en-US" dirty="0" smtClean="0">
                <a:hlinkClick r:id="rId2"/>
              </a:rPr>
              <a:t>node selector</a:t>
            </a:r>
            <a:r>
              <a:rPr lang="en-US" dirty="0" smtClean="0"/>
              <a:t>. </a:t>
            </a:r>
          </a:p>
          <a:p>
            <a:pPr algn="just"/>
            <a:endParaRPr lang="en-US" dirty="0" smtClean="0"/>
          </a:p>
          <a:p>
            <a:pPr algn="just"/>
            <a:r>
              <a:rPr lang="en-US" dirty="0" smtClean="0"/>
              <a:t>Likewise if you specify a .</a:t>
            </a:r>
            <a:r>
              <a:rPr lang="en-US" dirty="0" err="1" smtClean="0"/>
              <a:t>spec.template.spec.affinity</a:t>
            </a:r>
            <a:r>
              <a:rPr lang="en-US" dirty="0" smtClean="0"/>
              <a:t>, then </a:t>
            </a:r>
            <a:r>
              <a:rPr lang="en-US" dirty="0" err="1" smtClean="0"/>
              <a:t>DaemonSet</a:t>
            </a:r>
            <a:r>
              <a:rPr lang="en-US" dirty="0" smtClean="0"/>
              <a:t> controller will create Pods on nodes which match that </a:t>
            </a:r>
            <a:r>
              <a:rPr lang="en-US" dirty="0" smtClean="0">
                <a:hlinkClick r:id="rId2"/>
              </a:rPr>
              <a:t>node affinity</a:t>
            </a:r>
            <a:r>
              <a:rPr lang="en-US" dirty="0" smtClean="0"/>
              <a:t>. </a:t>
            </a:r>
          </a:p>
          <a:p>
            <a:pPr algn="just"/>
            <a:endParaRPr lang="en-US" dirty="0" smtClean="0"/>
          </a:p>
          <a:p>
            <a:pPr algn="just"/>
            <a:r>
              <a:rPr lang="en-US" dirty="0" smtClean="0"/>
              <a:t>If you do not specify either, then the </a:t>
            </a:r>
            <a:r>
              <a:rPr lang="en-US" dirty="0" err="1" smtClean="0"/>
              <a:t>DaemonSet</a:t>
            </a:r>
            <a:r>
              <a:rPr lang="en-US" dirty="0" smtClean="0"/>
              <a:t> controller will create Pods on all nodes.</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 name="TextBox 2"/>
          <p:cNvSpPr txBox="1"/>
          <p:nvPr/>
        </p:nvSpPr>
        <p:spPr>
          <a:xfrm>
            <a:off x="990600" y="3352800"/>
            <a:ext cx="12344400" cy="2554545"/>
          </a:xfrm>
          <a:prstGeom prst="rect">
            <a:avLst/>
          </a:prstGeom>
          <a:noFill/>
        </p:spPr>
        <p:txBody>
          <a:bodyPr wrap="square" rtlCol="0">
            <a:spAutoFit/>
          </a:bodyPr>
          <a:lstStyle/>
          <a:p>
            <a:pPr algn="ctr"/>
            <a:r>
              <a:rPr lang="en-US" sz="7200" b="1" dirty="0" smtClean="0">
                <a:solidFill>
                  <a:schemeClr val="accent1">
                    <a:lumMod val="75000"/>
                  </a:schemeClr>
                </a:solidFill>
                <a:latin typeface="Candara" pitchFamily="34" charset="0"/>
              </a:rPr>
              <a:t>DEMO: </a:t>
            </a:r>
            <a:r>
              <a:rPr lang="en-US" sz="7200" b="1" dirty="0" err="1" smtClean="0">
                <a:solidFill>
                  <a:schemeClr val="accent1">
                    <a:lumMod val="75000"/>
                  </a:schemeClr>
                </a:solidFill>
                <a:latin typeface="Candara" pitchFamily="34" charset="0"/>
              </a:rPr>
              <a:t>DaemonSets</a:t>
            </a:r>
            <a:endParaRPr lang="en-US" sz="7200" b="1" dirty="0" smtClean="0">
              <a:solidFill>
                <a:schemeClr val="accent1">
                  <a:lumMod val="75000"/>
                </a:schemeClr>
              </a:solidFill>
              <a:latin typeface="Candara" pitchFamily="34" charset="0"/>
            </a:endParaRP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3" name="TextBox 2"/>
          <p:cNvSpPr txBox="1"/>
          <p:nvPr/>
        </p:nvSpPr>
        <p:spPr>
          <a:xfrm>
            <a:off x="533400" y="304800"/>
            <a:ext cx="12344400" cy="2123658"/>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Jobs</a:t>
            </a: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1143000" y="1447800"/>
            <a:ext cx="13944600" cy="6324808"/>
          </a:xfrm>
          <a:prstGeom prst="rect">
            <a:avLst/>
          </a:prstGeom>
          <a:noFill/>
        </p:spPr>
        <p:txBody>
          <a:bodyPr wrap="square" rtlCol="0">
            <a:spAutoFit/>
          </a:bodyPr>
          <a:lstStyle/>
          <a:p>
            <a:pPr algn="just"/>
            <a:r>
              <a:rPr lang="en-US" dirty="0" smtClean="0"/>
              <a:t>A Job creates one or more Pods and ensures that a specified number of them successfully terminate.  As pods successfully complete, the Job tracks the successful completions. </a:t>
            </a:r>
          </a:p>
          <a:p>
            <a:pPr algn="just"/>
            <a:endParaRPr lang="en-US" dirty="0" smtClean="0"/>
          </a:p>
          <a:p>
            <a:pPr algn="just"/>
            <a:r>
              <a:rPr lang="en-US" dirty="0" smtClean="0"/>
              <a:t>When a specified number of successful completions is reached, the task (</a:t>
            </a:r>
            <a:r>
              <a:rPr lang="en-US" dirty="0" err="1" smtClean="0"/>
              <a:t>ie</a:t>
            </a:r>
            <a:r>
              <a:rPr lang="en-US" dirty="0" smtClean="0"/>
              <a:t>, Job) is complete. </a:t>
            </a:r>
          </a:p>
          <a:p>
            <a:pPr algn="just"/>
            <a:endParaRPr lang="en-US" dirty="0" smtClean="0"/>
          </a:p>
          <a:p>
            <a:pPr algn="just"/>
            <a:r>
              <a:rPr lang="en-US" dirty="0" smtClean="0"/>
              <a:t>Deleting a Job will clean up the Pods it created.</a:t>
            </a:r>
          </a:p>
          <a:p>
            <a:pPr algn="just"/>
            <a:endParaRPr lang="en-US" dirty="0" smtClean="0"/>
          </a:p>
          <a:p>
            <a:pPr algn="just"/>
            <a:r>
              <a:rPr lang="en-US" dirty="0" smtClean="0"/>
              <a:t>A simple case is to create one Job object in order to reliably run one Pod to completion. </a:t>
            </a:r>
          </a:p>
          <a:p>
            <a:pPr algn="just"/>
            <a:endParaRPr lang="en-US" dirty="0" smtClean="0"/>
          </a:p>
          <a:p>
            <a:pPr algn="just"/>
            <a:r>
              <a:rPr lang="en-US" dirty="0" smtClean="0"/>
              <a:t>The Job object will start a new Pod if the first Pod fails or is deleted (for example due to a node hardware failure or a node reboot).</a:t>
            </a:r>
          </a:p>
          <a:p>
            <a:pPr algn="just"/>
            <a:endParaRPr lang="en-US" dirty="0" smtClean="0"/>
          </a:p>
          <a:p>
            <a:pPr algn="just"/>
            <a:r>
              <a:rPr lang="en-US" dirty="0" smtClean="0"/>
              <a:t>We can also use a Job to run multiple Pods in parallel.</a:t>
            </a:r>
          </a:p>
          <a:p>
            <a:pPr algn="just"/>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3" name="TextBox 2"/>
          <p:cNvSpPr txBox="1"/>
          <p:nvPr/>
        </p:nvSpPr>
        <p:spPr>
          <a:xfrm>
            <a:off x="533400" y="304800"/>
            <a:ext cx="12344400" cy="2123658"/>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Parallel Jobs</a:t>
            </a: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990600" y="1447800"/>
            <a:ext cx="14020800" cy="6324808"/>
          </a:xfrm>
          <a:prstGeom prst="rect">
            <a:avLst/>
          </a:prstGeom>
          <a:noFill/>
        </p:spPr>
        <p:txBody>
          <a:bodyPr wrap="square" rtlCol="0">
            <a:spAutoFit/>
          </a:bodyPr>
          <a:lstStyle/>
          <a:p>
            <a:pPr algn="just"/>
            <a:r>
              <a:rPr lang="en-US" b="1" dirty="0" smtClean="0">
                <a:solidFill>
                  <a:srgbClr val="FF0000"/>
                </a:solidFill>
              </a:rPr>
              <a:t>Non-parallel Jobs</a:t>
            </a:r>
          </a:p>
          <a:p>
            <a:pPr lvl="1" algn="just">
              <a:buFont typeface="Wingdings" pitchFamily="2" charset="2"/>
              <a:buChar char="Ø"/>
            </a:pPr>
            <a:r>
              <a:rPr lang="en-US" dirty="0" smtClean="0"/>
              <a:t>normally, only one Pod is started, unless the Pod fails.</a:t>
            </a:r>
          </a:p>
          <a:p>
            <a:pPr lvl="1" algn="just">
              <a:buFont typeface="Wingdings" pitchFamily="2" charset="2"/>
              <a:buChar char="Ø"/>
            </a:pPr>
            <a:r>
              <a:rPr lang="en-US" dirty="0" smtClean="0"/>
              <a:t>the Job is complete as soon as its Pod terminates successfully.</a:t>
            </a:r>
          </a:p>
          <a:p>
            <a:pPr lvl="1" algn="just">
              <a:buFont typeface="Wingdings" pitchFamily="2" charset="2"/>
              <a:buChar char="Ø"/>
            </a:pPr>
            <a:r>
              <a:rPr lang="en-US" dirty="0" smtClean="0"/>
              <a:t>a non-parallel Job, we can leave both .</a:t>
            </a:r>
            <a:r>
              <a:rPr lang="en-US" dirty="0" err="1" smtClean="0"/>
              <a:t>spec.completions</a:t>
            </a:r>
            <a:r>
              <a:rPr lang="en-US" dirty="0" smtClean="0"/>
              <a:t> and .</a:t>
            </a:r>
            <a:r>
              <a:rPr lang="en-US" dirty="0" err="1" smtClean="0"/>
              <a:t>spec.parallelism</a:t>
            </a:r>
            <a:r>
              <a:rPr lang="en-US" dirty="0" smtClean="0"/>
              <a:t> unset. </a:t>
            </a:r>
          </a:p>
          <a:p>
            <a:pPr lvl="1" algn="just">
              <a:buFont typeface="Wingdings" pitchFamily="2" charset="2"/>
              <a:buChar char="Ø"/>
            </a:pPr>
            <a:r>
              <a:rPr lang="en-US" dirty="0" smtClean="0"/>
              <a:t>When both are unset, both are defaulted to 1</a:t>
            </a:r>
          </a:p>
          <a:p>
            <a:pPr lvl="1" algn="just"/>
            <a:endParaRPr lang="en-US" dirty="0" smtClean="0"/>
          </a:p>
          <a:p>
            <a:pPr marL="0" lvl="1" algn="just"/>
            <a:r>
              <a:rPr lang="en-US" b="1" dirty="0" smtClean="0">
                <a:solidFill>
                  <a:srgbClr val="FF0000"/>
                </a:solidFill>
              </a:rPr>
              <a:t>Parallel Jobs with a fixed completion count:</a:t>
            </a:r>
          </a:p>
          <a:p>
            <a:pPr lvl="1" algn="just">
              <a:buFont typeface="Wingdings" pitchFamily="2" charset="2"/>
              <a:buChar char="Ø"/>
            </a:pPr>
            <a:r>
              <a:rPr lang="en-US" dirty="0" smtClean="0"/>
              <a:t>specify a non-zero positive value for .</a:t>
            </a:r>
            <a:r>
              <a:rPr lang="en-US" dirty="0" err="1" smtClean="0"/>
              <a:t>spec.completions</a:t>
            </a:r>
            <a:r>
              <a:rPr lang="en-US" dirty="0" smtClean="0"/>
              <a:t>.</a:t>
            </a:r>
          </a:p>
          <a:p>
            <a:pPr lvl="1" algn="just">
              <a:buFont typeface="Wingdings" pitchFamily="2" charset="2"/>
              <a:buChar char="Ø"/>
            </a:pPr>
            <a:r>
              <a:rPr lang="en-US" dirty="0" smtClean="0"/>
              <a:t>the Job represents the overall task, and is complete when there is one successful Pod for each value in the range 1 to .</a:t>
            </a:r>
            <a:r>
              <a:rPr lang="en-US" dirty="0" err="1" smtClean="0"/>
              <a:t>spec.completions</a:t>
            </a:r>
            <a:r>
              <a:rPr lang="en-US" dirty="0" smtClean="0"/>
              <a:t>.</a:t>
            </a:r>
          </a:p>
          <a:p>
            <a:pPr lvl="1" algn="just">
              <a:buFont typeface="Wingdings" pitchFamily="2" charset="2"/>
              <a:buChar char="Ø"/>
            </a:pPr>
            <a:r>
              <a:rPr lang="en-US" dirty="0" smtClean="0"/>
              <a:t>not implemented yet: Each Pod is passed a different index in the range 1 to .</a:t>
            </a:r>
            <a:r>
              <a:rPr lang="en-US" dirty="0" err="1" smtClean="0"/>
              <a:t>spec.completions</a:t>
            </a:r>
            <a:r>
              <a:rPr lang="en-US" dirty="0" smtClean="0"/>
              <a:t>.</a:t>
            </a:r>
          </a:p>
          <a:p>
            <a:pPr lvl="1" algn="just">
              <a:buFont typeface="Wingdings" pitchFamily="2" charset="2"/>
              <a:buChar char="Ø"/>
            </a:pPr>
            <a:r>
              <a:rPr lang="en-US" dirty="0" smtClean="0"/>
              <a:t>a fixed completion count Job, you should set .</a:t>
            </a:r>
            <a:r>
              <a:rPr lang="en-US" dirty="0" err="1" smtClean="0"/>
              <a:t>spec.completions</a:t>
            </a:r>
            <a:r>
              <a:rPr lang="en-US" dirty="0" smtClean="0"/>
              <a:t> to the number of completions needed. </a:t>
            </a:r>
          </a:p>
          <a:p>
            <a:pPr lvl="1" algn="just">
              <a:buFont typeface="Wingdings" pitchFamily="2" charset="2"/>
              <a:buChar char="Ø"/>
            </a:pPr>
            <a:r>
              <a:rPr lang="en-US" dirty="0" smtClean="0"/>
              <a:t>we can set .</a:t>
            </a:r>
            <a:r>
              <a:rPr lang="en-US" dirty="0" err="1" smtClean="0"/>
              <a:t>spec.parallelism</a:t>
            </a:r>
            <a:r>
              <a:rPr lang="en-US" dirty="0" smtClean="0"/>
              <a:t>, or leave it unset and it will default to 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3" name="TextBox 2"/>
          <p:cNvSpPr txBox="1"/>
          <p:nvPr/>
        </p:nvSpPr>
        <p:spPr>
          <a:xfrm>
            <a:off x="533400" y="304800"/>
            <a:ext cx="12344400" cy="2123658"/>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Parallel Jobs Cont..</a:t>
            </a: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1143000" y="1295400"/>
            <a:ext cx="13792200" cy="7248138"/>
          </a:xfrm>
          <a:prstGeom prst="rect">
            <a:avLst/>
          </a:prstGeom>
          <a:noFill/>
        </p:spPr>
        <p:txBody>
          <a:bodyPr wrap="square" rtlCol="0">
            <a:spAutoFit/>
          </a:bodyPr>
          <a:lstStyle/>
          <a:p>
            <a:pPr algn="just"/>
            <a:r>
              <a:rPr lang="en-US" b="1" dirty="0" smtClean="0">
                <a:solidFill>
                  <a:srgbClr val="FF0000"/>
                </a:solidFill>
              </a:rPr>
              <a:t>Parallel Jobs with a work queue:</a:t>
            </a:r>
          </a:p>
          <a:p>
            <a:pPr lvl="1" algn="just">
              <a:buFont typeface="Wingdings" pitchFamily="2" charset="2"/>
              <a:buChar char="Ø"/>
            </a:pPr>
            <a:r>
              <a:rPr lang="en-US" sz="2400" dirty="0" smtClean="0"/>
              <a:t>do not specify .</a:t>
            </a:r>
            <a:r>
              <a:rPr lang="en-US" sz="2400" dirty="0" err="1" smtClean="0"/>
              <a:t>spec.completions</a:t>
            </a:r>
            <a:r>
              <a:rPr lang="en-US" sz="2400" dirty="0" smtClean="0"/>
              <a:t>, default to .</a:t>
            </a:r>
            <a:r>
              <a:rPr lang="en-US" sz="2400" dirty="0" err="1" smtClean="0"/>
              <a:t>spec.parallelism</a:t>
            </a:r>
            <a:r>
              <a:rPr lang="en-US" sz="2400" dirty="0" smtClean="0"/>
              <a:t>.</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the Pods must coordinate amongst themselves or an external service to determine what each should work on. For example, a Pod might fetch a batch of up to N items from the work queue.</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each Pod is independently capable of determining whether or not all its peers are done, and thus that the entire Job is done.</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when any Pod from the Job terminates with success, no new Pods are created.</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once at least one Pod has terminated with success and all Pods are terminated, then the Job is completed with success.</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once any Pod has exited with success, no other Pod should still be doing any work for this task or writing any output. They should all be in the process of exiting.</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a </a:t>
            </a:r>
            <a:r>
              <a:rPr lang="en-US" sz="2400" i="1" dirty="0" smtClean="0"/>
              <a:t>work queue</a:t>
            </a:r>
            <a:r>
              <a:rPr lang="en-US" sz="2400" dirty="0" smtClean="0"/>
              <a:t> Job, you must leave .</a:t>
            </a:r>
            <a:r>
              <a:rPr lang="en-US" sz="2400" dirty="0" err="1" smtClean="0"/>
              <a:t>spec.completions</a:t>
            </a:r>
            <a:r>
              <a:rPr lang="en-US" sz="2400" dirty="0" smtClean="0"/>
              <a:t> unset, and set .</a:t>
            </a:r>
            <a:r>
              <a:rPr lang="en-US" sz="2400" dirty="0" err="1" smtClean="0"/>
              <a:t>spec.parallelism</a:t>
            </a:r>
            <a:r>
              <a:rPr lang="en-US" sz="2400" dirty="0" smtClean="0"/>
              <a:t> to a non-negative integer</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3" name="TextBox 2"/>
          <p:cNvSpPr txBox="1"/>
          <p:nvPr/>
        </p:nvSpPr>
        <p:spPr>
          <a:xfrm>
            <a:off x="609600" y="304800"/>
            <a:ext cx="123444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Pod </a:t>
            </a:r>
            <a:r>
              <a:rPr lang="en-US" sz="4400" b="1" dirty="0" err="1" smtClean="0">
                <a:solidFill>
                  <a:schemeClr val="accent1">
                    <a:lumMod val="75000"/>
                  </a:schemeClr>
                </a:solidFill>
                <a:latin typeface="Candara" pitchFamily="34" charset="0"/>
              </a:rPr>
              <a:t>backoff</a:t>
            </a:r>
            <a:r>
              <a:rPr lang="en-US" sz="4400" b="1" dirty="0" smtClean="0">
                <a:solidFill>
                  <a:schemeClr val="accent1">
                    <a:lumMod val="75000"/>
                  </a:schemeClr>
                </a:solidFill>
                <a:latin typeface="Candara" pitchFamily="34" charset="0"/>
              </a:rPr>
              <a:t> failure policy</a:t>
            </a: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838200" y="1295400"/>
            <a:ext cx="14249400" cy="7848302"/>
          </a:xfrm>
          <a:prstGeom prst="rect">
            <a:avLst/>
          </a:prstGeom>
          <a:noFill/>
        </p:spPr>
        <p:txBody>
          <a:bodyPr wrap="square" rtlCol="0">
            <a:spAutoFit/>
          </a:bodyPr>
          <a:lstStyle/>
          <a:p>
            <a:pPr lvl="1" algn="just">
              <a:buFont typeface="Wingdings" pitchFamily="2" charset="2"/>
              <a:buChar char="Ø"/>
            </a:pPr>
            <a:r>
              <a:rPr lang="en-US" sz="2400" dirty="0" smtClean="0"/>
              <a:t>There are situations where you want to fail a Job after some amount of retries due to a logical error in configuration etc. </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To do so, set .</a:t>
            </a:r>
            <a:r>
              <a:rPr lang="en-US" sz="2400" dirty="0" err="1" smtClean="0"/>
              <a:t>spec.backoffLimit</a:t>
            </a:r>
            <a:r>
              <a:rPr lang="en-US" sz="2400" dirty="0" smtClean="0"/>
              <a:t> to specify the number of retries before considering a Job as failed. </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The back-off limit is set by default to 6. Failed Pods associated with the Job are recreated by the Job controller with an exponential back-off delay (10s, 20s, 40s …) capped at six minutes.</a:t>
            </a:r>
          </a:p>
          <a:p>
            <a:pPr lvl="1" algn="just"/>
            <a:r>
              <a:rPr lang="en-US" sz="2400" dirty="0" smtClean="0"/>
              <a:t> </a:t>
            </a:r>
          </a:p>
          <a:p>
            <a:pPr lvl="1" algn="just">
              <a:buFont typeface="Wingdings" pitchFamily="2" charset="2"/>
              <a:buChar char="Ø"/>
            </a:pPr>
            <a:r>
              <a:rPr lang="en-US" sz="2400" dirty="0" smtClean="0"/>
              <a:t>The back-off count is reset if no new failed Pods appear before the Job’s next status check.</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If a job has </a:t>
            </a:r>
            <a:r>
              <a:rPr lang="en-US" sz="2400" dirty="0" err="1" smtClean="0"/>
              <a:t>restartPolicy</a:t>
            </a:r>
            <a:r>
              <a:rPr lang="en-US" sz="2400" dirty="0" smtClean="0"/>
              <a:t> = "</a:t>
            </a:r>
            <a:r>
              <a:rPr lang="en-US" sz="2400" dirty="0" err="1" smtClean="0"/>
              <a:t>OnFailure</a:t>
            </a:r>
            <a:r>
              <a:rPr lang="en-US" sz="2400" dirty="0" smtClean="0"/>
              <a:t>", keep in mind that your container running the Job will be terminated once the job </a:t>
            </a:r>
            <a:r>
              <a:rPr lang="en-US" sz="2400" dirty="0" err="1" smtClean="0"/>
              <a:t>backoff</a:t>
            </a:r>
            <a:r>
              <a:rPr lang="en-US" sz="2400" dirty="0" smtClean="0"/>
              <a:t> limit has been reached. </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This can make debugging the Job’s executable more difficult. </a:t>
            </a:r>
          </a:p>
          <a:p>
            <a:pPr lvl="1" algn="just"/>
            <a:endParaRPr lang="en-US" sz="2400" dirty="0" smtClean="0"/>
          </a:p>
          <a:p>
            <a:pPr lvl="1" algn="just">
              <a:buFont typeface="Wingdings" pitchFamily="2" charset="2"/>
              <a:buChar char="Ø"/>
            </a:pPr>
            <a:r>
              <a:rPr lang="en-US" sz="2400" dirty="0" smtClean="0"/>
              <a:t>It is suggest setting </a:t>
            </a:r>
            <a:r>
              <a:rPr lang="en-US" sz="2400" dirty="0" err="1" smtClean="0"/>
              <a:t>restartPolicy</a:t>
            </a:r>
            <a:r>
              <a:rPr lang="en-US" sz="2400" dirty="0" smtClean="0"/>
              <a:t> = "Never" when debugging the Job or using a logging system to ensure output from failed Jobs is not lost inadvertently.</a:t>
            </a:r>
          </a:p>
          <a:p>
            <a:r>
              <a:rPr lang="en-US" sz="2400" dirty="0" smtClean="0"/>
              <a:t/>
            </a:r>
            <a:br>
              <a:rPr lang="en-US" sz="2400" dirty="0" smtClean="0"/>
            </a:b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3" name="TextBox 2"/>
          <p:cNvSpPr txBox="1"/>
          <p:nvPr/>
        </p:nvSpPr>
        <p:spPr>
          <a:xfrm>
            <a:off x="609600" y="304800"/>
            <a:ext cx="123444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Job Termination and Cleanup</a:t>
            </a: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990600" y="1143000"/>
            <a:ext cx="14173200" cy="6740307"/>
          </a:xfrm>
          <a:prstGeom prst="rect">
            <a:avLst/>
          </a:prstGeom>
          <a:noFill/>
        </p:spPr>
        <p:txBody>
          <a:bodyPr wrap="square" rtlCol="0">
            <a:spAutoFit/>
          </a:bodyPr>
          <a:lstStyle/>
          <a:p>
            <a:pPr lvl="1" algn="just">
              <a:buFont typeface="Wingdings" pitchFamily="2" charset="2"/>
              <a:buChar char="Ø"/>
            </a:pPr>
            <a:r>
              <a:rPr lang="en-US" sz="2400" dirty="0" smtClean="0"/>
              <a:t>When a Job completes, no more Pods are created, but the Pods are not deleted either. </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Keeping them around allows you to still view the logs of completed pods to check for errors, warnings, or other diagnostic output. </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The job object also remains after it is completed so that you can view its status. </a:t>
            </a:r>
            <a:r>
              <a:rPr lang="en-US" sz="2400" b="1" dirty="0" smtClean="0">
                <a:solidFill>
                  <a:srgbClr val="0070C0"/>
                </a:solidFill>
              </a:rPr>
              <a:t>It is up to the user to delete old jobs after noting their status</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By default, a Job will run uninterrupted unless a Pod fails (</a:t>
            </a:r>
            <a:r>
              <a:rPr lang="en-US" sz="2400" dirty="0" err="1" smtClean="0"/>
              <a:t>restartPolicy</a:t>
            </a:r>
            <a:r>
              <a:rPr lang="en-US" sz="2400" dirty="0" smtClean="0"/>
              <a:t>=Never) or a Container exits in error (</a:t>
            </a:r>
            <a:r>
              <a:rPr lang="en-US" sz="2400" dirty="0" err="1" smtClean="0"/>
              <a:t>restartPolicy</a:t>
            </a:r>
            <a:r>
              <a:rPr lang="en-US" sz="2400" dirty="0" smtClean="0"/>
              <a:t>=</a:t>
            </a:r>
            <a:r>
              <a:rPr lang="en-US" sz="2400" dirty="0" err="1" smtClean="0"/>
              <a:t>OnFailure</a:t>
            </a:r>
            <a:r>
              <a:rPr lang="en-US" sz="2400" dirty="0" smtClean="0"/>
              <a:t>), at which point the Job defers to the .</a:t>
            </a:r>
            <a:r>
              <a:rPr lang="en-US" sz="2400" dirty="0" err="1" smtClean="0"/>
              <a:t>spec.backoffLimit</a:t>
            </a:r>
            <a:r>
              <a:rPr lang="en-US" sz="2400" dirty="0" smtClean="0"/>
              <a:t> Once .</a:t>
            </a:r>
            <a:r>
              <a:rPr lang="en-US" sz="2400" dirty="0" err="1" smtClean="0"/>
              <a:t>spec.bacoffLimit</a:t>
            </a:r>
            <a:r>
              <a:rPr lang="en-US" sz="2400" dirty="0" smtClean="0"/>
              <a:t>.  has been reached the Job will be marked as failed and any running Pods will be terminated.</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Another way to terminate a Job is by setting an active deadline. Do this by setting the .</a:t>
            </a:r>
            <a:r>
              <a:rPr lang="en-US" sz="2400" dirty="0" err="1" smtClean="0"/>
              <a:t>spec.activeDeadlineSeconds</a:t>
            </a:r>
            <a:r>
              <a:rPr lang="en-US" sz="2400" dirty="0" smtClean="0"/>
              <a:t> field of the Job to a number of seconds. The </a:t>
            </a:r>
            <a:r>
              <a:rPr lang="en-US" sz="2400" dirty="0" err="1" smtClean="0"/>
              <a:t>activeDeadlineSeconds</a:t>
            </a:r>
            <a:r>
              <a:rPr lang="en-US" sz="2400" dirty="0" smtClean="0"/>
              <a:t> applies to the duration of the job, no matter how many Pods are created. Once a Job reaches </a:t>
            </a:r>
            <a:r>
              <a:rPr lang="en-US" sz="2400" dirty="0" err="1" smtClean="0"/>
              <a:t>activeDeadlineSeconds</a:t>
            </a:r>
            <a:r>
              <a:rPr lang="en-US" sz="2400" dirty="0" smtClean="0"/>
              <a:t>, all of its running Pods are terminated and the Job status will become type: Failed with reason: </a:t>
            </a:r>
            <a:r>
              <a:rPr lang="en-US" sz="2400" dirty="0" err="1" smtClean="0"/>
              <a:t>DeadlineExceeded</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3" name="TextBox 2"/>
          <p:cNvSpPr txBox="1"/>
          <p:nvPr/>
        </p:nvSpPr>
        <p:spPr>
          <a:xfrm>
            <a:off x="457200" y="381000"/>
            <a:ext cx="123444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Clean Up Finished Jobs Automatically</a:t>
            </a: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990600" y="1447800"/>
            <a:ext cx="13944600" cy="8263801"/>
          </a:xfrm>
          <a:prstGeom prst="rect">
            <a:avLst/>
          </a:prstGeom>
          <a:noFill/>
        </p:spPr>
        <p:txBody>
          <a:bodyPr wrap="square" rtlCol="0">
            <a:spAutoFit/>
          </a:bodyPr>
          <a:lstStyle/>
          <a:p>
            <a:pPr algn="just"/>
            <a:r>
              <a:rPr lang="en-US" sz="2400" dirty="0" smtClean="0"/>
              <a:t>Finished Jobs are usually no longer needed in the system. Keeping them around in the system will put pressure on the API server. </a:t>
            </a:r>
          </a:p>
          <a:p>
            <a:pPr algn="just"/>
            <a:endParaRPr lang="en-US" sz="2400" dirty="0" smtClean="0"/>
          </a:p>
          <a:p>
            <a:pPr algn="just"/>
            <a:r>
              <a:rPr lang="en-US" sz="2400" dirty="0" smtClean="0"/>
              <a:t>If the Jobs are managed directly by a higher level controller, such as </a:t>
            </a:r>
            <a:r>
              <a:rPr lang="en-US" sz="2400" dirty="0" err="1" smtClean="0"/>
              <a:t>Cron</a:t>
            </a:r>
            <a:r>
              <a:rPr lang="en-US" sz="2400" dirty="0" smtClean="0"/>
              <a:t> Jobs.</a:t>
            </a:r>
          </a:p>
          <a:p>
            <a:pPr algn="just"/>
            <a:endParaRPr lang="en-US" dirty="0" smtClean="0"/>
          </a:p>
          <a:p>
            <a:pPr algn="just"/>
            <a:r>
              <a:rPr lang="en-US" b="1" dirty="0" smtClean="0">
                <a:solidFill>
                  <a:srgbClr val="FF0000"/>
                </a:solidFill>
              </a:rPr>
              <a:t>TTL Mechanism for Finished Jobs</a:t>
            </a:r>
          </a:p>
          <a:p>
            <a:pPr algn="just"/>
            <a:endParaRPr lang="en-US" b="1" dirty="0" smtClean="0">
              <a:solidFill>
                <a:srgbClr val="FF0000"/>
              </a:solidFill>
            </a:endParaRPr>
          </a:p>
          <a:p>
            <a:pPr lvl="1" algn="just">
              <a:buFont typeface="Wingdings" pitchFamily="2" charset="2"/>
              <a:buChar char="Ø"/>
            </a:pPr>
            <a:r>
              <a:rPr lang="en-US" sz="2400" dirty="0" smtClean="0"/>
              <a:t>Another way to clean up finished Jobs (either Complete or Failed) automatically is to use a TTL mechanism provided by a TTL controller for finished resources, by specifying the .</a:t>
            </a:r>
            <a:r>
              <a:rPr lang="en-US" sz="2400" dirty="0" err="1" smtClean="0"/>
              <a:t>spec.ttlSecondsAfterFinished</a:t>
            </a:r>
            <a:r>
              <a:rPr lang="en-US" sz="2400" dirty="0" smtClean="0"/>
              <a:t> field of the Job.</a:t>
            </a:r>
          </a:p>
          <a:p>
            <a:pPr lvl="1" algn="just"/>
            <a:endParaRPr lang="en-US" sz="2400" dirty="0" smtClean="0"/>
          </a:p>
          <a:p>
            <a:pPr lvl="1" algn="just">
              <a:buFont typeface="Wingdings" pitchFamily="2" charset="2"/>
              <a:buChar char="Ø"/>
            </a:pPr>
            <a:r>
              <a:rPr lang="en-US" sz="2400" dirty="0" smtClean="0"/>
              <a:t>When the TTL controller cleans up the Job, it will delete the Job </a:t>
            </a:r>
            <a:r>
              <a:rPr lang="en-US" sz="2400" dirty="0" err="1" smtClean="0"/>
              <a:t>cascadingly</a:t>
            </a:r>
            <a:r>
              <a:rPr lang="en-US" sz="2400" dirty="0" smtClean="0"/>
              <a:t>, i.e. delete its dependent objects, such as Pods, together with the Job.</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If the field </a:t>
            </a:r>
            <a:r>
              <a:rPr lang="en-US" sz="2400" dirty="0" err="1" smtClean="0"/>
              <a:t>ttlSecondsAfterFinished</a:t>
            </a:r>
            <a:r>
              <a:rPr lang="en-US" sz="2400" dirty="0" smtClean="0"/>
              <a:t> is set to 0, the Job will be eligible to be automatically deleted immediately after it finishes. </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If the field </a:t>
            </a:r>
            <a:r>
              <a:rPr lang="en-US" sz="2400" dirty="0" err="1" smtClean="0"/>
              <a:t>ttlSecondsAfterFinished</a:t>
            </a:r>
            <a:r>
              <a:rPr lang="en-US" sz="2400" dirty="0" smtClean="0"/>
              <a:t> is unset, this Job won’t be cleaned up by the TTL controller after it finishes.</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3" name="TextBox 2"/>
          <p:cNvSpPr txBox="1"/>
          <p:nvPr/>
        </p:nvSpPr>
        <p:spPr>
          <a:xfrm>
            <a:off x="914400" y="3352800"/>
            <a:ext cx="12344400" cy="1200329"/>
          </a:xfrm>
          <a:prstGeom prst="rect">
            <a:avLst/>
          </a:prstGeom>
          <a:noFill/>
        </p:spPr>
        <p:txBody>
          <a:bodyPr wrap="square" rtlCol="0">
            <a:spAutoFit/>
          </a:bodyPr>
          <a:lstStyle/>
          <a:p>
            <a:pPr algn="ctr"/>
            <a:r>
              <a:rPr lang="en-US" sz="7200" b="1" dirty="0" smtClean="0">
                <a:solidFill>
                  <a:schemeClr val="accent1">
                    <a:lumMod val="75000"/>
                  </a:schemeClr>
                </a:solidFill>
                <a:latin typeface="Candara" pitchFamily="34" charset="0"/>
              </a:rPr>
              <a:t>DEMO: </a:t>
            </a:r>
            <a:r>
              <a:rPr lang="en-US" sz="7200" b="1" dirty="0" smtClean="0">
                <a:solidFill>
                  <a:schemeClr val="accent1">
                    <a:lumMod val="75000"/>
                  </a:schemeClr>
                </a:solidFill>
                <a:latin typeface="Candara" pitchFamily="34" charset="0"/>
              </a:rPr>
              <a:t>JOBS</a:t>
            </a:r>
            <a:endParaRPr lang="en-US" sz="7200" b="1" dirty="0" smtClean="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381000" y="304800"/>
            <a:ext cx="8305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ReplicationController Spec</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219200"/>
            <a:ext cx="13030200" cy="9233297"/>
          </a:xfrm>
          <a:prstGeom prst="rect">
            <a:avLst/>
          </a:prstGeom>
          <a:noFill/>
        </p:spPr>
        <p:txBody>
          <a:bodyPr wrap="square" rtlCol="0">
            <a:spAutoFit/>
          </a:bodyPr>
          <a:lstStyle/>
          <a:p>
            <a:pPr algn="just"/>
            <a:endParaRPr lang="en-US" dirty="0" smtClean="0"/>
          </a:p>
          <a:p>
            <a:pPr algn="just"/>
            <a:r>
              <a:rPr lang="en-US" dirty="0" smtClean="0"/>
              <a:t>A ReplicationController needs </a:t>
            </a:r>
            <a:r>
              <a:rPr lang="en-US" dirty="0" err="1" smtClean="0"/>
              <a:t>apiVersion</a:t>
            </a:r>
            <a:r>
              <a:rPr lang="en-US" dirty="0" smtClean="0"/>
              <a:t>, kind, and metadata fields &amp; .spec section</a:t>
            </a:r>
          </a:p>
          <a:p>
            <a:pPr algn="just"/>
            <a:endParaRPr lang="en-US" dirty="0" smtClean="0"/>
          </a:p>
          <a:p>
            <a:pPr algn="just"/>
            <a:r>
              <a:rPr lang="en-US" u="sng" dirty="0" smtClean="0">
                <a:solidFill>
                  <a:srgbClr val="FF0000"/>
                </a:solidFill>
              </a:rPr>
              <a:t>Pod Template</a:t>
            </a:r>
          </a:p>
          <a:p>
            <a:pPr algn="just"/>
            <a:endParaRPr lang="en-US" u="sng" dirty="0" smtClean="0">
              <a:solidFill>
                <a:srgbClr val="FF0000"/>
              </a:solidFill>
            </a:endParaRPr>
          </a:p>
          <a:p>
            <a:pPr algn="just"/>
            <a:r>
              <a:rPr lang="en-US" dirty="0" smtClean="0"/>
              <a:t>The .</a:t>
            </a:r>
            <a:r>
              <a:rPr lang="en-US" dirty="0" err="1" smtClean="0"/>
              <a:t>spec.template</a:t>
            </a:r>
            <a:r>
              <a:rPr lang="en-US" dirty="0" smtClean="0"/>
              <a:t> is the only required field of the .spec.</a:t>
            </a:r>
          </a:p>
          <a:p>
            <a:pPr algn="just"/>
            <a:endParaRPr lang="en-US" dirty="0" smtClean="0"/>
          </a:p>
          <a:p>
            <a:pPr algn="just"/>
            <a:r>
              <a:rPr lang="en-US" dirty="0" smtClean="0"/>
              <a:t>The .</a:t>
            </a:r>
            <a:r>
              <a:rPr lang="en-US" dirty="0" err="1" smtClean="0"/>
              <a:t>spec.template</a:t>
            </a:r>
            <a:r>
              <a:rPr lang="en-US" dirty="0" smtClean="0"/>
              <a:t> is a </a:t>
            </a:r>
            <a:r>
              <a:rPr lang="en-US" dirty="0" smtClean="0">
                <a:hlinkClick r:id="rId2"/>
              </a:rPr>
              <a:t>pod template</a:t>
            </a:r>
            <a:r>
              <a:rPr lang="en-US" dirty="0" smtClean="0"/>
              <a:t>. It has exactly the same schema as a </a:t>
            </a:r>
            <a:r>
              <a:rPr lang="en-US" dirty="0" smtClean="0">
                <a:hlinkClick r:id="rId3"/>
              </a:rPr>
              <a:t>pod</a:t>
            </a:r>
            <a:r>
              <a:rPr lang="en-US" dirty="0" smtClean="0"/>
              <a:t>, except it is nested and does not have an </a:t>
            </a:r>
            <a:r>
              <a:rPr lang="en-US" dirty="0" err="1" smtClean="0"/>
              <a:t>apiVersion</a:t>
            </a:r>
            <a:r>
              <a:rPr lang="en-US" dirty="0" smtClean="0"/>
              <a:t> or kind.</a:t>
            </a:r>
          </a:p>
          <a:p>
            <a:pPr algn="just"/>
            <a:endParaRPr lang="en-US" dirty="0" smtClean="0"/>
          </a:p>
          <a:p>
            <a:pPr algn="just"/>
            <a:r>
              <a:rPr lang="en-US" dirty="0" smtClean="0"/>
              <a:t>In addition to required fields for a Pod, a pod template in a ReplicationController must specify appropriate labels and an appropriate restart policy. </a:t>
            </a:r>
          </a:p>
          <a:p>
            <a:pPr algn="just"/>
            <a:endParaRPr lang="en-US" dirty="0" smtClean="0"/>
          </a:p>
          <a:p>
            <a:pPr algn="just"/>
            <a:r>
              <a:rPr lang="en-US" dirty="0" smtClean="0"/>
              <a:t>For labels, make sure not to overlap with other controllers.</a:t>
            </a:r>
          </a:p>
          <a:p>
            <a:pPr algn="just"/>
            <a:endParaRPr lang="en-US" dirty="0" smtClean="0"/>
          </a:p>
          <a:p>
            <a:r>
              <a:rPr lang="en-US" dirty="0" smtClean="0"/>
              <a:t/>
            </a:r>
            <a:br>
              <a:rPr lang="en-US" dirty="0" smtClean="0"/>
            </a:b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
        <p:nvSpPr>
          <p:cNvPr id="3" name="TextBox 2"/>
          <p:cNvSpPr txBox="1"/>
          <p:nvPr/>
        </p:nvSpPr>
        <p:spPr>
          <a:xfrm>
            <a:off x="609600" y="304800"/>
            <a:ext cx="12344400" cy="769441"/>
          </a:xfrm>
          <a:prstGeom prst="rect">
            <a:avLst/>
          </a:prstGeom>
          <a:noFill/>
        </p:spPr>
        <p:txBody>
          <a:bodyPr wrap="square" rtlCol="0">
            <a:spAutoFit/>
          </a:bodyPr>
          <a:lstStyle/>
          <a:p>
            <a:r>
              <a:rPr lang="en-US" sz="4400" b="1" dirty="0" err="1" smtClean="0">
                <a:solidFill>
                  <a:schemeClr val="accent1">
                    <a:lumMod val="75000"/>
                  </a:schemeClr>
                </a:solidFill>
                <a:latin typeface="Candara" pitchFamily="34" charset="0"/>
              </a:rPr>
              <a:t>CronJob</a:t>
            </a:r>
            <a:endParaRPr lang="en-US" sz="4400" b="1" dirty="0" smtClean="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990600" y="1524000"/>
            <a:ext cx="14097000" cy="6324808"/>
          </a:xfrm>
          <a:prstGeom prst="rect">
            <a:avLst/>
          </a:prstGeom>
          <a:noFill/>
        </p:spPr>
        <p:txBody>
          <a:bodyPr wrap="square" rtlCol="0">
            <a:spAutoFit/>
          </a:bodyPr>
          <a:lstStyle/>
          <a:p>
            <a:r>
              <a:rPr lang="en-US" dirty="0" smtClean="0"/>
              <a:t>A </a:t>
            </a:r>
            <a:r>
              <a:rPr lang="en-US" dirty="0" err="1" smtClean="0"/>
              <a:t>Cron</a:t>
            </a:r>
            <a:r>
              <a:rPr lang="en-US" dirty="0" smtClean="0"/>
              <a:t> Job creates Jobs on a time-based schedule.</a:t>
            </a:r>
          </a:p>
          <a:p>
            <a:endParaRPr lang="en-US" dirty="0" smtClean="0"/>
          </a:p>
          <a:p>
            <a:r>
              <a:rPr lang="en-US" dirty="0" smtClean="0"/>
              <a:t>One </a:t>
            </a:r>
            <a:r>
              <a:rPr lang="en-US" dirty="0" err="1" smtClean="0"/>
              <a:t>CronJob</a:t>
            </a:r>
            <a:r>
              <a:rPr lang="en-US" dirty="0" smtClean="0"/>
              <a:t> object is like one line of a </a:t>
            </a:r>
            <a:r>
              <a:rPr lang="en-US" dirty="0" err="1" smtClean="0"/>
              <a:t>crontab</a:t>
            </a:r>
            <a:r>
              <a:rPr lang="en-US" dirty="0" smtClean="0"/>
              <a:t> (</a:t>
            </a:r>
            <a:r>
              <a:rPr lang="en-US" dirty="0" err="1" smtClean="0"/>
              <a:t>cron</a:t>
            </a:r>
            <a:r>
              <a:rPr lang="en-US" dirty="0" smtClean="0"/>
              <a:t> table) file. It runs a job periodically on a given schedule, written in </a:t>
            </a:r>
            <a:r>
              <a:rPr lang="en-US" dirty="0" err="1" smtClean="0"/>
              <a:t>Cron</a:t>
            </a:r>
            <a:r>
              <a:rPr lang="en-US" dirty="0" smtClean="0"/>
              <a:t> format.</a:t>
            </a:r>
          </a:p>
          <a:p>
            <a:endParaRPr lang="en-US" dirty="0" smtClean="0"/>
          </a:p>
          <a:p>
            <a:r>
              <a:rPr lang="en-US" b="1" dirty="0" smtClean="0">
                <a:solidFill>
                  <a:srgbClr val="FF0000"/>
                </a:solidFill>
              </a:rPr>
              <a:t>Jobs History Limits</a:t>
            </a:r>
          </a:p>
          <a:p>
            <a:endParaRPr lang="en-US" b="1" dirty="0" smtClean="0">
              <a:solidFill>
                <a:srgbClr val="FF0000"/>
              </a:solidFill>
            </a:endParaRPr>
          </a:p>
          <a:p>
            <a:r>
              <a:rPr lang="en-US" dirty="0" smtClean="0"/>
              <a:t>The .</a:t>
            </a:r>
            <a:r>
              <a:rPr lang="en-US" dirty="0" err="1" smtClean="0"/>
              <a:t>spec.successfulJobsHistoryLimit</a:t>
            </a:r>
            <a:r>
              <a:rPr lang="en-US" dirty="0" smtClean="0"/>
              <a:t> and .</a:t>
            </a:r>
            <a:r>
              <a:rPr lang="en-US" dirty="0" err="1" smtClean="0"/>
              <a:t>spec.failedJobsHistoryLimit</a:t>
            </a:r>
            <a:r>
              <a:rPr lang="en-US" dirty="0" smtClean="0"/>
              <a:t> fields are optional. </a:t>
            </a:r>
          </a:p>
          <a:p>
            <a:endParaRPr lang="en-US" dirty="0" smtClean="0"/>
          </a:p>
          <a:p>
            <a:r>
              <a:rPr lang="en-US" dirty="0" smtClean="0"/>
              <a:t>These fields specify how many completed and failed jobs should be kept. By default, they are set to 3 and 1 respectively. </a:t>
            </a:r>
          </a:p>
          <a:p>
            <a:endParaRPr lang="en-US" dirty="0" smtClean="0"/>
          </a:p>
          <a:p>
            <a:r>
              <a:rPr lang="en-US" dirty="0" smtClean="0"/>
              <a:t>Setting a limit to 0 corresponds to keeping none of the corresponding kind of jobs after they finish.</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
        <p:nvSpPr>
          <p:cNvPr id="3" name="TextBox 2"/>
          <p:cNvSpPr txBox="1"/>
          <p:nvPr/>
        </p:nvSpPr>
        <p:spPr>
          <a:xfrm>
            <a:off x="990600" y="3200400"/>
            <a:ext cx="12344400" cy="1569660"/>
          </a:xfrm>
          <a:prstGeom prst="rect">
            <a:avLst/>
          </a:prstGeom>
          <a:noFill/>
        </p:spPr>
        <p:txBody>
          <a:bodyPr wrap="square" rtlCol="0">
            <a:spAutoFit/>
          </a:bodyPr>
          <a:lstStyle/>
          <a:p>
            <a:pPr algn="ctr"/>
            <a:r>
              <a:rPr lang="en-US" sz="9600" b="1" dirty="0" smtClean="0">
                <a:solidFill>
                  <a:schemeClr val="accent1">
                    <a:lumMod val="75000"/>
                  </a:schemeClr>
                </a:solidFill>
                <a:latin typeface="Candara" pitchFamily="34" charset="0"/>
              </a:rPr>
              <a:t>DEMO: </a:t>
            </a:r>
            <a:r>
              <a:rPr lang="en-US" sz="9600" b="1" dirty="0" err="1" smtClean="0">
                <a:solidFill>
                  <a:schemeClr val="accent1">
                    <a:lumMod val="75000"/>
                  </a:schemeClr>
                </a:solidFill>
                <a:latin typeface="Candara" pitchFamily="34" charset="0"/>
              </a:rPr>
              <a:t>CronJob</a:t>
            </a:r>
            <a:endParaRPr lang="en-US" sz="9600" b="1" dirty="0" smtClean="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381000" y="304800"/>
            <a:ext cx="116586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ReplicationController Spec cont…</a:t>
            </a:r>
            <a:endParaRPr lang="en-US" sz="4400" b="1" dirty="0">
              <a:solidFill>
                <a:schemeClr val="accent1">
                  <a:lumMod val="75000"/>
                </a:schemeClr>
              </a:solidFill>
              <a:latin typeface="Candara" pitchFamily="34" charset="0"/>
            </a:endParaRPr>
          </a:p>
        </p:txBody>
      </p:sp>
      <p:sp>
        <p:nvSpPr>
          <p:cNvPr id="6" name="TextBox 5"/>
          <p:cNvSpPr txBox="1"/>
          <p:nvPr/>
        </p:nvSpPr>
        <p:spPr>
          <a:xfrm>
            <a:off x="1143000" y="1143000"/>
            <a:ext cx="13030200" cy="7986802"/>
          </a:xfrm>
          <a:prstGeom prst="rect">
            <a:avLst/>
          </a:prstGeom>
          <a:noFill/>
        </p:spPr>
        <p:txBody>
          <a:bodyPr wrap="square" rtlCol="0">
            <a:spAutoFit/>
          </a:bodyPr>
          <a:lstStyle/>
          <a:p>
            <a:pPr algn="just"/>
            <a:endParaRPr lang="en-US" u="sng" dirty="0" smtClean="0">
              <a:solidFill>
                <a:srgbClr val="FF0000"/>
              </a:solidFill>
            </a:endParaRPr>
          </a:p>
          <a:p>
            <a:pPr algn="just"/>
            <a:r>
              <a:rPr lang="en-US" u="sng" dirty="0" smtClean="0">
                <a:solidFill>
                  <a:srgbClr val="FF0000"/>
                </a:solidFill>
              </a:rPr>
              <a:t>Labels on the ReplicationController:</a:t>
            </a:r>
          </a:p>
          <a:p>
            <a:pPr algn="just"/>
            <a:endParaRPr lang="en-US" u="sng" dirty="0" smtClean="0">
              <a:solidFill>
                <a:srgbClr val="FF0000"/>
              </a:solidFill>
            </a:endParaRPr>
          </a:p>
          <a:p>
            <a:r>
              <a:rPr lang="en-US" dirty="0" smtClean="0"/>
              <a:t>The ReplicationController can itself have labels (.</a:t>
            </a:r>
            <a:r>
              <a:rPr lang="en-US" dirty="0" err="1" smtClean="0"/>
              <a:t>metadata.labels</a:t>
            </a:r>
            <a:r>
              <a:rPr lang="en-US" dirty="0" smtClean="0"/>
              <a:t>). </a:t>
            </a:r>
          </a:p>
          <a:p>
            <a:endParaRPr lang="en-US" dirty="0" smtClean="0"/>
          </a:p>
          <a:p>
            <a:r>
              <a:rPr lang="en-US" dirty="0" smtClean="0"/>
              <a:t>Typically, we would set these the same as the .</a:t>
            </a:r>
            <a:r>
              <a:rPr lang="en-US" dirty="0" err="1" smtClean="0"/>
              <a:t>spec.template.metadata.labels</a:t>
            </a:r>
            <a:r>
              <a:rPr lang="en-US" dirty="0" smtClean="0"/>
              <a:t>; </a:t>
            </a:r>
          </a:p>
          <a:p>
            <a:endParaRPr lang="en-US" dirty="0" smtClean="0"/>
          </a:p>
          <a:p>
            <a:r>
              <a:rPr lang="en-US" dirty="0" smtClean="0"/>
              <a:t>if .</a:t>
            </a:r>
            <a:r>
              <a:rPr lang="en-US" dirty="0" err="1" smtClean="0"/>
              <a:t>metadata.labels</a:t>
            </a:r>
            <a:r>
              <a:rPr lang="en-US" dirty="0" smtClean="0"/>
              <a:t> is not specified then it defaults to .</a:t>
            </a:r>
            <a:r>
              <a:rPr lang="en-US" dirty="0" err="1" smtClean="0"/>
              <a:t>spec.template.metadata.labels</a:t>
            </a:r>
            <a:r>
              <a:rPr lang="en-US" dirty="0" smtClean="0"/>
              <a:t>. </a:t>
            </a:r>
          </a:p>
          <a:p>
            <a:endParaRPr lang="en-US" dirty="0" smtClean="0"/>
          </a:p>
          <a:p>
            <a:r>
              <a:rPr lang="en-US" dirty="0" smtClean="0"/>
              <a:t>However, they are allowed to be different, and the .</a:t>
            </a:r>
            <a:r>
              <a:rPr lang="en-US" dirty="0" err="1" smtClean="0"/>
              <a:t>metadata.labels</a:t>
            </a:r>
            <a:r>
              <a:rPr lang="en-US" dirty="0" smtClean="0"/>
              <a:t> do not affect the behavior of the ReplicationController.</a:t>
            </a:r>
          </a:p>
          <a:p>
            <a:pPr algn="just"/>
            <a:endParaRPr lang="en-US" dirty="0" smtClean="0"/>
          </a:p>
          <a:p>
            <a:r>
              <a:rPr lang="en-US" dirty="0" smtClean="0"/>
              <a:t/>
            </a:r>
            <a:br>
              <a:rPr lang="en-US" dirty="0" smtClean="0"/>
            </a:b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381000" y="304800"/>
            <a:ext cx="8305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ReplicationController Spec cont..</a:t>
            </a:r>
            <a:endParaRPr lang="en-US" sz="4400" b="1" dirty="0">
              <a:solidFill>
                <a:schemeClr val="accent1">
                  <a:lumMod val="75000"/>
                </a:schemeClr>
              </a:solidFill>
              <a:latin typeface="Candara" pitchFamily="34" charset="0"/>
            </a:endParaRPr>
          </a:p>
        </p:txBody>
      </p:sp>
      <p:sp>
        <p:nvSpPr>
          <p:cNvPr id="6" name="TextBox 5"/>
          <p:cNvSpPr txBox="1"/>
          <p:nvPr/>
        </p:nvSpPr>
        <p:spPr>
          <a:xfrm>
            <a:off x="1143000" y="1143000"/>
            <a:ext cx="13030200" cy="10064294"/>
          </a:xfrm>
          <a:prstGeom prst="rect">
            <a:avLst/>
          </a:prstGeom>
          <a:noFill/>
        </p:spPr>
        <p:txBody>
          <a:bodyPr wrap="square" rtlCol="0">
            <a:spAutoFit/>
          </a:bodyPr>
          <a:lstStyle/>
          <a:p>
            <a:pPr algn="just"/>
            <a:endParaRPr lang="en-US" b="1" i="1" u="sng" dirty="0" smtClean="0">
              <a:solidFill>
                <a:srgbClr val="FF0000"/>
              </a:solidFill>
            </a:endParaRPr>
          </a:p>
          <a:p>
            <a:pPr algn="just"/>
            <a:r>
              <a:rPr lang="en-US" b="1" i="1" u="sng" dirty="0" smtClean="0">
                <a:solidFill>
                  <a:srgbClr val="FF0000"/>
                </a:solidFill>
              </a:rPr>
              <a:t>Pod Selector:</a:t>
            </a:r>
          </a:p>
          <a:p>
            <a:pPr algn="just"/>
            <a:endParaRPr lang="en-US" b="1" i="1" u="sng" dirty="0" smtClean="0">
              <a:solidFill>
                <a:srgbClr val="FF0000"/>
              </a:solidFill>
            </a:endParaRPr>
          </a:p>
          <a:p>
            <a:pPr algn="just"/>
            <a:r>
              <a:rPr lang="en-US" dirty="0" smtClean="0"/>
              <a:t>The .</a:t>
            </a:r>
            <a:r>
              <a:rPr lang="en-US" dirty="0" err="1" smtClean="0"/>
              <a:t>spec.selector</a:t>
            </a:r>
            <a:r>
              <a:rPr lang="en-US" dirty="0" smtClean="0"/>
              <a:t> field is a label selector.</a:t>
            </a:r>
          </a:p>
          <a:p>
            <a:pPr algn="just"/>
            <a:endParaRPr lang="en-US" dirty="0" smtClean="0"/>
          </a:p>
          <a:p>
            <a:pPr algn="just"/>
            <a:r>
              <a:rPr lang="en-US" dirty="0" smtClean="0"/>
              <a:t>A ReplicationController manages all the pods with labels that match the selector. </a:t>
            </a:r>
          </a:p>
          <a:p>
            <a:pPr algn="just"/>
            <a:endParaRPr lang="en-US" dirty="0" smtClean="0"/>
          </a:p>
          <a:p>
            <a:pPr algn="just"/>
            <a:r>
              <a:rPr lang="en-US" dirty="0" smtClean="0"/>
              <a:t>It does not distinguish between pods that it created or deleted and pods that another person or process created or deleted. </a:t>
            </a:r>
          </a:p>
          <a:p>
            <a:pPr algn="just"/>
            <a:endParaRPr lang="en-US" dirty="0" smtClean="0"/>
          </a:p>
          <a:p>
            <a:pPr algn="just"/>
            <a:r>
              <a:rPr lang="en-US" dirty="0" smtClean="0"/>
              <a:t>This allows the ReplicationController to be replaced without affecting the running pods.</a:t>
            </a:r>
          </a:p>
          <a:p>
            <a:pPr algn="just"/>
            <a:endParaRPr lang="en-US" dirty="0" smtClean="0"/>
          </a:p>
          <a:p>
            <a:pPr algn="just"/>
            <a:r>
              <a:rPr lang="en-US" dirty="0" smtClean="0"/>
              <a:t>If specified, the .</a:t>
            </a:r>
            <a:r>
              <a:rPr lang="en-US" dirty="0" err="1" smtClean="0"/>
              <a:t>spec.template.metadata.labels</a:t>
            </a:r>
            <a:r>
              <a:rPr lang="en-US" dirty="0" smtClean="0"/>
              <a:t> must be equal to the .</a:t>
            </a:r>
            <a:r>
              <a:rPr lang="en-US" dirty="0" err="1" smtClean="0"/>
              <a:t>spec.selector</a:t>
            </a:r>
            <a:r>
              <a:rPr lang="en-US" dirty="0" smtClean="0"/>
              <a:t>, or it will be rejected by the API. If .</a:t>
            </a:r>
            <a:r>
              <a:rPr lang="en-US" dirty="0" err="1" smtClean="0"/>
              <a:t>spec.selector</a:t>
            </a:r>
            <a:r>
              <a:rPr lang="en-US" dirty="0" smtClean="0"/>
              <a:t> is unspecified, it will be defaulted to .</a:t>
            </a:r>
            <a:r>
              <a:rPr lang="en-US" dirty="0" err="1" smtClean="0"/>
              <a:t>spec.template.metadata.labels</a:t>
            </a:r>
            <a:r>
              <a:rPr lang="en-US" dirty="0" smtClean="0"/>
              <a:t>.</a:t>
            </a:r>
          </a:p>
          <a:p>
            <a:pPr algn="just"/>
            <a:endParaRPr lang="en-US" dirty="0" smtClean="0"/>
          </a:p>
          <a:p>
            <a:r>
              <a:rPr lang="en-US" dirty="0" smtClean="0"/>
              <a:t/>
            </a:r>
            <a:br>
              <a:rPr lang="en-US" dirty="0" smtClean="0"/>
            </a:b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81000" y="304800"/>
            <a:ext cx="8305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ReplicationController Spec cont..</a:t>
            </a:r>
            <a:endParaRPr lang="en-US" sz="4400" b="1" dirty="0">
              <a:solidFill>
                <a:schemeClr val="accent1">
                  <a:lumMod val="75000"/>
                </a:schemeClr>
              </a:solidFill>
              <a:latin typeface="Candara" pitchFamily="34" charset="0"/>
            </a:endParaRPr>
          </a:p>
        </p:txBody>
      </p:sp>
      <p:sp>
        <p:nvSpPr>
          <p:cNvPr id="6" name="TextBox 5"/>
          <p:cNvSpPr txBox="1"/>
          <p:nvPr/>
        </p:nvSpPr>
        <p:spPr>
          <a:xfrm>
            <a:off x="1143000" y="1143000"/>
            <a:ext cx="13030200" cy="7986802"/>
          </a:xfrm>
          <a:prstGeom prst="rect">
            <a:avLst/>
          </a:prstGeom>
          <a:noFill/>
        </p:spPr>
        <p:txBody>
          <a:bodyPr wrap="square" rtlCol="0">
            <a:spAutoFit/>
          </a:bodyPr>
          <a:lstStyle/>
          <a:p>
            <a:pPr algn="just"/>
            <a:endParaRPr lang="en-US" b="1" i="1" u="sng" dirty="0" smtClean="0">
              <a:solidFill>
                <a:srgbClr val="FF0000"/>
              </a:solidFill>
            </a:endParaRPr>
          </a:p>
          <a:p>
            <a:pPr algn="just"/>
            <a:r>
              <a:rPr lang="en-US" b="1" i="1" u="sng" dirty="0" smtClean="0">
                <a:solidFill>
                  <a:srgbClr val="FF0000"/>
                </a:solidFill>
              </a:rPr>
              <a:t>Multiple Replicas:</a:t>
            </a:r>
          </a:p>
          <a:p>
            <a:pPr algn="just"/>
            <a:endParaRPr lang="en-US" dirty="0" smtClean="0"/>
          </a:p>
          <a:p>
            <a:pPr algn="just"/>
            <a:r>
              <a:rPr lang="en-US" dirty="0" smtClean="0"/>
              <a:t>You can specify how many pods should run concurrently by setting .</a:t>
            </a:r>
            <a:r>
              <a:rPr lang="en-US" dirty="0" err="1" smtClean="0"/>
              <a:t>spec.replicas</a:t>
            </a:r>
            <a:r>
              <a:rPr lang="en-US" dirty="0" smtClean="0"/>
              <a:t> to the number of pods you would like to have running concurrently. </a:t>
            </a:r>
          </a:p>
          <a:p>
            <a:pPr algn="just"/>
            <a:endParaRPr lang="en-US" dirty="0" smtClean="0"/>
          </a:p>
          <a:p>
            <a:pPr algn="just"/>
            <a:r>
              <a:rPr lang="en-US" dirty="0" smtClean="0"/>
              <a:t>The number running at any time may be higher or lower, such as if the replicas were just increased or decreased, or if a pod is gracefully shutdown, and a replacement starts early.</a:t>
            </a:r>
          </a:p>
          <a:p>
            <a:pPr algn="just"/>
            <a:endParaRPr lang="en-US" dirty="0" smtClean="0"/>
          </a:p>
          <a:p>
            <a:pPr algn="just"/>
            <a:r>
              <a:rPr lang="en-US" dirty="0" smtClean="0"/>
              <a:t>If you do not specify .</a:t>
            </a:r>
            <a:r>
              <a:rPr lang="en-US" dirty="0" err="1" smtClean="0"/>
              <a:t>spec.replicas</a:t>
            </a:r>
            <a:r>
              <a:rPr lang="en-US" dirty="0" smtClean="0"/>
              <a:t>, then it defaults to 1</a:t>
            </a:r>
          </a:p>
          <a:p>
            <a:pPr algn="just"/>
            <a:endParaRPr lang="en-US" dirty="0" smtClean="0"/>
          </a:p>
          <a:p>
            <a:r>
              <a:rPr lang="en-US" dirty="0" smtClean="0"/>
              <a:t/>
            </a:r>
            <a:br>
              <a:rPr lang="en-US" dirty="0" smtClean="0"/>
            </a:b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Deleting Just ReplicationController</a:t>
            </a:r>
            <a:endParaRPr lang="en-US" sz="4400" b="1" dirty="0">
              <a:solidFill>
                <a:schemeClr val="accent1">
                  <a:lumMod val="75000"/>
                </a:schemeClr>
              </a:solidFill>
              <a:latin typeface="Candara" pitchFamily="34" charset="0"/>
            </a:endParaRPr>
          </a:p>
        </p:txBody>
      </p:sp>
      <p:sp>
        <p:nvSpPr>
          <p:cNvPr id="9" name="TextBox 8"/>
          <p:cNvSpPr txBox="1"/>
          <p:nvPr/>
        </p:nvSpPr>
        <p:spPr>
          <a:xfrm>
            <a:off x="1143000" y="1600200"/>
            <a:ext cx="13563600" cy="507831"/>
          </a:xfrm>
          <a:prstGeom prst="rect">
            <a:avLst/>
          </a:prstGeom>
          <a:noFill/>
        </p:spPr>
        <p:txBody>
          <a:bodyPr wrap="square" rtlCol="0">
            <a:spAutoFit/>
          </a:bodyPr>
          <a:lstStyle/>
          <a:p>
            <a:endParaRPr lang="en-US" dirty="0"/>
          </a:p>
        </p:txBody>
      </p:sp>
      <p:sp>
        <p:nvSpPr>
          <p:cNvPr id="10" name="TextBox 9"/>
          <p:cNvSpPr txBox="1"/>
          <p:nvPr/>
        </p:nvSpPr>
        <p:spPr>
          <a:xfrm>
            <a:off x="1143000" y="1371600"/>
            <a:ext cx="13868400" cy="5078313"/>
          </a:xfrm>
          <a:prstGeom prst="rect">
            <a:avLst/>
          </a:prstGeom>
          <a:noFill/>
        </p:spPr>
        <p:txBody>
          <a:bodyPr wrap="square" rtlCol="0">
            <a:spAutoFit/>
          </a:bodyPr>
          <a:lstStyle/>
          <a:p>
            <a:pPr algn="just"/>
            <a:r>
              <a:rPr lang="en-US" dirty="0" smtClean="0"/>
              <a:t>You can delete a ReplicationController without affecting any of its pods.</a:t>
            </a:r>
          </a:p>
          <a:p>
            <a:pPr algn="just"/>
            <a:endParaRPr lang="en-US" dirty="0" smtClean="0"/>
          </a:p>
          <a:p>
            <a:pPr algn="just"/>
            <a:r>
              <a:rPr lang="en-US" dirty="0" smtClean="0"/>
              <a:t>Using kubectl, specify the --cascade=false option to kubectl delete.</a:t>
            </a:r>
          </a:p>
          <a:p>
            <a:pPr algn="just"/>
            <a:endParaRPr lang="en-US" dirty="0" smtClean="0"/>
          </a:p>
          <a:p>
            <a:pPr algn="just"/>
            <a:r>
              <a:rPr lang="en-US" dirty="0" smtClean="0"/>
              <a:t>When using the REST API or go client library, simply delete the ReplicationController object.</a:t>
            </a:r>
          </a:p>
          <a:p>
            <a:pPr algn="just"/>
            <a:endParaRPr lang="en-US" dirty="0" smtClean="0"/>
          </a:p>
          <a:p>
            <a:pPr algn="just"/>
            <a:r>
              <a:rPr lang="en-US" dirty="0" smtClean="0"/>
              <a:t>Once the original is deleted, you can create a new ReplicationController to replace it. </a:t>
            </a:r>
          </a:p>
          <a:p>
            <a:pPr algn="just"/>
            <a:r>
              <a:rPr lang="en-US" dirty="0" smtClean="0"/>
              <a:t>As long as the old and new .</a:t>
            </a:r>
            <a:r>
              <a:rPr lang="en-US" dirty="0" err="1" smtClean="0"/>
              <a:t>spec.selector</a:t>
            </a:r>
            <a:r>
              <a:rPr lang="en-US" dirty="0" smtClean="0"/>
              <a:t> are the same, then the new one will adopt the old pods. However, it will not make any effort to make existing pods match a new, different pod template.</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3" name="TextBox 2"/>
          <p:cNvSpPr txBox="1"/>
          <p:nvPr/>
        </p:nvSpPr>
        <p:spPr>
          <a:xfrm>
            <a:off x="2133600" y="3429000"/>
            <a:ext cx="11851321" cy="1200329"/>
          </a:xfrm>
          <a:prstGeom prst="rect">
            <a:avLst/>
          </a:prstGeom>
          <a:noFill/>
        </p:spPr>
        <p:txBody>
          <a:bodyPr wrap="none" rtlCol="0">
            <a:spAutoFit/>
          </a:bodyPr>
          <a:lstStyle/>
          <a:p>
            <a:r>
              <a:rPr lang="en-US" sz="7200" b="1" dirty="0" smtClean="0">
                <a:solidFill>
                  <a:schemeClr val="accent1">
                    <a:lumMod val="75000"/>
                  </a:schemeClr>
                </a:solidFill>
                <a:latin typeface="Candara" pitchFamily="34" charset="0"/>
              </a:rPr>
              <a:t>DEMO: Replication Controller</a:t>
            </a:r>
            <a:endParaRPr lang="en-US" sz="7200" b="1" dirty="0">
              <a:solidFill>
                <a:schemeClr val="accent1">
                  <a:lumMod val="75000"/>
                </a:schemeClr>
              </a:solidFill>
              <a:latin typeface="Candar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3" name="TextBox 2"/>
          <p:cNvSpPr txBox="1"/>
          <p:nvPr/>
        </p:nvSpPr>
        <p:spPr>
          <a:xfrm>
            <a:off x="533400" y="1371600"/>
            <a:ext cx="13944600" cy="6324808"/>
          </a:xfrm>
          <a:prstGeom prst="rect">
            <a:avLst/>
          </a:prstGeom>
          <a:noFill/>
        </p:spPr>
        <p:txBody>
          <a:bodyPr wrap="square" rtlCol="0">
            <a:spAutoFit/>
          </a:bodyPr>
          <a:lstStyle/>
          <a:p>
            <a:pPr algn="just"/>
            <a:r>
              <a:rPr lang="en-US" dirty="0" smtClean="0">
                <a:hlinkClick r:id="rId2"/>
              </a:rPr>
              <a:t>ReplicaSet</a:t>
            </a:r>
            <a:r>
              <a:rPr lang="en-US" dirty="0" smtClean="0"/>
              <a:t> is the next-generation ReplicationController that supports the new </a:t>
            </a:r>
            <a:r>
              <a:rPr lang="en-US" dirty="0" smtClean="0">
                <a:hlinkClick r:id="rId3"/>
              </a:rPr>
              <a:t>set-based label selector</a:t>
            </a:r>
            <a:r>
              <a:rPr lang="en-US" dirty="0" smtClean="0"/>
              <a:t>. </a:t>
            </a:r>
          </a:p>
          <a:p>
            <a:pPr algn="just"/>
            <a:endParaRPr lang="en-US" dirty="0" smtClean="0"/>
          </a:p>
          <a:p>
            <a:pPr algn="just"/>
            <a:r>
              <a:rPr lang="en-US" dirty="0" smtClean="0"/>
              <a:t>It’s mainly used by </a:t>
            </a:r>
            <a:r>
              <a:rPr lang="en-US" dirty="0" smtClean="0">
                <a:hlinkClick r:id="rId4"/>
              </a:rPr>
              <a:t>Deployment</a:t>
            </a:r>
            <a:r>
              <a:rPr lang="en-US" dirty="0" smtClean="0"/>
              <a:t> as a mechanism to orchestrate pod creation, deletion and updates.</a:t>
            </a:r>
          </a:p>
          <a:p>
            <a:pPr algn="just"/>
            <a:endParaRPr lang="en-US" dirty="0" smtClean="0"/>
          </a:p>
          <a:p>
            <a:pPr algn="just"/>
            <a:r>
              <a:rPr lang="en-US" dirty="0" smtClean="0"/>
              <a:t>A ReplicaSet is defined with fields, including a selector that specifies how to identify Pods it can acquire, a number of replicas indicating how many Pods it should be maintaining, and a pod template specifying the data of new Pods it should create to meet the number of replicas criteria. </a:t>
            </a:r>
          </a:p>
          <a:p>
            <a:pPr algn="just"/>
            <a:endParaRPr lang="en-US" dirty="0" smtClean="0"/>
          </a:p>
          <a:p>
            <a:pPr algn="just"/>
            <a:r>
              <a:rPr lang="en-US" dirty="0" smtClean="0"/>
              <a:t>A ReplicaSet fulfills its purpose by creating and deleting Pods as needed to reach the desired number. </a:t>
            </a:r>
          </a:p>
          <a:p>
            <a:pPr algn="just"/>
            <a:endParaRPr lang="en-US" dirty="0" smtClean="0"/>
          </a:p>
          <a:p>
            <a:pPr algn="just"/>
            <a:r>
              <a:rPr lang="en-US" dirty="0" smtClean="0"/>
              <a:t>When a ReplicaSet needs to create new Pods, it uses its Pod template.</a:t>
            </a:r>
            <a:endParaRPr lang="en-US" dirty="0"/>
          </a:p>
        </p:txBody>
      </p:sp>
      <p:sp>
        <p:nvSpPr>
          <p:cNvPr id="4" name="TextBox 3"/>
          <p:cNvSpPr txBox="1"/>
          <p:nvPr/>
        </p:nvSpPr>
        <p:spPr>
          <a:xfrm>
            <a:off x="533400" y="304800"/>
            <a:ext cx="3810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ReplicaSets</a:t>
            </a:r>
            <a:endParaRPr lang="en-US" sz="4400" b="1" dirty="0">
              <a:solidFill>
                <a:schemeClr val="accent1">
                  <a:lumMod val="75000"/>
                </a:schemeClr>
              </a:solidFill>
              <a:latin typeface="Candara"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986</TotalTime>
  <Words>2349</Words>
  <Application>Microsoft Office PowerPoint</Application>
  <PresentationFormat>Custom</PresentationFormat>
  <Paragraphs>386</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Nareshwar</dc:creator>
  <cp:lastModifiedBy>Nareshwar</cp:lastModifiedBy>
  <cp:revision>66</cp:revision>
  <dcterms:created xsi:type="dcterms:W3CDTF">2006-08-16T00:00:00Z</dcterms:created>
  <dcterms:modified xsi:type="dcterms:W3CDTF">2019-12-30T02:16:13Z</dcterms:modified>
</cp:coreProperties>
</file>