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6"/>
  </p:notesMasterIdLst>
  <p:sldIdLst>
    <p:sldId id="257" r:id="rId2"/>
    <p:sldId id="259" r:id="rId3"/>
    <p:sldId id="260" r:id="rId4"/>
    <p:sldId id="283" r:id="rId5"/>
    <p:sldId id="280" r:id="rId6"/>
    <p:sldId id="281" r:id="rId7"/>
    <p:sldId id="282" r:id="rId8"/>
    <p:sldId id="292" r:id="rId9"/>
    <p:sldId id="275" r:id="rId10"/>
    <p:sldId id="269" r:id="rId11"/>
    <p:sldId id="268" r:id="rId12"/>
    <p:sldId id="272" r:id="rId13"/>
    <p:sldId id="271" r:id="rId14"/>
    <p:sldId id="274" r:id="rId15"/>
    <p:sldId id="273" r:id="rId16"/>
    <p:sldId id="287" r:id="rId17"/>
    <p:sldId id="288" r:id="rId18"/>
    <p:sldId id="289" r:id="rId19"/>
    <p:sldId id="290" r:id="rId20"/>
    <p:sldId id="291" r:id="rId21"/>
    <p:sldId id="284" r:id="rId22"/>
    <p:sldId id="285" r:id="rId23"/>
    <p:sldId id="279" r:id="rId24"/>
    <p:sldId id="293" r:id="rId25"/>
  </p:sldIdLst>
  <p:sldSz cx="15544800" cy="9144000"/>
  <p:notesSz cx="6858000" cy="9144000"/>
  <p:defaultTextStyle>
    <a:defPPr>
      <a:defRPr lang="en-US"/>
    </a:defPPr>
    <a:lvl1pPr marL="0" algn="l" defTabSz="1350441" rtl="0" eaLnBrk="1" latinLnBrk="0" hangingPunct="1">
      <a:defRPr sz="2700" kern="1200">
        <a:solidFill>
          <a:schemeClr val="tx1"/>
        </a:solidFill>
        <a:latin typeface="+mn-lt"/>
        <a:ea typeface="+mn-ea"/>
        <a:cs typeface="+mn-cs"/>
      </a:defRPr>
    </a:lvl1pPr>
    <a:lvl2pPr marL="675221" algn="l" defTabSz="1350441" rtl="0" eaLnBrk="1" latinLnBrk="0" hangingPunct="1">
      <a:defRPr sz="2700" kern="1200">
        <a:solidFill>
          <a:schemeClr val="tx1"/>
        </a:solidFill>
        <a:latin typeface="+mn-lt"/>
        <a:ea typeface="+mn-ea"/>
        <a:cs typeface="+mn-cs"/>
      </a:defRPr>
    </a:lvl2pPr>
    <a:lvl3pPr marL="1350441" algn="l" defTabSz="1350441" rtl="0" eaLnBrk="1" latinLnBrk="0" hangingPunct="1">
      <a:defRPr sz="2700" kern="1200">
        <a:solidFill>
          <a:schemeClr val="tx1"/>
        </a:solidFill>
        <a:latin typeface="+mn-lt"/>
        <a:ea typeface="+mn-ea"/>
        <a:cs typeface="+mn-cs"/>
      </a:defRPr>
    </a:lvl3pPr>
    <a:lvl4pPr marL="2025662" algn="l" defTabSz="1350441" rtl="0" eaLnBrk="1" latinLnBrk="0" hangingPunct="1">
      <a:defRPr sz="2700" kern="1200">
        <a:solidFill>
          <a:schemeClr val="tx1"/>
        </a:solidFill>
        <a:latin typeface="+mn-lt"/>
        <a:ea typeface="+mn-ea"/>
        <a:cs typeface="+mn-cs"/>
      </a:defRPr>
    </a:lvl4pPr>
    <a:lvl5pPr marL="2700882" algn="l" defTabSz="1350441" rtl="0" eaLnBrk="1" latinLnBrk="0" hangingPunct="1">
      <a:defRPr sz="2700" kern="1200">
        <a:solidFill>
          <a:schemeClr val="tx1"/>
        </a:solidFill>
        <a:latin typeface="+mn-lt"/>
        <a:ea typeface="+mn-ea"/>
        <a:cs typeface="+mn-cs"/>
      </a:defRPr>
    </a:lvl5pPr>
    <a:lvl6pPr marL="3376103" algn="l" defTabSz="1350441" rtl="0" eaLnBrk="1" latinLnBrk="0" hangingPunct="1">
      <a:defRPr sz="2700" kern="1200">
        <a:solidFill>
          <a:schemeClr val="tx1"/>
        </a:solidFill>
        <a:latin typeface="+mn-lt"/>
        <a:ea typeface="+mn-ea"/>
        <a:cs typeface="+mn-cs"/>
      </a:defRPr>
    </a:lvl6pPr>
    <a:lvl7pPr marL="4051324" algn="l" defTabSz="1350441" rtl="0" eaLnBrk="1" latinLnBrk="0" hangingPunct="1">
      <a:defRPr sz="2700" kern="1200">
        <a:solidFill>
          <a:schemeClr val="tx1"/>
        </a:solidFill>
        <a:latin typeface="+mn-lt"/>
        <a:ea typeface="+mn-ea"/>
        <a:cs typeface="+mn-cs"/>
      </a:defRPr>
    </a:lvl7pPr>
    <a:lvl8pPr marL="4726545" algn="l" defTabSz="1350441" rtl="0" eaLnBrk="1" latinLnBrk="0" hangingPunct="1">
      <a:defRPr sz="2700" kern="1200">
        <a:solidFill>
          <a:schemeClr val="tx1"/>
        </a:solidFill>
        <a:latin typeface="+mn-lt"/>
        <a:ea typeface="+mn-ea"/>
        <a:cs typeface="+mn-cs"/>
      </a:defRPr>
    </a:lvl8pPr>
    <a:lvl9pPr marL="5401766" algn="l" defTabSz="1350441"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900" y="-90"/>
      </p:cViewPr>
      <p:guideLst>
        <p:guide orient="horz" pos="2880"/>
        <p:guide pos="48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FDC18-C09B-4004-878F-0C45E7C09614}" type="datetimeFigureOut">
              <a:rPr lang="en-US" smtClean="0"/>
              <a:pPr/>
              <a:t>1/4/2020</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5F406-3A1E-4DB6-BE01-897C76B109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350441" rtl="0" eaLnBrk="1" latinLnBrk="0" hangingPunct="1">
      <a:defRPr sz="1700" kern="1200">
        <a:solidFill>
          <a:schemeClr val="tx1"/>
        </a:solidFill>
        <a:latin typeface="+mn-lt"/>
        <a:ea typeface="+mn-ea"/>
        <a:cs typeface="+mn-cs"/>
      </a:defRPr>
    </a:lvl1pPr>
    <a:lvl2pPr marL="675221" algn="l" defTabSz="1350441" rtl="0" eaLnBrk="1" latinLnBrk="0" hangingPunct="1">
      <a:defRPr sz="1700" kern="1200">
        <a:solidFill>
          <a:schemeClr val="tx1"/>
        </a:solidFill>
        <a:latin typeface="+mn-lt"/>
        <a:ea typeface="+mn-ea"/>
        <a:cs typeface="+mn-cs"/>
      </a:defRPr>
    </a:lvl2pPr>
    <a:lvl3pPr marL="1350441" algn="l" defTabSz="1350441" rtl="0" eaLnBrk="1" latinLnBrk="0" hangingPunct="1">
      <a:defRPr sz="1700" kern="1200">
        <a:solidFill>
          <a:schemeClr val="tx1"/>
        </a:solidFill>
        <a:latin typeface="+mn-lt"/>
        <a:ea typeface="+mn-ea"/>
        <a:cs typeface="+mn-cs"/>
      </a:defRPr>
    </a:lvl3pPr>
    <a:lvl4pPr marL="2025662" algn="l" defTabSz="1350441" rtl="0" eaLnBrk="1" latinLnBrk="0" hangingPunct="1">
      <a:defRPr sz="1700" kern="1200">
        <a:solidFill>
          <a:schemeClr val="tx1"/>
        </a:solidFill>
        <a:latin typeface="+mn-lt"/>
        <a:ea typeface="+mn-ea"/>
        <a:cs typeface="+mn-cs"/>
      </a:defRPr>
    </a:lvl4pPr>
    <a:lvl5pPr marL="2700882" algn="l" defTabSz="1350441" rtl="0" eaLnBrk="1" latinLnBrk="0" hangingPunct="1">
      <a:defRPr sz="1700" kern="1200">
        <a:solidFill>
          <a:schemeClr val="tx1"/>
        </a:solidFill>
        <a:latin typeface="+mn-lt"/>
        <a:ea typeface="+mn-ea"/>
        <a:cs typeface="+mn-cs"/>
      </a:defRPr>
    </a:lvl5pPr>
    <a:lvl6pPr marL="3376103" algn="l" defTabSz="1350441" rtl="0" eaLnBrk="1" latinLnBrk="0" hangingPunct="1">
      <a:defRPr sz="1700" kern="1200">
        <a:solidFill>
          <a:schemeClr val="tx1"/>
        </a:solidFill>
        <a:latin typeface="+mn-lt"/>
        <a:ea typeface="+mn-ea"/>
        <a:cs typeface="+mn-cs"/>
      </a:defRPr>
    </a:lvl6pPr>
    <a:lvl7pPr marL="4051324" algn="l" defTabSz="1350441" rtl="0" eaLnBrk="1" latinLnBrk="0" hangingPunct="1">
      <a:defRPr sz="1700" kern="1200">
        <a:solidFill>
          <a:schemeClr val="tx1"/>
        </a:solidFill>
        <a:latin typeface="+mn-lt"/>
        <a:ea typeface="+mn-ea"/>
        <a:cs typeface="+mn-cs"/>
      </a:defRPr>
    </a:lvl7pPr>
    <a:lvl8pPr marL="4726545" algn="l" defTabSz="1350441" rtl="0" eaLnBrk="1" latinLnBrk="0" hangingPunct="1">
      <a:defRPr sz="1700" kern="1200">
        <a:solidFill>
          <a:schemeClr val="tx1"/>
        </a:solidFill>
        <a:latin typeface="+mn-lt"/>
        <a:ea typeface="+mn-ea"/>
        <a:cs typeface="+mn-cs"/>
      </a:defRPr>
    </a:lvl8pPr>
    <a:lvl9pPr marL="5401766" algn="l" defTabSz="135044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35F406-3A1E-4DB6-BE01-897C76B10993}"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3" name="Rounded Rectangle 12"/>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Subtitle 8"/>
          <p:cNvSpPr>
            <a:spLocks noGrp="1"/>
          </p:cNvSpPr>
          <p:nvPr>
            <p:ph type="subTitle" idx="1"/>
          </p:nvPr>
        </p:nvSpPr>
        <p:spPr>
          <a:xfrm>
            <a:off x="2202180" y="4267200"/>
            <a:ext cx="10881360" cy="2133600"/>
          </a:xfrm>
        </p:spPr>
        <p:txBody>
          <a:bodyPr/>
          <a:lstStyle>
            <a:lvl1pPr marL="0" indent="0" algn="ctr">
              <a:buNone/>
              <a:defRPr sz="4000">
                <a:solidFill>
                  <a:schemeClr val="tx2"/>
                </a:solidFill>
              </a:defRPr>
            </a:lvl1pPr>
            <a:lvl2pPr marL="705368" indent="0" algn="ctr">
              <a:buNone/>
            </a:lvl2pPr>
            <a:lvl3pPr marL="1410736" indent="0" algn="ctr">
              <a:buNone/>
            </a:lvl3pPr>
            <a:lvl4pPr marL="2116104" indent="0" algn="ctr">
              <a:buNone/>
            </a:lvl4pPr>
            <a:lvl5pPr marL="2821473" indent="0" algn="ctr">
              <a:buNone/>
            </a:lvl5pPr>
            <a:lvl6pPr marL="3526841" indent="0" algn="ctr">
              <a:buNone/>
            </a:lvl6pPr>
            <a:lvl7pPr marL="4232209" indent="0" algn="ctr">
              <a:buNone/>
            </a:lvl7pPr>
            <a:lvl8pPr marL="4937577" indent="0" algn="ctr">
              <a:buNone/>
            </a:lvl8pPr>
            <a:lvl9pPr marL="564294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12EF73-1726-4CCD-AA16-AD729DB548ED}" type="datetime1">
              <a:rPr lang="en-US" smtClean="0"/>
              <a:pPr/>
              <a:t>1/4/2020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22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106984" y="1932405"/>
            <a:ext cx="15336613" cy="203646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0" name="Rectangle 9"/>
          <p:cNvSpPr/>
          <p:nvPr/>
        </p:nvSpPr>
        <p:spPr>
          <a:xfrm>
            <a:off x="106984" y="1862294"/>
            <a:ext cx="15336613" cy="16077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1" name="Rectangle 10"/>
          <p:cNvSpPr/>
          <p:nvPr/>
        </p:nvSpPr>
        <p:spPr>
          <a:xfrm>
            <a:off x="106984" y="3968865"/>
            <a:ext cx="15336613" cy="1473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Title 7"/>
          <p:cNvSpPr>
            <a:spLocks noGrp="1"/>
          </p:cNvSpPr>
          <p:nvPr>
            <p:ph type="ctrTitle"/>
          </p:nvPr>
        </p:nvSpPr>
        <p:spPr>
          <a:xfrm>
            <a:off x="777240" y="2007908"/>
            <a:ext cx="13990320" cy="1960033"/>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ACDA9-A2E6-443F-A8D1-8914A6D0EA58}" type="datetime1">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366189"/>
            <a:ext cx="3419856"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54480" y="366188"/>
            <a:ext cx="945642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A64A5-8E60-4E1C-AFF6-9DC4E2CC509E}" type="datetime1">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8EAB8E-A00E-494C-BA75-3DBDB9BE23CB}" type="datetime1">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554480" y="1930400"/>
            <a:ext cx="13213080"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0" name="Rounded Rectangle 9"/>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227932" y="1270001"/>
            <a:ext cx="13213080" cy="1816100"/>
          </a:xfrm>
        </p:spPr>
        <p:txBody>
          <a:bodyPr anchor="b" anchorCtr="0"/>
          <a:lstStyle>
            <a:lvl1pPr algn="l">
              <a:buNone/>
              <a:defRPr sz="6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27932" y="3397251"/>
            <a:ext cx="13213080" cy="1784349"/>
          </a:xfrm>
        </p:spPr>
        <p:txBody>
          <a:bodyPr anchor="t" anchorCtr="0"/>
          <a:lstStyle>
            <a:lvl1pPr marL="0" indent="0">
              <a:buNone/>
              <a:defRPr sz="3700">
                <a:solidFill>
                  <a:schemeClr val="tx1">
                    <a:tint val="75000"/>
                  </a:schemeClr>
                </a:solidFill>
              </a:defRPr>
            </a:lvl1pPr>
            <a:lvl2pPr>
              <a:buNone/>
              <a:defRPr sz="2800">
                <a:solidFill>
                  <a:schemeClr val="tx1">
                    <a:tint val="75000"/>
                  </a:schemeClr>
                </a:solidFill>
              </a:defRPr>
            </a:lvl2pPr>
            <a:lvl3pPr>
              <a:buNone/>
              <a:defRPr sz="2500">
                <a:solidFill>
                  <a:schemeClr val="tx1">
                    <a:tint val="75000"/>
                  </a:schemeClr>
                </a:solidFill>
              </a:defRPr>
            </a:lvl3pPr>
            <a:lvl4pPr>
              <a:buNone/>
              <a:defRPr sz="2200">
                <a:solidFill>
                  <a:schemeClr val="tx1">
                    <a:tint val="75000"/>
                  </a:schemeClr>
                </a:solidFill>
              </a:defRPr>
            </a:lvl4pPr>
            <a:lvl5pPr>
              <a:buNone/>
              <a:defRPr sz="2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FEBE11-05EA-478A-8B12-61D84E2C6D67}" type="datetime1">
              <a:rPr lang="en-US" smtClean="0"/>
              <a:pPr/>
              <a:t>1/4/2020</a:t>
            </a:fld>
            <a:endParaRPr lang="en-US"/>
          </a:p>
        </p:txBody>
      </p:sp>
      <p:sp>
        <p:nvSpPr>
          <p:cNvPr id="5" name="Footer Placeholder 4"/>
          <p:cNvSpPr>
            <a:spLocks noGrp="1"/>
          </p:cNvSpPr>
          <p:nvPr>
            <p:ph type="ftr" sz="quarter" idx="11"/>
          </p:nvPr>
        </p:nvSpPr>
        <p:spPr>
          <a:xfrm>
            <a:off x="1360170" y="8229600"/>
            <a:ext cx="6800850" cy="609600"/>
          </a:xfrm>
        </p:spPr>
        <p:txBody>
          <a:bodyPr/>
          <a:lstStyle/>
          <a:p>
            <a:endParaRPr lang="en-US"/>
          </a:p>
        </p:txBody>
      </p:sp>
      <p:sp>
        <p:nvSpPr>
          <p:cNvPr id="7" name="Rectangle 6"/>
          <p:cNvSpPr/>
          <p:nvPr/>
        </p:nvSpPr>
        <p:spPr>
          <a:xfrm flipV="1">
            <a:off x="118001" y="3169107"/>
            <a:ext cx="15322976"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Rectangle 7"/>
          <p:cNvSpPr/>
          <p:nvPr/>
        </p:nvSpPr>
        <p:spPr>
          <a:xfrm>
            <a:off x="117549" y="3121967"/>
            <a:ext cx="15323428"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Rectangle 8"/>
          <p:cNvSpPr/>
          <p:nvPr/>
        </p:nvSpPr>
        <p:spPr>
          <a:xfrm>
            <a:off x="116121" y="3291840"/>
            <a:ext cx="15324856" cy="6096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6" name="Slide Number Placeholder 5"/>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C46682-7EAB-40C0-A193-1710DD748413}" type="datetime1">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554480"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8387715"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4067"/>
            <a:ext cx="13213080" cy="1524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55448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842010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907805-B3FE-4DBD-A7C6-133F0549060E}" type="datetime1">
              <a:rPr lang="en-US" smtClean="0"/>
              <a:pPr/>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55448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842010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97446C-A10D-4089-9282-D17E1E58FDFA}" type="datetime1">
              <a:rPr lang="en-US" smtClean="0"/>
              <a:pPr/>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509-C401-4616-B9F3-3DE4BE29E31D}" type="datetime1">
              <a:rPr lang="en-US" smtClean="0"/>
              <a:pPr/>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5544800" cy="9144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useBgFill="1">
        <p:nvSpPr>
          <p:cNvPr id="9" name="Rounded Rectangle 8"/>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554480" y="364067"/>
            <a:ext cx="13213080" cy="1524000"/>
          </a:xfrm>
        </p:spPr>
        <p:txBody>
          <a:bodyPr anchor="b" anchorCtr="0"/>
          <a:lstStyle>
            <a:lvl1pPr algn="l">
              <a:buNone/>
              <a:defRPr sz="6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54480" y="2133600"/>
            <a:ext cx="3238500" cy="5994400"/>
          </a:xfrm>
        </p:spPr>
        <p:txBody>
          <a:bodyPr/>
          <a:lstStyle>
            <a:lvl1pPr marL="0" indent="0">
              <a:buNone/>
              <a:defRPr sz="2800"/>
            </a:lvl1pPr>
            <a:lvl2pPr>
              <a:buNone/>
              <a:defRPr sz="1900"/>
            </a:lvl2pPr>
            <a:lvl3pPr>
              <a:buNone/>
              <a:defRPr sz="1500"/>
            </a:lvl3pPr>
            <a:lvl4pPr>
              <a:buNone/>
              <a:defRPr sz="1400"/>
            </a:lvl4pPr>
            <a:lvl5pPr>
              <a:buNone/>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FA530D-11CC-444B-BA18-0C18DD1119F1}" type="datetime1">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5052060" y="2133600"/>
            <a:ext cx="9715500" cy="59944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0" y="6534067"/>
            <a:ext cx="12435840" cy="696384"/>
          </a:xfrm>
        </p:spPr>
        <p:txBody>
          <a:bodyPr anchor="ctr">
            <a:noAutofit/>
          </a:bodyPr>
          <a:lstStyle>
            <a:lvl1pPr algn="l">
              <a:buNone/>
              <a:defRPr sz="43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554480" y="7261100"/>
            <a:ext cx="12435840" cy="914400"/>
          </a:xfrm>
        </p:spPr>
        <p:txBody>
          <a:bodyPr/>
          <a:lstStyle>
            <a:lvl1pPr marL="0" indent="0">
              <a:buFontTx/>
              <a:buNone/>
              <a:defRPr sz="2500"/>
            </a:lvl1pPr>
            <a:lvl2pPr>
              <a:defRPr sz="1900"/>
            </a:lvl2pPr>
            <a:lvl3pPr>
              <a:defRPr sz="1500"/>
            </a:lvl3pPr>
            <a:lvl4pPr>
              <a:defRPr sz="1400"/>
            </a:lvl4pPr>
            <a:lvl5pPr>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CF07D8-D2A8-438E-8F70-6269B0915AC4}" type="datetime1">
              <a:rPr lang="en-US" smtClean="0"/>
              <a:pPr/>
              <a:t>1/4/2020</a:t>
            </a:fld>
            <a:endParaRPr lang="en-US"/>
          </a:p>
        </p:txBody>
      </p:sp>
      <p:sp>
        <p:nvSpPr>
          <p:cNvPr id="6" name="Footer Placeholder 5"/>
          <p:cNvSpPr>
            <a:spLocks noGrp="1"/>
          </p:cNvSpPr>
          <p:nvPr>
            <p:ph type="ftr" sz="quarter" idx="11"/>
          </p:nvPr>
        </p:nvSpPr>
        <p:spPr>
          <a:xfrm>
            <a:off x="1554480" y="8229600"/>
            <a:ext cx="6606540" cy="609600"/>
          </a:xfrm>
        </p:spPr>
        <p:txBody>
          <a:bodyPr/>
          <a:lstStyle/>
          <a:p>
            <a:endParaRPr lang="en-US"/>
          </a:p>
        </p:txBody>
      </p:sp>
      <p:sp>
        <p:nvSpPr>
          <p:cNvPr id="7" name="Slide Number Placeholder 6"/>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
        <p:nvSpPr>
          <p:cNvPr id="11" name="Rectangle 10"/>
          <p:cNvSpPr/>
          <p:nvPr/>
        </p:nvSpPr>
        <p:spPr>
          <a:xfrm flipV="1">
            <a:off x="116122" y="6244740"/>
            <a:ext cx="15311628"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2" name="Rectangle 11"/>
          <p:cNvSpPr/>
          <p:nvPr/>
        </p:nvSpPr>
        <p:spPr>
          <a:xfrm>
            <a:off x="116465" y="6200633"/>
            <a:ext cx="15311286"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3" name="Rectangle 12"/>
          <p:cNvSpPr/>
          <p:nvPr/>
        </p:nvSpPr>
        <p:spPr>
          <a:xfrm>
            <a:off x="116468" y="6364299"/>
            <a:ext cx="15311283" cy="650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3" name="Picture Placeholder 2"/>
          <p:cNvSpPr>
            <a:spLocks noGrp="1"/>
          </p:cNvSpPr>
          <p:nvPr>
            <p:ph type="pic" idx="1"/>
          </p:nvPr>
        </p:nvSpPr>
        <p:spPr>
          <a:xfrm>
            <a:off x="116125" y="88901"/>
            <a:ext cx="15303184" cy="6108700"/>
          </a:xfrm>
          <a:prstGeom prst="round2SameRect">
            <a:avLst>
              <a:gd name="adj1" fmla="val 7101"/>
              <a:gd name="adj2" fmla="val 0"/>
            </a:avLst>
          </a:prstGeom>
          <a:solidFill>
            <a:schemeClr val="bg2"/>
          </a:solidFill>
          <a:ln w="6350">
            <a:solidFill>
              <a:schemeClr val="tx1"/>
            </a:solidFill>
          </a:ln>
        </p:spPr>
        <p:txBody>
          <a:bodyPr/>
          <a:lstStyle>
            <a:lvl1pPr marL="0" indent="0">
              <a:buNone/>
              <a:defRPr sz="49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8" name="Rounded Rectangle 7"/>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2" name="Title Placeholder 21"/>
          <p:cNvSpPr>
            <a:spLocks noGrp="1"/>
          </p:cNvSpPr>
          <p:nvPr>
            <p:ph type="title"/>
          </p:nvPr>
        </p:nvSpPr>
        <p:spPr>
          <a:xfrm>
            <a:off x="1554480" y="366184"/>
            <a:ext cx="13213080" cy="1524000"/>
          </a:xfrm>
          <a:prstGeom prst="rect">
            <a:avLst/>
          </a:prstGeom>
        </p:spPr>
        <p:txBody>
          <a:bodyPr lIns="141074" tIns="70537" rIns="141074" bIns="14107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54480" y="1930400"/>
            <a:ext cx="13213080" cy="6096000"/>
          </a:xfrm>
          <a:prstGeom prst="rect">
            <a:avLst/>
          </a:prstGeom>
        </p:spPr>
        <p:txBody>
          <a:bodyPr lIns="141074" tIns="70537" rIns="141074" bIns="7053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0492740" y="8255000"/>
            <a:ext cx="4210050" cy="635000"/>
          </a:xfrm>
          <a:prstGeom prst="rect">
            <a:avLst/>
          </a:prstGeom>
        </p:spPr>
        <p:txBody>
          <a:bodyPr lIns="141074" tIns="70537" rIns="141074" bIns="70537" anchor="ctr" anchorCtr="0"/>
          <a:lstStyle>
            <a:lvl1pPr algn="r" eaLnBrk="1" latinLnBrk="0" hangingPunct="1">
              <a:defRPr kumimoji="0" sz="2200">
                <a:solidFill>
                  <a:schemeClr val="tx2"/>
                </a:solidFill>
              </a:defRPr>
            </a:lvl1pPr>
          </a:lstStyle>
          <a:p>
            <a:fld id="{7AAE944E-634A-449D-A405-E6FA1073B7F9}" type="datetime1">
              <a:rPr lang="en-US" smtClean="0"/>
              <a:pPr/>
              <a:t>1/4/2020</a:t>
            </a:fld>
            <a:endParaRPr lang="en-US"/>
          </a:p>
        </p:txBody>
      </p:sp>
      <p:sp>
        <p:nvSpPr>
          <p:cNvPr id="3" name="Footer Placeholder 2"/>
          <p:cNvSpPr>
            <a:spLocks noGrp="1"/>
          </p:cNvSpPr>
          <p:nvPr>
            <p:ph type="ftr" sz="quarter" idx="3"/>
          </p:nvPr>
        </p:nvSpPr>
        <p:spPr>
          <a:xfrm>
            <a:off x="1554480" y="8229600"/>
            <a:ext cx="6736080" cy="609600"/>
          </a:xfrm>
          <a:prstGeom prst="rect">
            <a:avLst/>
          </a:prstGeom>
        </p:spPr>
        <p:txBody>
          <a:bodyPr lIns="141074" tIns="70537" rIns="141074" bIns="70537" anchor="ctr" anchorCtr="0"/>
          <a:lstStyle>
            <a:lvl1pPr eaLnBrk="1" latinLnBrk="0" hangingPunct="1">
              <a:defRPr kumimoji="0" sz="2200">
                <a:solidFill>
                  <a:schemeClr val="tx2"/>
                </a:solidFill>
              </a:defRPr>
            </a:lvl1pPr>
          </a:lstStyle>
          <a:p>
            <a:endParaRPr lang="en-US"/>
          </a:p>
        </p:txBody>
      </p:sp>
      <p:sp>
        <p:nvSpPr>
          <p:cNvPr id="23" name="Slide Number Placeholder 22"/>
          <p:cNvSpPr>
            <a:spLocks noGrp="1"/>
          </p:cNvSpPr>
          <p:nvPr>
            <p:ph type="sldNum" sz="quarter" idx="4"/>
          </p:nvPr>
        </p:nvSpPr>
        <p:spPr>
          <a:xfrm>
            <a:off x="248717" y="8280400"/>
            <a:ext cx="777240" cy="609600"/>
          </a:xfrm>
          <a:prstGeom prst="ellipse">
            <a:avLst/>
          </a:prstGeom>
          <a:solidFill>
            <a:schemeClr val="accent1"/>
          </a:solidFill>
        </p:spPr>
        <p:txBody>
          <a:bodyPr wrap="none" lIns="0" tIns="0" rIns="0" bIns="0" anchor="ctr" anchorCtr="1">
            <a:noAutofit/>
          </a:bodyPr>
          <a:lstStyle>
            <a:lvl1pPr algn="ctr" eaLnBrk="1" latinLnBrk="0" hangingPunct="1">
              <a:defRPr kumimoji="0" sz="22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6200" kern="1200">
          <a:solidFill>
            <a:schemeClr val="tx2"/>
          </a:solidFill>
          <a:latin typeface="+mj-lt"/>
          <a:ea typeface="+mj-ea"/>
          <a:cs typeface="+mj-cs"/>
        </a:defRPr>
      </a:lvl1pPr>
    </p:titleStyle>
    <p:bodyStyle>
      <a:lvl1pPr marL="423221" indent="-423221" algn="l" rtl="0" eaLnBrk="1" latinLnBrk="0" hangingPunct="1">
        <a:spcBef>
          <a:spcPts val="895"/>
        </a:spcBef>
        <a:buClr>
          <a:schemeClr val="accent1"/>
        </a:buClr>
        <a:buSzPct val="85000"/>
        <a:buFont typeface="Wingdings 2"/>
        <a:buChar char=""/>
        <a:defRPr kumimoji="0" sz="4000" kern="1200">
          <a:solidFill>
            <a:schemeClr val="tx1"/>
          </a:solidFill>
          <a:latin typeface="+mn-lt"/>
          <a:ea typeface="+mn-ea"/>
          <a:cs typeface="+mn-cs"/>
        </a:defRPr>
      </a:lvl1pPr>
      <a:lvl2pPr marL="846442" indent="-352684" algn="l" rtl="0" eaLnBrk="1" latinLnBrk="0" hangingPunct="1">
        <a:spcBef>
          <a:spcPts val="571"/>
        </a:spcBef>
        <a:buClr>
          <a:schemeClr val="accent2"/>
        </a:buClr>
        <a:buSzPct val="85000"/>
        <a:buFont typeface="Wingdings 2"/>
        <a:buChar char=""/>
        <a:defRPr kumimoji="0" sz="3700" kern="1200">
          <a:solidFill>
            <a:schemeClr val="tx1"/>
          </a:solidFill>
          <a:latin typeface="+mn-lt"/>
          <a:ea typeface="+mn-ea"/>
          <a:cs typeface="+mn-cs"/>
        </a:defRPr>
      </a:lvl2pPr>
      <a:lvl3pPr marL="1269663" indent="-352684" algn="l" rtl="0" eaLnBrk="1" latinLnBrk="0" hangingPunct="1">
        <a:spcBef>
          <a:spcPts val="571"/>
        </a:spcBef>
        <a:buClr>
          <a:schemeClr val="accent1">
            <a:tint val="60000"/>
          </a:schemeClr>
        </a:buClr>
        <a:buSzPct val="85000"/>
        <a:buFont typeface="Wingdings 2"/>
        <a:buChar char=""/>
        <a:defRPr kumimoji="0" sz="3100" kern="1200">
          <a:solidFill>
            <a:schemeClr val="tx1"/>
          </a:solidFill>
          <a:latin typeface="+mn-lt"/>
          <a:ea typeface="+mn-ea"/>
          <a:cs typeface="+mn-cs"/>
        </a:defRPr>
      </a:lvl3pPr>
      <a:lvl4pPr marL="1692884" indent="-352684" algn="l" rtl="0" eaLnBrk="1" latinLnBrk="0" hangingPunct="1">
        <a:spcBef>
          <a:spcPts val="571"/>
        </a:spcBef>
        <a:buClr>
          <a:schemeClr val="accent3"/>
        </a:buClr>
        <a:buSzPct val="80000"/>
        <a:buFont typeface="Wingdings 2"/>
        <a:buChar char=""/>
        <a:defRPr kumimoji="0" sz="3100" kern="1200">
          <a:solidFill>
            <a:schemeClr val="tx1"/>
          </a:solidFill>
          <a:latin typeface="+mn-lt"/>
          <a:ea typeface="+mn-ea"/>
          <a:cs typeface="+mn-cs"/>
        </a:defRPr>
      </a:lvl4pPr>
      <a:lvl5pPr marL="2116104" indent="-352684" algn="l" rtl="0" eaLnBrk="1" latinLnBrk="0" hangingPunct="1">
        <a:spcBef>
          <a:spcPts val="571"/>
        </a:spcBef>
        <a:buClr>
          <a:schemeClr val="accent3"/>
        </a:buClr>
        <a:buFontTx/>
        <a:buChar char="o"/>
        <a:defRPr kumimoji="0" sz="3100" kern="1200">
          <a:solidFill>
            <a:schemeClr val="tx1"/>
          </a:solidFill>
          <a:latin typeface="+mn-lt"/>
          <a:ea typeface="+mn-ea"/>
          <a:cs typeface="+mn-cs"/>
        </a:defRPr>
      </a:lvl5pPr>
      <a:lvl6pPr marL="2539325" indent="-352684" algn="l" rtl="0" eaLnBrk="1" latinLnBrk="0" hangingPunct="1">
        <a:spcBef>
          <a:spcPts val="571"/>
        </a:spcBef>
        <a:buClr>
          <a:schemeClr val="accent3"/>
        </a:buClr>
        <a:buChar char="•"/>
        <a:defRPr kumimoji="0" sz="2800" kern="1200" baseline="0">
          <a:solidFill>
            <a:schemeClr val="tx1"/>
          </a:solidFill>
          <a:latin typeface="+mn-lt"/>
          <a:ea typeface="+mn-ea"/>
          <a:cs typeface="+mn-cs"/>
        </a:defRPr>
      </a:lvl6pPr>
      <a:lvl7pPr marL="2962546" indent="-352684" algn="l" rtl="0" eaLnBrk="1" latinLnBrk="0" hangingPunct="1">
        <a:spcBef>
          <a:spcPts val="571"/>
        </a:spcBef>
        <a:buClr>
          <a:schemeClr val="accent2"/>
        </a:buClr>
        <a:buChar char="•"/>
        <a:defRPr kumimoji="0" sz="2800" kern="1200">
          <a:solidFill>
            <a:schemeClr val="tx1"/>
          </a:solidFill>
          <a:latin typeface="+mn-lt"/>
          <a:ea typeface="+mn-ea"/>
          <a:cs typeface="+mn-cs"/>
        </a:defRPr>
      </a:lvl7pPr>
      <a:lvl8pPr marL="3385767" indent="-352684" algn="l" rtl="0" eaLnBrk="1" latinLnBrk="0" hangingPunct="1">
        <a:spcBef>
          <a:spcPts val="571"/>
        </a:spcBef>
        <a:buClr>
          <a:schemeClr val="accent1">
            <a:tint val="60000"/>
          </a:schemeClr>
        </a:buClr>
        <a:buChar char="•"/>
        <a:defRPr kumimoji="0" sz="2800" kern="1200">
          <a:solidFill>
            <a:schemeClr val="tx1"/>
          </a:solidFill>
          <a:latin typeface="+mn-lt"/>
          <a:ea typeface="+mn-ea"/>
          <a:cs typeface="+mn-cs"/>
        </a:defRPr>
      </a:lvl8pPr>
      <a:lvl9pPr marL="3808988" indent="-352684" algn="l" rtl="0" eaLnBrk="1" latinLnBrk="0" hangingPunct="1">
        <a:spcBef>
          <a:spcPts val="571"/>
        </a:spcBef>
        <a:buClr>
          <a:schemeClr val="accent2">
            <a:tint val="60000"/>
          </a:schemeClr>
        </a:buClr>
        <a:buChar char="•"/>
        <a:defRPr kumimoji="0" sz="2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05368" algn="l" rtl="0" eaLnBrk="1" latinLnBrk="0" hangingPunct="1">
        <a:defRPr kumimoji="0" kern="1200">
          <a:solidFill>
            <a:schemeClr val="tx1"/>
          </a:solidFill>
          <a:latin typeface="+mn-lt"/>
          <a:ea typeface="+mn-ea"/>
          <a:cs typeface="+mn-cs"/>
        </a:defRPr>
      </a:lvl2pPr>
      <a:lvl3pPr marL="1410736" algn="l" rtl="0" eaLnBrk="1" latinLnBrk="0" hangingPunct="1">
        <a:defRPr kumimoji="0" kern="1200">
          <a:solidFill>
            <a:schemeClr val="tx1"/>
          </a:solidFill>
          <a:latin typeface="+mn-lt"/>
          <a:ea typeface="+mn-ea"/>
          <a:cs typeface="+mn-cs"/>
        </a:defRPr>
      </a:lvl3pPr>
      <a:lvl4pPr marL="2116104" algn="l" rtl="0" eaLnBrk="1" latinLnBrk="0" hangingPunct="1">
        <a:defRPr kumimoji="0" kern="1200">
          <a:solidFill>
            <a:schemeClr val="tx1"/>
          </a:solidFill>
          <a:latin typeface="+mn-lt"/>
          <a:ea typeface="+mn-ea"/>
          <a:cs typeface="+mn-cs"/>
        </a:defRPr>
      </a:lvl4pPr>
      <a:lvl5pPr marL="2821473" algn="l" rtl="0" eaLnBrk="1" latinLnBrk="0" hangingPunct="1">
        <a:defRPr kumimoji="0" kern="1200">
          <a:solidFill>
            <a:schemeClr val="tx1"/>
          </a:solidFill>
          <a:latin typeface="+mn-lt"/>
          <a:ea typeface="+mn-ea"/>
          <a:cs typeface="+mn-cs"/>
        </a:defRPr>
      </a:lvl5pPr>
      <a:lvl6pPr marL="3526841" algn="l" rtl="0" eaLnBrk="1" latinLnBrk="0" hangingPunct="1">
        <a:defRPr kumimoji="0" kern="1200">
          <a:solidFill>
            <a:schemeClr val="tx1"/>
          </a:solidFill>
          <a:latin typeface="+mn-lt"/>
          <a:ea typeface="+mn-ea"/>
          <a:cs typeface="+mn-cs"/>
        </a:defRPr>
      </a:lvl6pPr>
      <a:lvl7pPr marL="4232209" algn="l" rtl="0" eaLnBrk="1" latinLnBrk="0" hangingPunct="1">
        <a:defRPr kumimoji="0" kern="1200">
          <a:solidFill>
            <a:schemeClr val="tx1"/>
          </a:solidFill>
          <a:latin typeface="+mn-lt"/>
          <a:ea typeface="+mn-ea"/>
          <a:cs typeface="+mn-cs"/>
        </a:defRPr>
      </a:lvl7pPr>
      <a:lvl8pPr marL="4937577" algn="l" rtl="0" eaLnBrk="1" latinLnBrk="0" hangingPunct="1">
        <a:defRPr kumimoji="0" kern="1200">
          <a:solidFill>
            <a:schemeClr val="tx1"/>
          </a:solidFill>
          <a:latin typeface="+mn-lt"/>
          <a:ea typeface="+mn-ea"/>
          <a:cs typeface="+mn-cs"/>
        </a:defRPr>
      </a:lvl8pPr>
      <a:lvl9pPr marL="564294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2514600" y="3124200"/>
            <a:ext cx="9684061" cy="1200329"/>
          </a:xfrm>
          <a:prstGeom prst="rect">
            <a:avLst/>
          </a:prstGeom>
          <a:noFill/>
        </p:spPr>
        <p:txBody>
          <a:bodyPr wrap="none" rtlCol="0">
            <a:spAutoFit/>
          </a:bodyPr>
          <a:lstStyle/>
          <a:p>
            <a:r>
              <a:rPr lang="en-US" sz="7200" b="1" dirty="0" smtClean="0">
                <a:solidFill>
                  <a:schemeClr val="accent1">
                    <a:lumMod val="75000"/>
                  </a:schemeClr>
                </a:solidFill>
                <a:latin typeface="Candara" pitchFamily="34" charset="0"/>
              </a:rPr>
              <a:t>Kubernetes Networking</a:t>
            </a:r>
            <a:endParaRPr lang="en-US" sz="72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381000" y="304800"/>
            <a:ext cx="7499169"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Overlay Network Flow</a:t>
            </a:r>
            <a:endParaRPr lang="en-US" sz="4400" b="1" dirty="0">
              <a:solidFill>
                <a:schemeClr val="accent1">
                  <a:lumMod val="75000"/>
                </a:schemeClr>
              </a:solidFill>
              <a:latin typeface="Candara" pitchFamily="34" charset="0"/>
            </a:endParaRPr>
          </a:p>
        </p:txBody>
      </p:sp>
      <p:pic>
        <p:nvPicPr>
          <p:cNvPr id="25602" name="Picture 2" descr="https://miro.medium.com/max/2000/1*fWJXnaM4m2dnYUPtMtpMiw.gif"/>
          <p:cNvPicPr>
            <a:picLocks noChangeAspect="1" noChangeArrowheads="1" noCrop="1"/>
          </p:cNvPicPr>
          <p:nvPr/>
        </p:nvPicPr>
        <p:blipFill>
          <a:blip r:embed="rId2"/>
          <a:srcRect/>
          <a:stretch>
            <a:fillRect/>
          </a:stretch>
        </p:blipFill>
        <p:spPr bwMode="auto">
          <a:xfrm>
            <a:off x="914400" y="1524000"/>
            <a:ext cx="13868400" cy="679132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p:cNvSpPr txBox="1"/>
          <p:nvPr/>
        </p:nvSpPr>
        <p:spPr>
          <a:xfrm>
            <a:off x="381000" y="304800"/>
            <a:ext cx="904927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Overlay Network Flow Cont..</a:t>
            </a:r>
            <a:endParaRPr lang="en-US" sz="4400" b="1" dirty="0">
              <a:solidFill>
                <a:schemeClr val="accent1">
                  <a:lumMod val="75000"/>
                </a:schemeClr>
              </a:solidFill>
              <a:latin typeface="Candara" pitchFamily="34" charset="0"/>
            </a:endParaRPr>
          </a:p>
        </p:txBody>
      </p:sp>
      <p:sp>
        <p:nvSpPr>
          <p:cNvPr id="6" name="TextBox 5"/>
          <p:cNvSpPr txBox="1"/>
          <p:nvPr/>
        </p:nvSpPr>
        <p:spPr>
          <a:xfrm>
            <a:off x="914400" y="1295400"/>
            <a:ext cx="13792200" cy="7478970"/>
          </a:xfrm>
          <a:prstGeom prst="rect">
            <a:avLst/>
          </a:prstGeom>
          <a:noFill/>
        </p:spPr>
        <p:txBody>
          <a:bodyPr wrap="square" rtlCol="0">
            <a:spAutoFit/>
          </a:bodyPr>
          <a:lstStyle/>
          <a:p>
            <a:pPr algn="just"/>
            <a:r>
              <a:rPr lang="en-US" sz="2400" dirty="0" smtClean="0"/>
              <a:t>Here we see that it’s the same setup as before, but with a new virtual </a:t>
            </a:r>
            <a:r>
              <a:rPr lang="en-US" sz="2400" dirty="0" err="1" smtClean="0"/>
              <a:t>ethernet</a:t>
            </a:r>
            <a:r>
              <a:rPr lang="en-US" sz="2400" dirty="0" smtClean="0"/>
              <a:t> device called </a:t>
            </a:r>
            <a:r>
              <a:rPr lang="en-US" sz="2400" b="1" dirty="0" smtClean="0">
                <a:solidFill>
                  <a:srgbClr val="0070C0"/>
                </a:solidFill>
              </a:rPr>
              <a:t>flannel0</a:t>
            </a:r>
            <a:r>
              <a:rPr lang="en-US" sz="2400" dirty="0" smtClean="0"/>
              <a:t> added to </a:t>
            </a:r>
            <a:r>
              <a:rPr lang="en-US" sz="2400" b="1" dirty="0" smtClean="0">
                <a:solidFill>
                  <a:srgbClr val="0070C0"/>
                </a:solidFill>
              </a:rPr>
              <a:t>root </a:t>
            </a:r>
            <a:r>
              <a:rPr lang="en-US" sz="2400" b="1" dirty="0" err="1" smtClean="0">
                <a:solidFill>
                  <a:srgbClr val="0070C0"/>
                </a:solidFill>
              </a:rPr>
              <a:t>netns</a:t>
            </a:r>
            <a:r>
              <a:rPr lang="en-US" sz="2400" dirty="0" smtClean="0"/>
              <a:t>. It’s an implementation of </a:t>
            </a:r>
            <a:r>
              <a:rPr lang="en-US" sz="2400" b="1" dirty="0" smtClean="0">
                <a:solidFill>
                  <a:srgbClr val="0070C0"/>
                </a:solidFill>
              </a:rPr>
              <a:t>Virtual Extensible LAN (VXLAN)</a:t>
            </a:r>
            <a:r>
              <a:rPr lang="en-US" sz="2400" dirty="0" smtClean="0"/>
              <a:t>, but to </a:t>
            </a:r>
            <a:r>
              <a:rPr lang="en-US" sz="2400" dirty="0" err="1" smtClean="0"/>
              <a:t>linux</a:t>
            </a:r>
            <a:r>
              <a:rPr lang="en-US" sz="2400" dirty="0" smtClean="0"/>
              <a:t>, its just another network interface.</a:t>
            </a:r>
          </a:p>
          <a:p>
            <a:pPr algn="just"/>
            <a:endParaRPr lang="en-US" sz="2400" dirty="0" smtClean="0"/>
          </a:p>
          <a:p>
            <a:pPr algn="just"/>
            <a:r>
              <a:rPr lang="en-US" sz="2400" b="1" dirty="0" smtClean="0"/>
              <a:t>The flow for a packet going from pod1 to pod4 (on a different node) is something like this</a:t>
            </a:r>
            <a:r>
              <a:rPr lang="en-US" sz="2400" dirty="0" smtClean="0"/>
              <a:t>:</a:t>
            </a:r>
          </a:p>
          <a:p>
            <a:pPr algn="just"/>
            <a:endParaRPr lang="en-US" sz="2400" dirty="0" smtClean="0"/>
          </a:p>
          <a:p>
            <a:pPr marL="1132421" lvl="1" indent="-457200" algn="just">
              <a:buFont typeface="+mj-lt"/>
              <a:buAutoNum type="arabicPeriod"/>
            </a:pPr>
            <a:r>
              <a:rPr lang="en-US" sz="2400" dirty="0" smtClean="0"/>
              <a:t>The packet leaves pod1’s </a:t>
            </a:r>
            <a:r>
              <a:rPr lang="en-US" sz="2400" dirty="0" err="1" smtClean="0"/>
              <a:t>netns</a:t>
            </a:r>
            <a:r>
              <a:rPr lang="en-US" sz="2400" dirty="0" smtClean="0"/>
              <a:t> at eth0 and enters the root </a:t>
            </a:r>
            <a:r>
              <a:rPr lang="en-US" sz="2400" dirty="0" err="1" smtClean="0"/>
              <a:t>netns</a:t>
            </a:r>
            <a:r>
              <a:rPr lang="en-US" sz="2400" dirty="0" smtClean="0"/>
              <a:t> at </a:t>
            </a:r>
            <a:r>
              <a:rPr lang="en-US" sz="2400" dirty="0" err="1" smtClean="0"/>
              <a:t>vethxxx</a:t>
            </a:r>
            <a:r>
              <a:rPr lang="en-US" sz="2400" dirty="0" smtClean="0"/>
              <a:t>.</a:t>
            </a:r>
          </a:p>
          <a:p>
            <a:pPr marL="1132421" lvl="1" indent="-457200" algn="just">
              <a:buFont typeface="+mj-lt"/>
              <a:buAutoNum type="arabicPeriod"/>
            </a:pPr>
            <a:r>
              <a:rPr lang="en-US" sz="2400" dirty="0" smtClean="0"/>
              <a:t>It’s passed on to cbr0, which makes the ARP request to find the destination.</a:t>
            </a:r>
          </a:p>
          <a:p>
            <a:pPr marL="1132421" lvl="1" indent="-457200" algn="just"/>
            <a:r>
              <a:rPr lang="en-US" sz="2400" dirty="0" smtClean="0"/>
              <a:t>3a. Since nobody on this node has the IP address for pod4, bridge sends it to flannel0 because the node’s route table is configured with flannel0 as the target for the pod network range .</a:t>
            </a:r>
          </a:p>
          <a:p>
            <a:pPr marL="1132421" lvl="1" indent="-457200" algn="just">
              <a:buFont typeface="+mj-lt"/>
              <a:buAutoNum type="arabicPeriod"/>
            </a:pPr>
            <a:endParaRPr lang="en-US" sz="2400" dirty="0" smtClean="0"/>
          </a:p>
          <a:p>
            <a:pPr marL="1132421" lvl="1" indent="-457200" algn="just"/>
            <a:r>
              <a:rPr lang="en-US" sz="2400" dirty="0" smtClean="0"/>
              <a:t>3b. As the </a:t>
            </a:r>
            <a:r>
              <a:rPr lang="en-US" sz="2400" dirty="0" err="1" smtClean="0"/>
              <a:t>flanneld</a:t>
            </a:r>
            <a:r>
              <a:rPr lang="en-US" sz="2400" dirty="0" smtClean="0"/>
              <a:t> daemon talks to the Kubernetes </a:t>
            </a:r>
            <a:r>
              <a:rPr lang="en-US" sz="2400" dirty="0" err="1" smtClean="0"/>
              <a:t>apiserver</a:t>
            </a:r>
            <a:r>
              <a:rPr lang="en-US" sz="2400" dirty="0" smtClean="0"/>
              <a:t> or the underlying </a:t>
            </a:r>
            <a:r>
              <a:rPr lang="en-US" sz="2400" dirty="0" err="1" smtClean="0"/>
              <a:t>etcd</a:t>
            </a:r>
            <a:r>
              <a:rPr lang="en-US" sz="2400" dirty="0" smtClean="0"/>
              <a:t>, it knows about all the pod IPs, and what nodes they’re on. So flannel creates the mappings (in </a:t>
            </a:r>
            <a:r>
              <a:rPr lang="en-US" sz="2400" dirty="0" err="1" smtClean="0"/>
              <a:t>userspace</a:t>
            </a:r>
            <a:r>
              <a:rPr lang="en-US" sz="2400" dirty="0" smtClean="0"/>
              <a:t>) for pods IPs to node IPs.</a:t>
            </a:r>
          </a:p>
          <a:p>
            <a:pPr marL="1132421" lvl="1" indent="-457200" algn="just"/>
            <a:r>
              <a:rPr lang="en-US" sz="2400" dirty="0" smtClean="0"/>
              <a:t>	flannel0 takes this packet and wraps it in a UDP packet with extra headers changing the source and destinations IPs to the respective nodes, and sends it to a special </a:t>
            </a:r>
            <a:r>
              <a:rPr lang="en-US" sz="2400" dirty="0" err="1" smtClean="0"/>
              <a:t>vxlan</a:t>
            </a:r>
            <a:r>
              <a:rPr lang="en-US" sz="2400" dirty="0" smtClean="0"/>
              <a:t> port (generally 8472). Even though the mapping is in </a:t>
            </a:r>
            <a:r>
              <a:rPr lang="en-US" sz="2400" dirty="0" err="1" smtClean="0"/>
              <a:t>userspace</a:t>
            </a:r>
            <a:r>
              <a:rPr lang="en-US" sz="2400" dirty="0" smtClean="0"/>
              <a:t>, the actual encapsulation and data flow happens in kernel space. So it happens pretty fast.</a:t>
            </a:r>
          </a:p>
          <a:p>
            <a:pPr marL="1132421" lvl="1" indent="-457200" algn="just">
              <a:buFont typeface="+mj-lt"/>
              <a:buAutoNum type="arabicPeriod"/>
            </a:pPr>
            <a:endParaRPr lang="en-US" sz="2400" dirty="0" smtClean="0"/>
          </a:p>
          <a:p>
            <a:pPr marL="1132421" lvl="1" indent="-457200" algn="just"/>
            <a:r>
              <a:rPr lang="en-US" sz="2400" dirty="0" smtClean="0"/>
              <a:t>3c. The encapsulated packet is sent out via eth0 since it is involved in routing the node traffic.</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381000" y="304800"/>
            <a:ext cx="904927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Overlay Network Flow Cont..</a:t>
            </a:r>
            <a:endParaRPr lang="en-US" sz="4400" b="1" dirty="0">
              <a:solidFill>
                <a:schemeClr val="accent1">
                  <a:lumMod val="75000"/>
                </a:schemeClr>
              </a:solidFill>
              <a:latin typeface="Candara" pitchFamily="34" charset="0"/>
            </a:endParaRPr>
          </a:p>
        </p:txBody>
      </p:sp>
      <p:pic>
        <p:nvPicPr>
          <p:cNvPr id="28675" name="Picture 3"/>
          <p:cNvPicPr>
            <a:picLocks noChangeAspect="1" noChangeArrowheads="1"/>
          </p:cNvPicPr>
          <p:nvPr/>
        </p:nvPicPr>
        <p:blipFill>
          <a:blip r:embed="rId2"/>
          <a:srcRect/>
          <a:stretch>
            <a:fillRect/>
          </a:stretch>
        </p:blipFill>
        <p:spPr bwMode="auto">
          <a:xfrm>
            <a:off x="2057400" y="1828800"/>
            <a:ext cx="112776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381000" y="304800"/>
            <a:ext cx="904927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Overlay Network Flow Cont..</a:t>
            </a:r>
            <a:endParaRPr lang="en-US" sz="4400" b="1" dirty="0">
              <a:solidFill>
                <a:schemeClr val="accent1">
                  <a:lumMod val="75000"/>
                </a:schemeClr>
              </a:solidFill>
              <a:latin typeface="Candara" pitchFamily="34" charset="0"/>
            </a:endParaRPr>
          </a:p>
        </p:txBody>
      </p:sp>
      <p:sp>
        <p:nvSpPr>
          <p:cNvPr id="7" name="TextBox 6"/>
          <p:cNvSpPr txBox="1"/>
          <p:nvPr/>
        </p:nvSpPr>
        <p:spPr>
          <a:xfrm>
            <a:off x="1143000" y="1752600"/>
            <a:ext cx="13563600" cy="6001643"/>
          </a:xfrm>
          <a:prstGeom prst="rect">
            <a:avLst/>
          </a:prstGeom>
          <a:noFill/>
        </p:spPr>
        <p:txBody>
          <a:bodyPr wrap="square" rtlCol="0">
            <a:spAutoFit/>
          </a:bodyPr>
          <a:lstStyle/>
          <a:p>
            <a:pPr lvl="1"/>
            <a:r>
              <a:rPr lang="en-US" sz="2400" dirty="0" smtClean="0"/>
              <a:t>4. The packet leaves the node with node IPs as source and destination.</a:t>
            </a:r>
          </a:p>
          <a:p>
            <a:pPr lvl="1"/>
            <a:endParaRPr lang="en-US" sz="2400" dirty="0" smtClean="0"/>
          </a:p>
          <a:p>
            <a:pPr lvl="1"/>
            <a:r>
              <a:rPr lang="en-US" sz="2400" dirty="0" smtClean="0"/>
              <a:t>5. The cloud provider route table already knows how to route traffic between nodes, so it send the packet to destination node2.</a:t>
            </a:r>
          </a:p>
          <a:p>
            <a:pPr lvl="1"/>
            <a:endParaRPr lang="en-US" sz="2400" dirty="0" smtClean="0"/>
          </a:p>
          <a:p>
            <a:pPr lvl="1"/>
            <a:r>
              <a:rPr lang="en-US" sz="2400" dirty="0" smtClean="0"/>
              <a:t>6a. The packet arrives at eth0 of node2. Due to the port being special </a:t>
            </a:r>
            <a:r>
              <a:rPr lang="en-US" sz="2400" dirty="0" err="1" smtClean="0"/>
              <a:t>vxlan</a:t>
            </a:r>
            <a:r>
              <a:rPr lang="en-US" sz="2400" dirty="0" smtClean="0"/>
              <a:t> port, kernel sends the packet to flannel0.</a:t>
            </a:r>
          </a:p>
          <a:p>
            <a:pPr lvl="1"/>
            <a:endParaRPr lang="en-US" sz="2400" dirty="0" smtClean="0"/>
          </a:p>
          <a:p>
            <a:pPr lvl="1"/>
            <a:r>
              <a:rPr lang="en-US" sz="2400" dirty="0" smtClean="0"/>
              <a:t>6b. flannel0 de-</a:t>
            </a:r>
            <a:r>
              <a:rPr lang="en-US" sz="2400" dirty="0" err="1" smtClean="0"/>
              <a:t>capsulates</a:t>
            </a:r>
            <a:r>
              <a:rPr lang="en-US" sz="2400" dirty="0" smtClean="0"/>
              <a:t> and emits it back in the root network namespace.</a:t>
            </a:r>
          </a:p>
          <a:p>
            <a:pPr lvl="1"/>
            <a:endParaRPr lang="en-US" sz="2400" dirty="0" smtClean="0"/>
          </a:p>
          <a:p>
            <a:pPr lvl="1"/>
            <a:r>
              <a:rPr lang="en-US" sz="2400" dirty="0" smtClean="0"/>
              <a:t>6c. Since IP forwarding is enabled, kernel forwards it to cbr0 as per the route tables.</a:t>
            </a:r>
          </a:p>
          <a:p>
            <a:pPr lvl="1"/>
            <a:endParaRPr lang="en-US" sz="2400" dirty="0" smtClean="0"/>
          </a:p>
          <a:p>
            <a:pPr lvl="1"/>
            <a:r>
              <a:rPr lang="en-US" sz="2400" dirty="0" smtClean="0"/>
              <a:t>7. The bridge takes the packet, makes an ARP request and finds out that the IP belongs to </a:t>
            </a:r>
            <a:r>
              <a:rPr lang="en-US" sz="2400" dirty="0" err="1" smtClean="0"/>
              <a:t>vethyyy</a:t>
            </a:r>
            <a:r>
              <a:rPr lang="en-US" sz="2400" dirty="0" smtClean="0"/>
              <a:t>.</a:t>
            </a:r>
          </a:p>
          <a:p>
            <a:pPr lvl="1"/>
            <a:endParaRPr lang="en-US" sz="2400" dirty="0" smtClean="0"/>
          </a:p>
          <a:p>
            <a:pPr lvl="1"/>
            <a:r>
              <a:rPr lang="en-US" sz="2400" dirty="0" smtClean="0"/>
              <a:t>8. The packet crosses the pipe-pair and reaches pod4</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381000" y="304800"/>
            <a:ext cx="7411003"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Architecture – VXLAN </a:t>
            </a:r>
            <a:endParaRPr lang="en-US" sz="4400" b="1" dirty="0">
              <a:solidFill>
                <a:schemeClr val="accent1">
                  <a:lumMod val="75000"/>
                </a:schemeClr>
              </a:solidFill>
              <a:latin typeface="Candara" pitchFamily="34" charset="0"/>
            </a:endParaRPr>
          </a:p>
        </p:txBody>
      </p:sp>
      <p:pic>
        <p:nvPicPr>
          <p:cNvPr id="32770" name="Picture 2"/>
          <p:cNvPicPr>
            <a:picLocks noChangeAspect="1" noChangeArrowheads="1"/>
          </p:cNvPicPr>
          <p:nvPr/>
        </p:nvPicPr>
        <p:blipFill>
          <a:blip r:embed="rId2"/>
          <a:srcRect/>
          <a:stretch>
            <a:fillRect/>
          </a:stretch>
        </p:blipFill>
        <p:spPr bwMode="auto">
          <a:xfrm>
            <a:off x="685800" y="1600200"/>
            <a:ext cx="13691541"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381000" y="304800"/>
            <a:ext cx="8996374"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Architecture – Host Gateway</a:t>
            </a:r>
            <a:endParaRPr lang="en-US" sz="4400" b="1" dirty="0">
              <a:solidFill>
                <a:schemeClr val="accent1">
                  <a:lumMod val="75000"/>
                </a:schemeClr>
              </a:solidFill>
              <a:latin typeface="Candara" pitchFamily="34" charset="0"/>
            </a:endParaRPr>
          </a:p>
        </p:txBody>
      </p:sp>
      <p:pic>
        <p:nvPicPr>
          <p:cNvPr id="33794" name="Picture 2"/>
          <p:cNvPicPr>
            <a:picLocks noChangeAspect="1" noChangeArrowheads="1"/>
          </p:cNvPicPr>
          <p:nvPr/>
        </p:nvPicPr>
        <p:blipFill>
          <a:blip r:embed="rId2"/>
          <a:srcRect/>
          <a:stretch>
            <a:fillRect/>
          </a:stretch>
        </p:blipFill>
        <p:spPr bwMode="auto">
          <a:xfrm>
            <a:off x="914400" y="1676400"/>
            <a:ext cx="13920803"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TextBox 4"/>
          <p:cNvSpPr txBox="1"/>
          <p:nvPr/>
        </p:nvSpPr>
        <p:spPr>
          <a:xfrm>
            <a:off x="381000" y="304800"/>
            <a:ext cx="5759910"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Single Pod Networking</a:t>
            </a:r>
            <a:endParaRPr lang="en-US" sz="4400" b="1" dirty="0">
              <a:solidFill>
                <a:schemeClr val="accent1">
                  <a:lumMod val="75000"/>
                </a:schemeClr>
              </a:solidFill>
              <a:latin typeface="Candara" pitchFamily="34" charset="0"/>
            </a:endParaRPr>
          </a:p>
        </p:txBody>
      </p:sp>
      <p:grpSp>
        <p:nvGrpSpPr>
          <p:cNvPr id="2" name="Group 38"/>
          <p:cNvGrpSpPr/>
          <p:nvPr/>
        </p:nvGrpSpPr>
        <p:grpSpPr>
          <a:xfrm>
            <a:off x="3276600" y="1524000"/>
            <a:ext cx="8991600" cy="6222831"/>
            <a:chOff x="2971800" y="1676400"/>
            <a:chExt cx="8991600" cy="6222831"/>
          </a:xfrm>
        </p:grpSpPr>
        <p:grpSp>
          <p:nvGrpSpPr>
            <p:cNvPr id="3" name="Group 34"/>
            <p:cNvGrpSpPr/>
            <p:nvPr/>
          </p:nvGrpSpPr>
          <p:grpSpPr>
            <a:xfrm>
              <a:off x="2971800" y="1676400"/>
              <a:ext cx="8991600" cy="6222831"/>
              <a:chOff x="3429000" y="1676400"/>
              <a:chExt cx="8991600" cy="6222831"/>
            </a:xfrm>
          </p:grpSpPr>
          <p:sp>
            <p:nvSpPr>
              <p:cNvPr id="6" name="Rectangle 5"/>
              <p:cNvSpPr/>
              <p:nvPr/>
            </p:nvSpPr>
            <p:spPr>
              <a:xfrm>
                <a:off x="3429000" y="1676400"/>
                <a:ext cx="8610600" cy="6172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210800" y="7391400"/>
                <a:ext cx="2209800" cy="507831"/>
              </a:xfrm>
              <a:prstGeom prst="rect">
                <a:avLst/>
              </a:prstGeom>
              <a:noFill/>
            </p:spPr>
            <p:txBody>
              <a:bodyPr wrap="square" rtlCol="0">
                <a:spAutoFit/>
              </a:bodyPr>
              <a:lstStyle/>
              <a:p>
                <a:r>
                  <a:rPr lang="en-US" dirty="0" smtClean="0"/>
                  <a:t>Kube-node</a:t>
                </a:r>
                <a:endParaRPr lang="en-US" dirty="0"/>
              </a:p>
            </p:txBody>
          </p:sp>
          <p:grpSp>
            <p:nvGrpSpPr>
              <p:cNvPr id="7" name="Group 20"/>
              <p:cNvGrpSpPr/>
              <p:nvPr/>
            </p:nvGrpSpPr>
            <p:grpSpPr>
              <a:xfrm>
                <a:off x="5181600" y="1828800"/>
                <a:ext cx="4419600" cy="2514600"/>
                <a:chOff x="5181600" y="1828800"/>
                <a:chExt cx="4419600" cy="2514600"/>
              </a:xfrm>
            </p:grpSpPr>
            <p:grpSp>
              <p:nvGrpSpPr>
                <p:cNvPr id="9" name="Group 18"/>
                <p:cNvGrpSpPr/>
                <p:nvPr/>
              </p:nvGrpSpPr>
              <p:grpSpPr>
                <a:xfrm>
                  <a:off x="5181600" y="1828800"/>
                  <a:ext cx="4419600" cy="2514600"/>
                  <a:chOff x="4038600" y="2133600"/>
                  <a:chExt cx="5257800" cy="3124200"/>
                </a:xfrm>
              </p:grpSpPr>
              <p:sp>
                <p:nvSpPr>
                  <p:cNvPr id="14" name="Rounded Rectangle 13"/>
                  <p:cNvSpPr/>
                  <p:nvPr/>
                </p:nvSpPr>
                <p:spPr>
                  <a:xfrm>
                    <a:off x="4038600" y="2133600"/>
                    <a:ext cx="5257800" cy="3124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4495800" y="2514600"/>
                    <a:ext cx="1905000" cy="106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Cont1</a:t>
                    </a:r>
                    <a:endParaRPr lang="en-US" dirty="0">
                      <a:solidFill>
                        <a:srgbClr val="0070C0"/>
                      </a:solidFill>
                    </a:endParaRPr>
                  </a:p>
                </p:txBody>
              </p:sp>
              <p:sp>
                <p:nvSpPr>
                  <p:cNvPr id="16" name="Rectangle 15"/>
                  <p:cNvSpPr/>
                  <p:nvPr/>
                </p:nvSpPr>
                <p:spPr>
                  <a:xfrm>
                    <a:off x="6553200" y="2514600"/>
                    <a:ext cx="1905000" cy="106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Cont2</a:t>
                    </a:r>
                    <a:endParaRPr lang="en-US" dirty="0"/>
                  </a:p>
                </p:txBody>
              </p:sp>
              <p:sp>
                <p:nvSpPr>
                  <p:cNvPr id="17" name="Rectangle 16"/>
                  <p:cNvSpPr/>
                  <p:nvPr/>
                </p:nvSpPr>
                <p:spPr>
                  <a:xfrm>
                    <a:off x="4495800" y="3733800"/>
                    <a:ext cx="1905000" cy="106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Pause</a:t>
                    </a:r>
                    <a:endParaRPr lang="en-US" dirty="0">
                      <a:solidFill>
                        <a:srgbClr val="0070C0"/>
                      </a:solidFill>
                    </a:endParaRPr>
                  </a:p>
                </p:txBody>
              </p:sp>
              <p:sp>
                <p:nvSpPr>
                  <p:cNvPr id="18" name="Rounded Rectangle 17"/>
                  <p:cNvSpPr/>
                  <p:nvPr/>
                </p:nvSpPr>
                <p:spPr>
                  <a:xfrm>
                    <a:off x="5257800" y="3429000"/>
                    <a:ext cx="28194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8458200" y="3810000"/>
                  <a:ext cx="800219" cy="507831"/>
                </a:xfrm>
                <a:prstGeom prst="rect">
                  <a:avLst/>
                </a:prstGeom>
                <a:noFill/>
              </p:spPr>
              <p:txBody>
                <a:bodyPr wrap="none" rtlCol="0">
                  <a:spAutoFit/>
                </a:bodyPr>
                <a:lstStyle/>
                <a:p>
                  <a:r>
                    <a:rPr lang="en-US" dirty="0" smtClean="0"/>
                    <a:t>Pod</a:t>
                  </a:r>
                  <a:endParaRPr lang="en-US" dirty="0"/>
                </a:p>
              </p:txBody>
            </p:sp>
          </p:grpSp>
          <p:sp>
            <p:nvSpPr>
              <p:cNvPr id="25" name="Rectangle 24"/>
              <p:cNvSpPr/>
              <p:nvPr/>
            </p:nvSpPr>
            <p:spPr>
              <a:xfrm>
                <a:off x="6781800" y="4724400"/>
                <a:ext cx="152400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70C0"/>
                    </a:solidFill>
                  </a:rPr>
                  <a:t>vethxx</a:t>
                </a:r>
                <a:endParaRPr lang="en-US" dirty="0">
                  <a:solidFill>
                    <a:srgbClr val="0070C0"/>
                  </a:solidFill>
                </a:endParaRPr>
              </a:p>
            </p:txBody>
          </p:sp>
          <p:sp>
            <p:nvSpPr>
              <p:cNvPr id="29" name="Rectangle 28"/>
              <p:cNvSpPr/>
              <p:nvPr/>
            </p:nvSpPr>
            <p:spPr>
              <a:xfrm>
                <a:off x="6781800" y="6019800"/>
                <a:ext cx="152400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cni0</a:t>
                </a:r>
                <a:endParaRPr lang="en-US" dirty="0">
                  <a:solidFill>
                    <a:srgbClr val="0070C0"/>
                  </a:solidFill>
                </a:endParaRPr>
              </a:p>
            </p:txBody>
          </p:sp>
          <p:cxnSp>
            <p:nvCxnSpPr>
              <p:cNvPr id="31" name="Straight Arrow Connector 30"/>
              <p:cNvCxnSpPr>
                <a:stCxn id="25" idx="2"/>
                <a:endCxn id="29" idx="0"/>
              </p:cNvCxnSpPr>
              <p:nvPr/>
            </p:nvCxnSpPr>
            <p:spPr>
              <a:xfrm rot="5400000">
                <a:off x="7162800" y="56388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5" idx="0"/>
              </p:cNvCxnSpPr>
              <p:nvPr/>
            </p:nvCxnSpPr>
            <p:spPr>
              <a:xfrm rot="16200000" flipH="1">
                <a:off x="7364498" y="4545097"/>
                <a:ext cx="330369" cy="28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81800" y="7315200"/>
                <a:ext cx="152400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eth0</a:t>
                </a:r>
                <a:endParaRPr lang="en-US" dirty="0">
                  <a:solidFill>
                    <a:srgbClr val="0070C0"/>
                  </a:solidFill>
                </a:endParaRPr>
              </a:p>
            </p:txBody>
          </p:sp>
        </p:grpSp>
        <p:sp>
          <p:nvSpPr>
            <p:cNvPr id="38" name="TextBox 37"/>
            <p:cNvSpPr txBox="1"/>
            <p:nvPr/>
          </p:nvSpPr>
          <p:spPr>
            <a:xfrm>
              <a:off x="6629400" y="3886200"/>
              <a:ext cx="914400" cy="507831"/>
            </a:xfrm>
            <a:prstGeom prst="rect">
              <a:avLst/>
            </a:prstGeom>
            <a:noFill/>
          </p:spPr>
          <p:txBody>
            <a:bodyPr wrap="square" rtlCol="0">
              <a:spAutoFit/>
            </a:bodyPr>
            <a:lstStyle/>
            <a:p>
              <a:r>
                <a:rPr lang="en-US" dirty="0" smtClean="0">
                  <a:solidFill>
                    <a:srgbClr val="0070C0"/>
                  </a:solidFill>
                </a:rPr>
                <a:t>eth0</a:t>
              </a:r>
              <a:endParaRPr lang="en-US" dirty="0">
                <a:solidFill>
                  <a:srgbClr val="0070C0"/>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Box 5"/>
          <p:cNvSpPr txBox="1"/>
          <p:nvPr/>
        </p:nvSpPr>
        <p:spPr>
          <a:xfrm>
            <a:off x="381000" y="228600"/>
            <a:ext cx="11049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Communicate in single Node ?</a:t>
            </a:r>
            <a:endParaRPr lang="en-US" sz="4400" b="1" dirty="0">
              <a:solidFill>
                <a:schemeClr val="accent1">
                  <a:lumMod val="75000"/>
                </a:schemeClr>
              </a:solidFill>
              <a:latin typeface="Candara" pitchFamily="34" charset="0"/>
            </a:endParaRPr>
          </a:p>
        </p:txBody>
      </p:sp>
      <p:sp>
        <p:nvSpPr>
          <p:cNvPr id="7" name="TextBox 6"/>
          <p:cNvSpPr txBox="1"/>
          <p:nvPr/>
        </p:nvSpPr>
        <p:spPr>
          <a:xfrm>
            <a:off x="914400" y="1447800"/>
            <a:ext cx="14173200" cy="5262979"/>
          </a:xfrm>
          <a:prstGeom prst="rect">
            <a:avLst/>
          </a:prstGeom>
          <a:noFill/>
        </p:spPr>
        <p:txBody>
          <a:bodyPr wrap="square" rtlCol="0">
            <a:spAutoFit/>
          </a:bodyPr>
          <a:lstStyle/>
          <a:p>
            <a:pPr algn="just"/>
            <a:r>
              <a:rPr lang="en-US" sz="2400" dirty="0" smtClean="0"/>
              <a:t>On every Kubernetes node, which is a </a:t>
            </a:r>
            <a:r>
              <a:rPr lang="en-US" sz="2400" dirty="0" err="1" smtClean="0"/>
              <a:t>linux</a:t>
            </a:r>
            <a:r>
              <a:rPr lang="en-US" sz="2400" dirty="0" smtClean="0"/>
              <a:t> machine in this case, there’s a root network namespace (root as in base, not the </a:t>
            </a:r>
            <a:r>
              <a:rPr lang="en-US" sz="2400" dirty="0" err="1" smtClean="0"/>
              <a:t>superuser</a:t>
            </a:r>
            <a:r>
              <a:rPr lang="en-US" sz="2400" dirty="0" smtClean="0"/>
              <a:t>) — </a:t>
            </a:r>
            <a:r>
              <a:rPr lang="en-US" sz="2400" b="1" dirty="0" smtClean="0">
                <a:solidFill>
                  <a:srgbClr val="0070C0"/>
                </a:solidFill>
              </a:rPr>
              <a:t>root </a:t>
            </a:r>
            <a:r>
              <a:rPr lang="en-US" sz="2400" b="1" dirty="0" err="1" smtClean="0">
                <a:solidFill>
                  <a:srgbClr val="0070C0"/>
                </a:solidFill>
              </a:rPr>
              <a:t>netns</a:t>
            </a:r>
            <a:r>
              <a:rPr lang="en-US" sz="2400" dirty="0" smtClean="0"/>
              <a:t>.</a:t>
            </a:r>
          </a:p>
          <a:p>
            <a:pPr algn="just"/>
            <a:endParaRPr lang="en-US" sz="2400" dirty="0" smtClean="0"/>
          </a:p>
          <a:p>
            <a:pPr algn="just"/>
            <a:r>
              <a:rPr lang="en-US" sz="2400" dirty="0" smtClean="0"/>
              <a:t>The main network interface </a:t>
            </a:r>
            <a:r>
              <a:rPr lang="en-US" sz="2400" b="1" dirty="0" smtClean="0">
                <a:solidFill>
                  <a:srgbClr val="0070C0"/>
                </a:solidFill>
              </a:rPr>
              <a:t>eth0</a:t>
            </a:r>
            <a:r>
              <a:rPr lang="en-US" sz="2400" dirty="0" smtClean="0"/>
              <a:t> is in this root </a:t>
            </a:r>
            <a:r>
              <a:rPr lang="en-US" sz="2400" dirty="0" err="1" smtClean="0"/>
              <a:t>netns</a:t>
            </a:r>
            <a:r>
              <a:rPr lang="en-US" sz="2400" dirty="0" smtClean="0"/>
              <a:t>.</a:t>
            </a:r>
          </a:p>
          <a:p>
            <a:pPr algn="just"/>
            <a:endParaRPr lang="en-US" sz="2400" dirty="0" smtClean="0"/>
          </a:p>
          <a:p>
            <a:pPr algn="just"/>
            <a:r>
              <a:rPr lang="en-US" sz="2400" dirty="0" smtClean="0"/>
              <a:t>Similarly, </a:t>
            </a:r>
            <a:r>
              <a:rPr lang="en-US" sz="2400" b="1" dirty="0" smtClean="0">
                <a:solidFill>
                  <a:srgbClr val="0070C0"/>
                </a:solidFill>
              </a:rPr>
              <a:t>each pod has its own </a:t>
            </a:r>
            <a:r>
              <a:rPr lang="en-US" sz="2400" b="1" dirty="0" err="1" smtClean="0">
                <a:solidFill>
                  <a:srgbClr val="0070C0"/>
                </a:solidFill>
              </a:rPr>
              <a:t>netns</a:t>
            </a:r>
            <a:r>
              <a:rPr lang="en-US" sz="2400" dirty="0" smtClean="0"/>
              <a:t>, with a virtual Ethernet pair connecting it to the root </a:t>
            </a:r>
            <a:r>
              <a:rPr lang="en-US" sz="2400" dirty="0" err="1" smtClean="0"/>
              <a:t>netns</a:t>
            </a:r>
            <a:r>
              <a:rPr lang="en-US" sz="2400" dirty="0" smtClean="0"/>
              <a:t>. This is basically a pipe-pair with one end in root </a:t>
            </a:r>
            <a:r>
              <a:rPr lang="en-US" sz="2400" dirty="0" err="1" smtClean="0"/>
              <a:t>netns</a:t>
            </a:r>
            <a:r>
              <a:rPr lang="en-US" sz="2400" dirty="0" smtClean="0"/>
              <a:t>, and other in the pod </a:t>
            </a:r>
            <a:r>
              <a:rPr lang="en-US" sz="2400" dirty="0" err="1" smtClean="0"/>
              <a:t>netns</a:t>
            </a:r>
            <a:r>
              <a:rPr lang="en-US" sz="2400" dirty="0" smtClean="0"/>
              <a:t>.</a:t>
            </a:r>
          </a:p>
          <a:p>
            <a:pPr algn="just"/>
            <a:endParaRPr lang="en-US" sz="2400" dirty="0" smtClean="0"/>
          </a:p>
          <a:p>
            <a:pPr algn="just"/>
            <a:r>
              <a:rPr lang="en-US" sz="2400" dirty="0" smtClean="0"/>
              <a:t>We name the </a:t>
            </a:r>
            <a:r>
              <a:rPr lang="en-US" sz="2400" b="1" dirty="0" smtClean="0">
                <a:solidFill>
                  <a:srgbClr val="0070C0"/>
                </a:solidFill>
              </a:rPr>
              <a:t>pod-end eth0</a:t>
            </a:r>
            <a:r>
              <a:rPr lang="en-US" sz="2400" dirty="0" smtClean="0"/>
              <a:t>, so the pod doesn’t know about the underlying host and thinks that it has its own root network setup. The other end is named something like </a:t>
            </a:r>
            <a:r>
              <a:rPr lang="en-US" sz="2400" b="1" dirty="0" err="1" smtClean="0">
                <a:solidFill>
                  <a:srgbClr val="0070C0"/>
                </a:solidFill>
              </a:rPr>
              <a:t>vethxxx</a:t>
            </a:r>
            <a:r>
              <a:rPr lang="en-US" sz="2400" dirty="0" smtClean="0"/>
              <a:t>.</a:t>
            </a:r>
          </a:p>
          <a:p>
            <a:pPr algn="just"/>
            <a:endParaRPr lang="en-US" sz="2400" dirty="0" smtClean="0"/>
          </a:p>
          <a:p>
            <a:pPr algn="just"/>
            <a:r>
              <a:rPr lang="en-US" sz="2400" dirty="0" smtClean="0"/>
              <a:t>This is done for all the pods on the node. For these pods to talk to each other, a </a:t>
            </a:r>
            <a:r>
              <a:rPr lang="en-US" sz="2400" dirty="0" err="1" smtClean="0"/>
              <a:t>linux</a:t>
            </a:r>
            <a:r>
              <a:rPr lang="en-US" sz="2400" dirty="0" smtClean="0"/>
              <a:t> </a:t>
            </a:r>
            <a:r>
              <a:rPr lang="en-US" sz="2400" dirty="0" err="1" smtClean="0"/>
              <a:t>ethernet</a:t>
            </a:r>
            <a:r>
              <a:rPr lang="en-US" sz="2400" dirty="0" smtClean="0"/>
              <a:t> bridge cbr0 is used. Docker uses a similar bridge named docker0.</a:t>
            </a:r>
          </a:p>
          <a:p>
            <a:pPr algn="just"/>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pSp>
        <p:nvGrpSpPr>
          <p:cNvPr id="2" name="Group 12"/>
          <p:cNvGrpSpPr/>
          <p:nvPr/>
        </p:nvGrpSpPr>
        <p:grpSpPr>
          <a:xfrm>
            <a:off x="609600" y="1676400"/>
            <a:ext cx="14401800" cy="6096000"/>
            <a:chOff x="609600" y="1676400"/>
            <a:chExt cx="14401800" cy="6096000"/>
          </a:xfrm>
        </p:grpSpPr>
        <p:pic>
          <p:nvPicPr>
            <p:cNvPr id="5123" name="Picture 3"/>
            <p:cNvPicPr>
              <a:picLocks noChangeAspect="1" noChangeArrowheads="1"/>
            </p:cNvPicPr>
            <p:nvPr/>
          </p:nvPicPr>
          <p:blipFill>
            <a:blip r:embed="rId2"/>
            <a:srcRect/>
            <a:stretch>
              <a:fillRect/>
            </a:stretch>
          </p:blipFill>
          <p:spPr bwMode="auto">
            <a:xfrm>
              <a:off x="609600" y="1752600"/>
              <a:ext cx="6324600" cy="60198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8610600" y="1676400"/>
              <a:ext cx="6400800" cy="6096000"/>
            </a:xfrm>
            <a:prstGeom prst="rect">
              <a:avLst/>
            </a:prstGeom>
            <a:noFill/>
            <a:ln w="9525">
              <a:noFill/>
              <a:miter lim="800000"/>
              <a:headEnd/>
              <a:tailEnd/>
            </a:ln>
            <a:effectLst/>
          </p:spPr>
        </p:pic>
        <p:sp>
          <p:nvSpPr>
            <p:cNvPr id="12" name="Right Arrow 11"/>
            <p:cNvSpPr/>
            <p:nvPr/>
          </p:nvSpPr>
          <p:spPr>
            <a:xfrm>
              <a:off x="7162800" y="3962400"/>
              <a:ext cx="11430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381000" y="304800"/>
            <a:ext cx="12496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Communicate in single Node ? Cont..</a:t>
            </a:r>
            <a:endParaRPr lang="en-US" sz="44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7" name="TextBox 6"/>
          <p:cNvSpPr txBox="1"/>
          <p:nvPr/>
        </p:nvSpPr>
        <p:spPr>
          <a:xfrm>
            <a:off x="914400" y="1371600"/>
            <a:ext cx="13258800" cy="4247317"/>
          </a:xfrm>
          <a:prstGeom prst="rect">
            <a:avLst/>
          </a:prstGeom>
          <a:noFill/>
        </p:spPr>
        <p:txBody>
          <a:bodyPr wrap="square" rtlCol="0">
            <a:spAutoFit/>
          </a:bodyPr>
          <a:lstStyle/>
          <a:p>
            <a:r>
              <a:rPr lang="en-US" dirty="0" smtClean="0"/>
              <a:t>Assume a packet is going from pod1 to pod2.</a:t>
            </a:r>
          </a:p>
          <a:p>
            <a:endParaRPr lang="en-US" dirty="0" smtClean="0"/>
          </a:p>
          <a:p>
            <a:pPr lvl="1">
              <a:buFont typeface="Wingdings" pitchFamily="2" charset="2"/>
              <a:buChar char="Ø"/>
            </a:pPr>
            <a:r>
              <a:rPr lang="en-US" dirty="0" smtClean="0"/>
              <a:t>  It leaves </a:t>
            </a:r>
            <a:r>
              <a:rPr lang="en-US" dirty="0" smtClean="0">
                <a:solidFill>
                  <a:srgbClr val="0070C0"/>
                </a:solidFill>
              </a:rPr>
              <a:t>pod1’s </a:t>
            </a:r>
            <a:r>
              <a:rPr lang="en-US" dirty="0" err="1" smtClean="0">
                <a:solidFill>
                  <a:srgbClr val="0070C0"/>
                </a:solidFill>
              </a:rPr>
              <a:t>netns</a:t>
            </a:r>
            <a:r>
              <a:rPr lang="en-US" dirty="0" smtClean="0">
                <a:solidFill>
                  <a:srgbClr val="0070C0"/>
                </a:solidFill>
              </a:rPr>
              <a:t> </a:t>
            </a:r>
            <a:r>
              <a:rPr lang="en-US" dirty="0" smtClean="0"/>
              <a:t>at </a:t>
            </a:r>
            <a:r>
              <a:rPr lang="en-US" dirty="0" smtClean="0">
                <a:solidFill>
                  <a:srgbClr val="0070C0"/>
                </a:solidFill>
              </a:rPr>
              <a:t>eth0</a:t>
            </a:r>
            <a:r>
              <a:rPr lang="en-US" dirty="0" smtClean="0"/>
              <a:t> and enters the root </a:t>
            </a:r>
            <a:r>
              <a:rPr lang="en-US" dirty="0" err="1" smtClean="0"/>
              <a:t>netns</a:t>
            </a:r>
            <a:r>
              <a:rPr lang="en-US" dirty="0" smtClean="0"/>
              <a:t> at </a:t>
            </a:r>
            <a:r>
              <a:rPr lang="en-US" dirty="0" err="1" smtClean="0">
                <a:solidFill>
                  <a:srgbClr val="0070C0"/>
                </a:solidFill>
              </a:rPr>
              <a:t>vethxxx</a:t>
            </a:r>
            <a:r>
              <a:rPr lang="en-US" dirty="0" smtClean="0"/>
              <a:t>.</a:t>
            </a:r>
          </a:p>
          <a:p>
            <a:pPr lvl="1">
              <a:buFont typeface="Wingdings" pitchFamily="2" charset="2"/>
              <a:buChar char="Ø"/>
            </a:pPr>
            <a:endParaRPr lang="en-US" dirty="0" smtClean="0"/>
          </a:p>
          <a:p>
            <a:pPr lvl="1">
              <a:buFont typeface="Wingdings" pitchFamily="2" charset="2"/>
              <a:buChar char="Ø"/>
            </a:pPr>
            <a:r>
              <a:rPr lang="en-US" dirty="0" smtClean="0"/>
              <a:t>  It’s passed on to </a:t>
            </a:r>
            <a:r>
              <a:rPr lang="en-US" dirty="0" smtClean="0">
                <a:solidFill>
                  <a:srgbClr val="0070C0"/>
                </a:solidFill>
              </a:rPr>
              <a:t>cbr0</a:t>
            </a:r>
            <a:r>
              <a:rPr lang="en-US" dirty="0" smtClean="0"/>
              <a:t>, which discovers the destination using an </a:t>
            </a:r>
            <a:r>
              <a:rPr lang="en-US" dirty="0" smtClean="0">
                <a:solidFill>
                  <a:srgbClr val="0070C0"/>
                </a:solidFill>
              </a:rPr>
              <a:t>ARP</a:t>
            </a:r>
            <a:r>
              <a:rPr lang="en-US" dirty="0" smtClean="0"/>
              <a:t> request, saying “who has this IP?”</a:t>
            </a:r>
          </a:p>
          <a:p>
            <a:pPr lvl="1">
              <a:buFont typeface="Wingdings" pitchFamily="2" charset="2"/>
              <a:buChar char="Ø"/>
            </a:pPr>
            <a:endParaRPr lang="en-US" dirty="0" smtClean="0"/>
          </a:p>
          <a:p>
            <a:pPr lvl="1">
              <a:buFont typeface="Wingdings" pitchFamily="2" charset="2"/>
              <a:buChar char="Ø"/>
            </a:pPr>
            <a:r>
              <a:rPr lang="en-US" dirty="0" smtClean="0"/>
              <a:t>  </a:t>
            </a:r>
            <a:r>
              <a:rPr lang="en-US" dirty="0" err="1" smtClean="0">
                <a:solidFill>
                  <a:srgbClr val="0070C0"/>
                </a:solidFill>
              </a:rPr>
              <a:t>vethyyy</a:t>
            </a:r>
            <a:r>
              <a:rPr lang="en-US" dirty="0" smtClean="0"/>
              <a:t> says it has that IP, so the bridge knows where to forward the packet.</a:t>
            </a:r>
          </a:p>
          <a:p>
            <a:pPr lvl="1">
              <a:buFont typeface="Wingdings" pitchFamily="2" charset="2"/>
              <a:buChar char="Ø"/>
            </a:pPr>
            <a:endParaRPr lang="en-US" dirty="0" smtClean="0"/>
          </a:p>
          <a:p>
            <a:pPr lvl="1">
              <a:buFont typeface="Wingdings" pitchFamily="2" charset="2"/>
              <a:buChar char="Ø"/>
            </a:pPr>
            <a:r>
              <a:rPr lang="en-US" dirty="0" smtClean="0"/>
              <a:t>  The packet reaches </a:t>
            </a:r>
            <a:r>
              <a:rPr lang="en-US" dirty="0" err="1" smtClean="0">
                <a:solidFill>
                  <a:srgbClr val="0070C0"/>
                </a:solidFill>
              </a:rPr>
              <a:t>vethyyy</a:t>
            </a:r>
            <a:r>
              <a:rPr lang="en-US" dirty="0" smtClean="0"/>
              <a:t>, crosses the pipe-pair and reaches </a:t>
            </a:r>
            <a:r>
              <a:rPr lang="en-US" dirty="0" smtClean="0">
                <a:solidFill>
                  <a:srgbClr val="0070C0"/>
                </a:solidFill>
              </a:rPr>
              <a:t>pod2’s </a:t>
            </a:r>
            <a:r>
              <a:rPr lang="en-US" dirty="0" err="1" smtClean="0">
                <a:solidFill>
                  <a:srgbClr val="0070C0"/>
                </a:solidFill>
              </a:rPr>
              <a:t>netns</a:t>
            </a:r>
            <a:r>
              <a:rPr lang="en-US" dirty="0" smtClean="0"/>
              <a:t>.</a:t>
            </a:r>
            <a:endParaRPr lang="en-US" dirty="0"/>
          </a:p>
        </p:txBody>
      </p:sp>
      <p:sp>
        <p:nvSpPr>
          <p:cNvPr id="8" name="TextBox 7"/>
          <p:cNvSpPr txBox="1"/>
          <p:nvPr/>
        </p:nvSpPr>
        <p:spPr>
          <a:xfrm>
            <a:off x="381000" y="304800"/>
            <a:ext cx="12496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Communicate in single Node ? Cont..</a:t>
            </a:r>
            <a:endParaRPr lang="en-US" sz="4400" b="1" dirty="0">
              <a:solidFill>
                <a:schemeClr val="accent1">
                  <a:lumMod val="75000"/>
                </a:schemeClr>
              </a:solidFill>
              <a:latin typeface="Candar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381000" y="304800"/>
            <a:ext cx="766107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Kubernetes Networking Model</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600200"/>
            <a:ext cx="14097000" cy="6878806"/>
          </a:xfrm>
          <a:prstGeom prst="rect">
            <a:avLst/>
          </a:prstGeom>
          <a:noFill/>
        </p:spPr>
        <p:txBody>
          <a:bodyPr wrap="square" rtlCol="0">
            <a:spAutoFit/>
          </a:bodyPr>
          <a:lstStyle/>
          <a:p>
            <a:pPr algn="just">
              <a:buFont typeface="Wingdings" pitchFamily="2" charset="2"/>
              <a:buChar char="Ø"/>
            </a:pPr>
            <a:r>
              <a:rPr lang="en-US" sz="2400" dirty="0" smtClean="0"/>
              <a:t>   Kubernetes Networking has one important fundamental design philosophy: </a:t>
            </a:r>
            <a:r>
              <a:rPr lang="en-US" sz="2400" b="1" dirty="0" smtClean="0">
                <a:solidFill>
                  <a:srgbClr val="FF0000"/>
                </a:solidFill>
              </a:rPr>
              <a:t>Every Pod has a unique IP.  </a:t>
            </a:r>
            <a:r>
              <a:rPr lang="en-US" sz="2400" dirty="0" smtClean="0"/>
              <a:t>And the Pod IP is shared by all the containers in the Pod, and it’s routable from all the other Pods</a:t>
            </a:r>
          </a:p>
          <a:p>
            <a:pPr algn="just">
              <a:buFont typeface="Wingdings" pitchFamily="2" charset="2"/>
              <a:buChar char="Ø"/>
            </a:pPr>
            <a:endParaRPr lang="en-US" sz="2400" b="1" dirty="0" smtClean="0"/>
          </a:p>
          <a:p>
            <a:pPr algn="just">
              <a:buFont typeface="Wingdings" pitchFamily="2" charset="2"/>
              <a:buChar char="Ø"/>
            </a:pPr>
            <a:r>
              <a:rPr lang="en-US" sz="2400" dirty="0" smtClean="0"/>
              <a:t>   Ever notice some </a:t>
            </a:r>
            <a:r>
              <a:rPr lang="en-US" sz="2400" b="1" dirty="0" smtClean="0">
                <a:solidFill>
                  <a:srgbClr val="FF0000"/>
                </a:solidFill>
              </a:rPr>
              <a:t>“pause” </a:t>
            </a:r>
            <a:r>
              <a:rPr lang="en-US" sz="2400" dirty="0" smtClean="0"/>
              <a:t>containers running on your Kubernetes nodes? They are called “sandbox containers”, whose only job is to reserve and hold a network namespace (</a:t>
            </a:r>
            <a:r>
              <a:rPr lang="en-US" sz="2400" dirty="0" err="1" smtClean="0"/>
              <a:t>netns</a:t>
            </a:r>
            <a:r>
              <a:rPr lang="en-US" sz="2400" dirty="0" smtClean="0"/>
              <a:t>) which is shared by all the containers in a pod.</a:t>
            </a:r>
          </a:p>
          <a:p>
            <a:pPr algn="just">
              <a:buFont typeface="Wingdings" pitchFamily="2" charset="2"/>
              <a:buChar char="Ø"/>
            </a:pPr>
            <a:endParaRPr lang="en-US" sz="2400" b="1" dirty="0" smtClean="0"/>
          </a:p>
          <a:p>
            <a:pPr algn="just">
              <a:buFont typeface="Wingdings" pitchFamily="2" charset="2"/>
              <a:buChar char="Ø"/>
            </a:pPr>
            <a:r>
              <a:rPr lang="en-US" sz="2400" dirty="0" smtClean="0"/>
              <a:t>   This way, a </a:t>
            </a:r>
            <a:r>
              <a:rPr lang="en-US" sz="2400" b="1" dirty="0" smtClean="0">
                <a:solidFill>
                  <a:srgbClr val="FF0000"/>
                </a:solidFill>
              </a:rPr>
              <a:t>pod IP doesn’t change </a:t>
            </a:r>
            <a:r>
              <a:rPr lang="en-US" sz="2400" dirty="0" smtClean="0"/>
              <a:t>even if a container dies and a new one in created in it’s place.</a:t>
            </a:r>
          </a:p>
          <a:p>
            <a:pPr algn="just">
              <a:buFont typeface="Wingdings" pitchFamily="2" charset="2"/>
              <a:buChar char="Ø"/>
            </a:pPr>
            <a:endParaRPr lang="en-US" sz="2400" b="1" dirty="0" smtClean="0"/>
          </a:p>
          <a:p>
            <a:pPr algn="just">
              <a:buFont typeface="Wingdings" pitchFamily="2" charset="2"/>
              <a:buChar char="Ø"/>
            </a:pPr>
            <a:r>
              <a:rPr lang="en-US" sz="2400" dirty="0" smtClean="0"/>
              <a:t>   A huge benefit of this </a:t>
            </a:r>
            <a:r>
              <a:rPr lang="en-US" sz="2400" b="1" dirty="0" smtClean="0">
                <a:solidFill>
                  <a:srgbClr val="FF0000"/>
                </a:solidFill>
              </a:rPr>
              <a:t>IP-per-pod model </a:t>
            </a:r>
            <a:r>
              <a:rPr lang="en-US" sz="2400" dirty="0" smtClean="0"/>
              <a:t>is there are </a:t>
            </a:r>
            <a:r>
              <a:rPr lang="en-US" sz="2400" b="1" dirty="0" smtClean="0">
                <a:solidFill>
                  <a:srgbClr val="FF0000"/>
                </a:solidFill>
              </a:rPr>
              <a:t>no IP or port collisions</a:t>
            </a:r>
            <a:r>
              <a:rPr lang="en-US" sz="2400" dirty="0" smtClean="0"/>
              <a:t> with the underlying host. And we don’t have to worry about what port the applications use.</a:t>
            </a:r>
          </a:p>
          <a:p>
            <a:pPr algn="just">
              <a:buFont typeface="Wingdings" pitchFamily="2" charset="2"/>
              <a:buChar char="Ø"/>
            </a:pPr>
            <a:endParaRPr lang="en-US" sz="2400" b="1" dirty="0" smtClean="0"/>
          </a:p>
          <a:p>
            <a:pPr algn="just">
              <a:buFont typeface="Wingdings" pitchFamily="2" charset="2"/>
              <a:buChar char="Ø"/>
            </a:pPr>
            <a:r>
              <a:rPr lang="en-US" sz="2400" dirty="0" smtClean="0"/>
              <a:t>   With this in place, the </a:t>
            </a:r>
            <a:r>
              <a:rPr lang="en-US" sz="2400" b="1" dirty="0" smtClean="0">
                <a:solidFill>
                  <a:srgbClr val="FF0000"/>
                </a:solidFill>
              </a:rPr>
              <a:t>only requirement</a:t>
            </a:r>
            <a:r>
              <a:rPr lang="en-US" sz="2400" dirty="0" smtClean="0"/>
              <a:t> Kubernetes has is that these </a:t>
            </a:r>
            <a:r>
              <a:rPr lang="en-US" sz="2400" b="1" dirty="0" smtClean="0">
                <a:solidFill>
                  <a:srgbClr val="FF0000"/>
                </a:solidFill>
              </a:rPr>
              <a:t>Pod IPs are routable/accessible</a:t>
            </a:r>
            <a:r>
              <a:rPr lang="en-US" sz="2400" dirty="0" smtClean="0"/>
              <a:t> from all the other pods, regardless of </a:t>
            </a:r>
            <a:r>
              <a:rPr lang="en-US" sz="2400" b="1" dirty="0" smtClean="0">
                <a:solidFill>
                  <a:srgbClr val="FF0000"/>
                </a:solidFill>
              </a:rPr>
              <a:t>what node they’re on</a:t>
            </a:r>
            <a:r>
              <a:rPr lang="en-US" sz="2400" dirty="0" smtClean="0"/>
              <a:t>.</a:t>
            </a:r>
            <a:endParaRPr lang="en-US" sz="2400" b="1" dirty="0" smtClean="0"/>
          </a:p>
          <a:p>
            <a:pPr algn="just"/>
            <a:endParaRPr lang="en-US" b="1" dirty="0" smtClean="0">
              <a:solidFill>
                <a:srgbClr val="FF0000"/>
              </a:solidFill>
            </a:endParaRPr>
          </a:p>
          <a:p>
            <a:pPr algn="just"/>
            <a:endParaRPr lang="en-US" b="1" dirty="0" smtClean="0">
              <a:solidFill>
                <a:srgbClr val="FF0000"/>
              </a:solidFill>
            </a:endParaRP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in Different Nodes communicate ?</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371600"/>
            <a:ext cx="13563600" cy="5262979"/>
          </a:xfrm>
          <a:prstGeom prst="rect">
            <a:avLst/>
          </a:prstGeom>
          <a:noFill/>
        </p:spPr>
        <p:txBody>
          <a:bodyPr wrap="square" rtlCol="0">
            <a:spAutoFit/>
          </a:bodyPr>
          <a:lstStyle/>
          <a:p>
            <a:pPr algn="just"/>
            <a:r>
              <a:rPr lang="en-US" sz="2400" dirty="0" smtClean="0"/>
              <a:t>pods should be reachable </a:t>
            </a:r>
            <a:r>
              <a:rPr lang="en-US" sz="2400" b="1" dirty="0" smtClean="0">
                <a:solidFill>
                  <a:srgbClr val="0070C0"/>
                </a:solidFill>
              </a:rPr>
              <a:t>across nodes </a:t>
            </a:r>
            <a:r>
              <a:rPr lang="en-US" sz="2400" dirty="0" smtClean="0"/>
              <a:t>as well. </a:t>
            </a:r>
          </a:p>
          <a:p>
            <a:pPr algn="just"/>
            <a:endParaRPr lang="en-US" sz="2400" dirty="0" smtClean="0"/>
          </a:p>
          <a:p>
            <a:pPr algn="just"/>
            <a:r>
              <a:rPr lang="en-US" sz="2400" dirty="0" smtClean="0"/>
              <a:t>Kubernetes doesn’t care how it’s done. </a:t>
            </a:r>
            <a:r>
              <a:rPr lang="en-US" sz="2400" b="1" dirty="0" smtClean="0">
                <a:solidFill>
                  <a:srgbClr val="0070C0"/>
                </a:solidFill>
              </a:rPr>
              <a:t>We can use L2 </a:t>
            </a:r>
            <a:r>
              <a:rPr lang="en-US" sz="2400" dirty="0" smtClean="0"/>
              <a:t>(ARP across nodes), </a:t>
            </a:r>
            <a:r>
              <a:rPr lang="en-US" sz="2400" b="1" dirty="0" smtClean="0">
                <a:solidFill>
                  <a:srgbClr val="0070C0"/>
                </a:solidFill>
              </a:rPr>
              <a:t>L3</a:t>
            </a:r>
            <a:r>
              <a:rPr lang="en-US" sz="2400" dirty="0" smtClean="0"/>
              <a:t> (IP routing across nodes — like the cloud provider route tables), overlay networks, or even carrier pigeons. </a:t>
            </a:r>
          </a:p>
          <a:p>
            <a:pPr algn="just"/>
            <a:endParaRPr lang="en-US" sz="2400" dirty="0" smtClean="0"/>
          </a:p>
          <a:p>
            <a:pPr algn="just"/>
            <a:r>
              <a:rPr lang="en-US" sz="2400" dirty="0" smtClean="0"/>
              <a:t>It doesn’t matter as long as the traffic can reach the desired pod on another node. Every node is assigned a </a:t>
            </a:r>
            <a:r>
              <a:rPr lang="en-US" sz="2400" b="1" dirty="0" smtClean="0">
                <a:solidFill>
                  <a:srgbClr val="0070C0"/>
                </a:solidFill>
              </a:rPr>
              <a:t>unique CIDR block </a:t>
            </a:r>
            <a:r>
              <a:rPr lang="en-US" sz="2400" dirty="0" smtClean="0"/>
              <a:t>(a range of IP addresses) for pod IPs, so </a:t>
            </a:r>
            <a:r>
              <a:rPr lang="en-US" sz="2400" b="1" dirty="0" smtClean="0">
                <a:solidFill>
                  <a:srgbClr val="0070C0"/>
                </a:solidFill>
              </a:rPr>
              <a:t>each pod has a unique IP</a:t>
            </a:r>
            <a:r>
              <a:rPr lang="en-US" sz="2400" dirty="0" smtClean="0"/>
              <a:t> that doesn’t conflict with pods on another node.</a:t>
            </a:r>
          </a:p>
          <a:p>
            <a:pPr algn="just"/>
            <a:endParaRPr lang="en-US" sz="2400" dirty="0" smtClean="0"/>
          </a:p>
          <a:p>
            <a:pPr algn="just"/>
            <a:r>
              <a:rPr lang="en-US" sz="2400" dirty="0" smtClean="0"/>
              <a:t>In most of the cases, especially in cloud environments, the cloud provider </a:t>
            </a:r>
            <a:r>
              <a:rPr lang="en-US" sz="2400" b="1" dirty="0" smtClean="0">
                <a:solidFill>
                  <a:srgbClr val="0070C0"/>
                </a:solidFill>
              </a:rPr>
              <a:t>route tables</a:t>
            </a:r>
            <a:r>
              <a:rPr lang="en-US" sz="2400" dirty="0" smtClean="0"/>
              <a:t> make sure the packets reach the correct destination. </a:t>
            </a:r>
          </a:p>
          <a:p>
            <a:pPr algn="just"/>
            <a:endParaRPr lang="en-US" sz="2400" dirty="0" smtClean="0"/>
          </a:p>
          <a:p>
            <a:pPr algn="just"/>
            <a:r>
              <a:rPr lang="en-US" sz="2400" dirty="0" smtClean="0"/>
              <a:t>The same thing could be accomplished by </a:t>
            </a:r>
            <a:r>
              <a:rPr lang="en-US" sz="2400" b="1" dirty="0" smtClean="0">
                <a:solidFill>
                  <a:srgbClr val="0070C0"/>
                </a:solidFill>
              </a:rPr>
              <a:t>setting up correct routes on every node</a:t>
            </a:r>
            <a:r>
              <a:rPr lang="en-US" sz="2400" dirty="0" smtClean="0"/>
              <a:t>. There are a bunch of other </a:t>
            </a:r>
            <a:r>
              <a:rPr lang="en-US" sz="2400" b="1" dirty="0" smtClean="0">
                <a:solidFill>
                  <a:srgbClr val="0070C0"/>
                </a:solidFill>
              </a:rPr>
              <a:t>network </a:t>
            </a:r>
            <a:r>
              <a:rPr lang="en-US" sz="2400" b="1" dirty="0" err="1" smtClean="0">
                <a:solidFill>
                  <a:srgbClr val="0070C0"/>
                </a:solidFill>
              </a:rPr>
              <a:t>plugins</a:t>
            </a:r>
            <a:r>
              <a:rPr lang="en-US" sz="2400" b="1" dirty="0" smtClean="0">
                <a:solidFill>
                  <a:srgbClr val="0070C0"/>
                </a:solidFill>
              </a:rPr>
              <a:t> </a:t>
            </a:r>
            <a:r>
              <a:rPr lang="en-US" sz="2400" dirty="0" smtClean="0"/>
              <a:t>that do their own thing.</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6" name="TextBox 5"/>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in Different Nodes communicate ? Cont..</a:t>
            </a:r>
            <a:endParaRPr lang="en-US" sz="4400" b="1" dirty="0">
              <a:solidFill>
                <a:schemeClr val="accent1">
                  <a:lumMod val="75000"/>
                </a:schemeClr>
              </a:solidFill>
              <a:latin typeface="Candara" pitchFamily="34" charset="0"/>
            </a:endParaRPr>
          </a:p>
        </p:txBody>
      </p:sp>
      <p:pic>
        <p:nvPicPr>
          <p:cNvPr id="1026" name="Picture 2" descr="https://miro.medium.com/max/1613/1*r27TvmTUKNvaLmahvTsLIQ.gif"/>
          <p:cNvPicPr>
            <a:picLocks noChangeAspect="1" noChangeArrowheads="1" noCrop="1"/>
          </p:cNvPicPr>
          <p:nvPr/>
        </p:nvPicPr>
        <p:blipFill>
          <a:blip r:embed="rId2"/>
          <a:srcRect/>
          <a:stretch>
            <a:fillRect/>
          </a:stretch>
        </p:blipFill>
        <p:spPr bwMode="auto">
          <a:xfrm>
            <a:off x="457200" y="1752600"/>
            <a:ext cx="14478000" cy="589597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6" name="TextBox 5"/>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in Different Nodes communicate ? Cont..</a:t>
            </a:r>
            <a:endParaRPr lang="en-US" sz="4400" b="1" dirty="0">
              <a:solidFill>
                <a:schemeClr val="accent1">
                  <a:lumMod val="75000"/>
                </a:schemeClr>
              </a:solidFill>
              <a:latin typeface="Candara" pitchFamily="34" charset="0"/>
            </a:endParaRPr>
          </a:p>
        </p:txBody>
      </p:sp>
      <p:sp>
        <p:nvSpPr>
          <p:cNvPr id="7" name="TextBox 6"/>
          <p:cNvSpPr txBox="1"/>
          <p:nvPr/>
        </p:nvSpPr>
        <p:spPr>
          <a:xfrm>
            <a:off x="990600" y="1219200"/>
            <a:ext cx="14097000" cy="6463308"/>
          </a:xfrm>
          <a:prstGeom prst="rect">
            <a:avLst/>
          </a:prstGeom>
          <a:noFill/>
        </p:spPr>
        <p:txBody>
          <a:bodyPr wrap="square" rtlCol="0">
            <a:spAutoFit/>
          </a:bodyPr>
          <a:lstStyle/>
          <a:p>
            <a:pPr algn="just"/>
            <a:r>
              <a:rPr lang="en-US" dirty="0" smtClean="0"/>
              <a:t>Assume a packet is going from pod1 to pod4 (on a different node)</a:t>
            </a:r>
          </a:p>
          <a:p>
            <a:pPr algn="just"/>
            <a:endParaRPr lang="en-US" dirty="0" smtClean="0"/>
          </a:p>
          <a:p>
            <a:pPr lvl="1" algn="just">
              <a:buFont typeface="Wingdings" pitchFamily="2" charset="2"/>
              <a:buChar char="Ø"/>
            </a:pPr>
            <a:r>
              <a:rPr lang="en-US" sz="2400" dirty="0" smtClean="0"/>
              <a:t>  It leaves pod1’s </a:t>
            </a:r>
            <a:r>
              <a:rPr lang="en-US" sz="2400" dirty="0" err="1" smtClean="0"/>
              <a:t>netns</a:t>
            </a:r>
            <a:r>
              <a:rPr lang="en-US" sz="2400" dirty="0" smtClean="0"/>
              <a:t> at eth0 and enters the root </a:t>
            </a:r>
            <a:r>
              <a:rPr lang="en-US" sz="2400" dirty="0" err="1" smtClean="0"/>
              <a:t>netns</a:t>
            </a:r>
            <a:r>
              <a:rPr lang="en-US" sz="2400" dirty="0" smtClean="0"/>
              <a:t> at </a:t>
            </a:r>
            <a:r>
              <a:rPr lang="en-US" sz="2400" dirty="0" err="1" smtClean="0"/>
              <a:t>vethxxx</a:t>
            </a:r>
            <a:r>
              <a:rPr lang="en-US" sz="2400" dirty="0" smtClean="0"/>
              <a:t>.</a:t>
            </a:r>
          </a:p>
          <a:p>
            <a:pPr lvl="1" algn="just">
              <a:buFont typeface="Wingdings" pitchFamily="2" charset="2"/>
              <a:buChar char="Ø"/>
            </a:pPr>
            <a:r>
              <a:rPr lang="en-US" sz="2400" dirty="0" smtClean="0"/>
              <a:t>  It’s passed on to cbr0, which makes the ARP request to find the destination.</a:t>
            </a:r>
          </a:p>
          <a:p>
            <a:pPr lvl="1" algn="just">
              <a:buFont typeface="Wingdings" pitchFamily="2" charset="2"/>
              <a:buChar char="Ø"/>
            </a:pPr>
            <a:r>
              <a:rPr lang="en-US" sz="2400" dirty="0" smtClean="0"/>
              <a:t>  It comes out of cbr0 to the main network interface eth0 since nobody on this node has the IP    address for pod4.</a:t>
            </a:r>
          </a:p>
          <a:p>
            <a:pPr lvl="1" algn="just">
              <a:buFont typeface="Wingdings" pitchFamily="2" charset="2"/>
              <a:buChar char="Ø"/>
            </a:pPr>
            <a:r>
              <a:rPr lang="en-US" sz="2400" dirty="0" smtClean="0"/>
              <a:t>  It leaves the machine node1 onto the wire with </a:t>
            </a:r>
            <a:r>
              <a:rPr lang="en-US" sz="2400" dirty="0" err="1" smtClean="0"/>
              <a:t>src</a:t>
            </a:r>
            <a:r>
              <a:rPr lang="en-US" sz="2400" dirty="0" smtClean="0"/>
              <a:t>=pod1 and </a:t>
            </a:r>
            <a:r>
              <a:rPr lang="en-US" sz="2400" dirty="0" err="1" smtClean="0"/>
              <a:t>dst</a:t>
            </a:r>
            <a:r>
              <a:rPr lang="en-US" sz="2400" dirty="0" smtClean="0"/>
              <a:t>=pod4.</a:t>
            </a:r>
          </a:p>
          <a:p>
            <a:pPr lvl="1" algn="just">
              <a:buFont typeface="Wingdings" pitchFamily="2" charset="2"/>
              <a:buChar char="Ø"/>
            </a:pPr>
            <a:r>
              <a:rPr lang="en-US" sz="2400" dirty="0" smtClean="0"/>
              <a:t>  The route table has routes setup for each of the node CIDR blocks, and it routes the packet to the node whose CIDR block contains the pod4 IP.</a:t>
            </a:r>
          </a:p>
          <a:p>
            <a:pPr lvl="1" algn="just">
              <a:buFont typeface="Wingdings" pitchFamily="2" charset="2"/>
              <a:buChar char="Ø"/>
            </a:pPr>
            <a:r>
              <a:rPr lang="en-US" sz="2400" dirty="0" smtClean="0"/>
              <a:t>  So the packet arrives at node2 at the main network interface eth0. Now even though pod4 isn’t the IP of eth0, the packet is still forwarded to cbr0 since the nodes are configured with IP forwarding enabled.</a:t>
            </a:r>
          </a:p>
          <a:p>
            <a:pPr lvl="1" algn="just">
              <a:buFont typeface="Wingdings" pitchFamily="2" charset="2"/>
              <a:buChar char="Ø"/>
            </a:pPr>
            <a:r>
              <a:rPr lang="en-US" sz="2400" dirty="0" smtClean="0"/>
              <a:t>  The node’s routing table is looked up for any routes matching the pod4 IP. It finds cbr0 as the destination for this node’s CIDR block.</a:t>
            </a:r>
          </a:p>
          <a:p>
            <a:pPr lvl="1" algn="just">
              <a:buFont typeface="Wingdings" pitchFamily="2" charset="2"/>
              <a:buChar char="Ø"/>
            </a:pPr>
            <a:r>
              <a:rPr lang="en-US" sz="2400" dirty="0" smtClean="0"/>
              <a:t>  The bridge takes the packet, makes an ARP request and finds out that the IP belongs to </a:t>
            </a:r>
            <a:r>
              <a:rPr lang="en-US" sz="2400" dirty="0" err="1" smtClean="0"/>
              <a:t>vethyyy</a:t>
            </a:r>
            <a:r>
              <a:rPr lang="en-US" sz="2400" dirty="0" smtClean="0"/>
              <a:t>.</a:t>
            </a:r>
          </a:p>
          <a:p>
            <a:pPr lvl="1" algn="just">
              <a:buFont typeface="Wingdings" pitchFamily="2" charset="2"/>
              <a:buChar char="Ø"/>
            </a:pPr>
            <a:r>
              <a:rPr lang="en-US" sz="2400" dirty="0" smtClean="0"/>
              <a:t>  The packet crosses the pipe-pair and reaches pod4</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Box 4"/>
          <p:cNvSpPr txBox="1"/>
          <p:nvPr/>
        </p:nvSpPr>
        <p:spPr>
          <a:xfrm>
            <a:off x="381000" y="304800"/>
            <a:ext cx="801373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Canal (Flannel + Network Policy)</a:t>
            </a:r>
            <a:endParaRPr lang="en-US" sz="4400" b="1" dirty="0">
              <a:solidFill>
                <a:schemeClr val="accent1">
                  <a:lumMod val="75000"/>
                </a:schemeClr>
              </a:solidFill>
              <a:latin typeface="Candara" pitchFamily="34" charset="0"/>
            </a:endParaRPr>
          </a:p>
        </p:txBody>
      </p:sp>
      <p:pic>
        <p:nvPicPr>
          <p:cNvPr id="35842" name="Picture 2"/>
          <p:cNvPicPr>
            <a:picLocks noChangeAspect="1" noChangeArrowheads="1"/>
          </p:cNvPicPr>
          <p:nvPr/>
        </p:nvPicPr>
        <p:blipFill>
          <a:blip r:embed="rId2"/>
          <a:srcRect/>
          <a:stretch>
            <a:fillRect/>
          </a:stretch>
        </p:blipFill>
        <p:spPr bwMode="auto">
          <a:xfrm>
            <a:off x="914400" y="1523999"/>
            <a:ext cx="13411200" cy="70104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Box 4"/>
          <p:cNvSpPr txBox="1"/>
          <p:nvPr/>
        </p:nvSpPr>
        <p:spPr>
          <a:xfrm>
            <a:off x="381000" y="304800"/>
            <a:ext cx="4328429"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Network Policy ? </a:t>
            </a:r>
            <a:endParaRPr lang="en-US" sz="4400" b="1" dirty="0">
              <a:solidFill>
                <a:schemeClr val="accent1">
                  <a:lumMod val="75000"/>
                </a:schemeClr>
              </a:solidFill>
              <a:latin typeface="Candara" pitchFamily="34" charset="0"/>
            </a:endParaRPr>
          </a:p>
        </p:txBody>
      </p:sp>
      <p:sp>
        <p:nvSpPr>
          <p:cNvPr id="6" name="TextBox 5"/>
          <p:cNvSpPr txBox="1"/>
          <p:nvPr/>
        </p:nvSpPr>
        <p:spPr>
          <a:xfrm>
            <a:off x="1219200" y="1600200"/>
            <a:ext cx="12801600" cy="3416320"/>
          </a:xfrm>
          <a:prstGeom prst="rect">
            <a:avLst/>
          </a:prstGeom>
          <a:noFill/>
        </p:spPr>
        <p:txBody>
          <a:bodyPr wrap="square" rtlCol="0">
            <a:spAutoFit/>
          </a:bodyPr>
          <a:lstStyle/>
          <a:p>
            <a:pPr algn="just"/>
            <a:r>
              <a:rPr lang="en-US" b="1" dirty="0" smtClean="0"/>
              <a:t>Network policies</a:t>
            </a:r>
            <a:r>
              <a:rPr lang="en-US" dirty="0" smtClean="0"/>
              <a:t> are sets of conditions, constraints, and settings that allow you to designate who is authorized to connect to the </a:t>
            </a:r>
            <a:r>
              <a:rPr lang="en-US" b="1" dirty="0" smtClean="0"/>
              <a:t>network</a:t>
            </a:r>
            <a:r>
              <a:rPr lang="en-US" dirty="0" smtClean="0"/>
              <a:t> and the circumstances under which they can or cannot </a:t>
            </a:r>
            <a:r>
              <a:rPr lang="en-US" dirty="0" smtClean="0"/>
              <a:t>connect.</a:t>
            </a:r>
          </a:p>
          <a:p>
            <a:pPr algn="just"/>
            <a:endParaRPr lang="en-US" dirty="0" smtClean="0"/>
          </a:p>
          <a:p>
            <a:pPr algn="just"/>
            <a:r>
              <a:rPr lang="en-US" dirty="0" smtClean="0"/>
              <a:t>A </a:t>
            </a:r>
            <a:r>
              <a:rPr lang="en-US" b="1" dirty="0" smtClean="0"/>
              <a:t>network security policy</a:t>
            </a:r>
            <a:r>
              <a:rPr lang="en-US" dirty="0" smtClean="0"/>
              <a:t> is a formal document that outlines the principles, procedures and guidelines to enforce, manage, monitor and maintain </a:t>
            </a:r>
            <a:r>
              <a:rPr lang="en-US" b="1" dirty="0" smtClean="0"/>
              <a:t>security</a:t>
            </a:r>
            <a:r>
              <a:rPr lang="en-US" dirty="0" smtClean="0"/>
              <a:t> on a computer </a:t>
            </a:r>
            <a:r>
              <a:rPr lang="en-US" b="1" dirty="0" smtClean="0"/>
              <a:t>network</a:t>
            </a:r>
            <a:r>
              <a:rPr lang="en-US" dirty="0" smtClean="0"/>
              <a:t>. It is designed to ensure that the computer </a:t>
            </a:r>
            <a:r>
              <a:rPr lang="en-US" b="1" dirty="0" smtClean="0"/>
              <a:t>network</a:t>
            </a:r>
            <a:r>
              <a:rPr lang="en-US" dirty="0" smtClean="0"/>
              <a:t> is protected from any act or process that can breach its </a:t>
            </a:r>
            <a:r>
              <a:rPr lang="en-US" b="1" dirty="0" smtClean="0"/>
              <a:t>security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381000" y="304800"/>
            <a:ext cx="9238426"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What is Pod – in terms of Networking</a:t>
            </a:r>
          </a:p>
        </p:txBody>
      </p:sp>
      <p:sp>
        <p:nvSpPr>
          <p:cNvPr id="3074" name="AutoShape 2" descr="example pod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69" name="Picture 1"/>
          <p:cNvPicPr>
            <a:picLocks noChangeAspect="1" noChangeArrowheads="1"/>
          </p:cNvPicPr>
          <p:nvPr/>
        </p:nvPicPr>
        <p:blipFill>
          <a:blip r:embed="rId2"/>
          <a:srcRect/>
          <a:stretch>
            <a:fillRect/>
          </a:stretch>
        </p:blipFill>
        <p:spPr bwMode="auto">
          <a:xfrm>
            <a:off x="1143000" y="1524000"/>
            <a:ext cx="13481579"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381000" y="304800"/>
            <a:ext cx="4206601"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Network </a:t>
            </a:r>
            <a:r>
              <a:rPr lang="en-US" sz="4400" b="1" dirty="0" err="1" smtClean="0">
                <a:solidFill>
                  <a:schemeClr val="accent1">
                    <a:lumMod val="75000"/>
                  </a:schemeClr>
                </a:solidFill>
                <a:latin typeface="Candara" pitchFamily="34" charset="0"/>
              </a:rPr>
              <a:t>Plugins</a:t>
            </a:r>
            <a:endParaRPr lang="en-US" sz="4400" b="1" dirty="0">
              <a:solidFill>
                <a:schemeClr val="accent1">
                  <a:lumMod val="75000"/>
                </a:schemeClr>
              </a:solidFill>
              <a:latin typeface="Candara" pitchFamily="34" charset="0"/>
            </a:endParaRPr>
          </a:p>
        </p:txBody>
      </p:sp>
      <p:pic>
        <p:nvPicPr>
          <p:cNvPr id="30721" name="Picture 1"/>
          <p:cNvPicPr>
            <a:picLocks noChangeAspect="1" noChangeArrowheads="1"/>
          </p:cNvPicPr>
          <p:nvPr/>
        </p:nvPicPr>
        <p:blipFill>
          <a:blip r:embed="rId2"/>
          <a:srcRect/>
          <a:stretch>
            <a:fillRect/>
          </a:stretch>
        </p:blipFill>
        <p:spPr bwMode="auto">
          <a:xfrm>
            <a:off x="1295400" y="1524000"/>
            <a:ext cx="12765958"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457200" y="457200"/>
            <a:ext cx="1627369"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Calico</a:t>
            </a:r>
            <a:endParaRPr lang="en-US" sz="4400" b="1" dirty="0">
              <a:solidFill>
                <a:schemeClr val="accent1">
                  <a:lumMod val="75000"/>
                </a:schemeClr>
              </a:solidFill>
              <a:latin typeface="Candara" pitchFamily="34" charset="0"/>
            </a:endParaRPr>
          </a:p>
        </p:txBody>
      </p:sp>
      <p:pic>
        <p:nvPicPr>
          <p:cNvPr id="34818" name="Picture 2"/>
          <p:cNvPicPr>
            <a:picLocks noChangeAspect="1" noChangeArrowheads="1"/>
          </p:cNvPicPr>
          <p:nvPr/>
        </p:nvPicPr>
        <p:blipFill>
          <a:blip r:embed="rId2"/>
          <a:srcRect/>
          <a:stretch>
            <a:fillRect/>
          </a:stretch>
        </p:blipFill>
        <p:spPr bwMode="auto">
          <a:xfrm>
            <a:off x="1219200" y="1524000"/>
            <a:ext cx="1176793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81000" y="304800"/>
            <a:ext cx="3177473"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Calico Cont..</a:t>
            </a:r>
            <a:endParaRPr lang="en-US" sz="4400" b="1" dirty="0">
              <a:solidFill>
                <a:schemeClr val="accent1">
                  <a:lumMod val="75000"/>
                </a:schemeClr>
              </a:solidFill>
              <a:latin typeface="Candara" pitchFamily="34" charset="0"/>
            </a:endParaRPr>
          </a:p>
        </p:txBody>
      </p:sp>
      <p:sp>
        <p:nvSpPr>
          <p:cNvPr id="6" name="TextBox 5"/>
          <p:cNvSpPr txBox="1"/>
          <p:nvPr/>
        </p:nvSpPr>
        <p:spPr>
          <a:xfrm>
            <a:off x="990600" y="1447800"/>
            <a:ext cx="13868400" cy="6324808"/>
          </a:xfrm>
          <a:prstGeom prst="rect">
            <a:avLst/>
          </a:prstGeom>
          <a:noFill/>
        </p:spPr>
        <p:txBody>
          <a:bodyPr wrap="square" rtlCol="0">
            <a:spAutoFit/>
          </a:bodyPr>
          <a:lstStyle/>
          <a:p>
            <a:pPr algn="just"/>
            <a:r>
              <a:rPr lang="en-US" b="1" dirty="0" smtClean="0">
                <a:solidFill>
                  <a:srgbClr val="0070C0"/>
                </a:solidFill>
              </a:rPr>
              <a:t>Calico is highly scalable</a:t>
            </a:r>
            <a:r>
              <a:rPr lang="en-US" dirty="0" smtClean="0"/>
              <a:t>: With its Layer 3 approach to virtual networking and Internet-style architecture, Calico is far more scalable than current overlay solutions and Connect apps with a high performance service mesh built on an Internet-scale routed network fabric. </a:t>
            </a:r>
          </a:p>
          <a:p>
            <a:pPr algn="just"/>
            <a:endParaRPr lang="en-US" dirty="0" smtClean="0"/>
          </a:p>
          <a:p>
            <a:pPr algn="just"/>
            <a:r>
              <a:rPr lang="en-US" b="1" dirty="0" smtClean="0">
                <a:solidFill>
                  <a:srgbClr val="0070C0"/>
                </a:solidFill>
              </a:rPr>
              <a:t>Calico is secure</a:t>
            </a:r>
            <a:r>
              <a:rPr lang="en-US" dirty="0" smtClean="0"/>
              <a:t>: It Secure the cluster and meet compliance requirements with network and application policies.</a:t>
            </a:r>
          </a:p>
          <a:p>
            <a:pPr algn="just"/>
            <a:endParaRPr lang="en-US" dirty="0" smtClean="0"/>
          </a:p>
          <a:p>
            <a:pPr algn="just"/>
            <a:r>
              <a:rPr lang="en-US" b="1" dirty="0" smtClean="0">
                <a:solidFill>
                  <a:srgbClr val="0070C0"/>
                </a:solidFill>
              </a:rPr>
              <a:t>Calico is simple</a:t>
            </a:r>
            <a:r>
              <a:rPr lang="en-US" dirty="0" smtClean="0"/>
              <a:t>: Eliminate complexity and leverage proven technologies for resilience and easy troubleshooting with a simplified networking model</a:t>
            </a:r>
          </a:p>
          <a:p>
            <a:pPr algn="just"/>
            <a:endParaRPr lang="en-US" dirty="0" smtClean="0"/>
          </a:p>
          <a:p>
            <a:pPr algn="just"/>
            <a:r>
              <a:rPr lang="en-US" b="1" dirty="0" smtClean="0">
                <a:solidFill>
                  <a:srgbClr val="0070C0"/>
                </a:solidFill>
              </a:rPr>
              <a:t>Calico</a:t>
            </a:r>
            <a:r>
              <a:rPr lang="en-US" dirty="0" smtClean="0"/>
              <a:t> can talk to existing switches and routers in the network because it’s based on IP and communicates using the same type of IP packets. </a:t>
            </a:r>
          </a:p>
          <a:p>
            <a:pPr algn="just"/>
            <a:endParaRPr lang="en-US" dirty="0" smtClean="0"/>
          </a:p>
          <a:p>
            <a:pPr algn="just"/>
            <a:r>
              <a:rPr lang="en-US" b="1" dirty="0" smtClean="0">
                <a:solidFill>
                  <a:srgbClr val="0070C0"/>
                </a:solidFill>
              </a:rPr>
              <a:t>Calico</a:t>
            </a:r>
            <a:r>
              <a:rPr lang="en-US" dirty="0" smtClean="0"/>
              <a:t> is the most trusted networking solution for mission-critical </a:t>
            </a:r>
            <a:r>
              <a:rPr lang="en-US" dirty="0" err="1" smtClean="0"/>
              <a:t>cloudnative</a:t>
            </a:r>
            <a:r>
              <a:rPr lang="en-US" dirty="0" smtClean="0"/>
              <a:t> applications.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381000" y="304800"/>
            <a:ext cx="4788490"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Calico Architecture</a:t>
            </a:r>
            <a:endParaRPr lang="en-US" sz="4400" b="1" dirty="0">
              <a:solidFill>
                <a:schemeClr val="accent1">
                  <a:lumMod val="75000"/>
                </a:schemeClr>
              </a:solidFill>
              <a:latin typeface="Candara" pitchFamily="34" charset="0"/>
            </a:endParaRPr>
          </a:p>
        </p:txBody>
      </p:sp>
      <p:pic>
        <p:nvPicPr>
          <p:cNvPr id="36866" name="Picture 2"/>
          <p:cNvPicPr>
            <a:picLocks noChangeAspect="1" noChangeArrowheads="1"/>
          </p:cNvPicPr>
          <p:nvPr/>
        </p:nvPicPr>
        <p:blipFill>
          <a:blip r:embed="rId2"/>
          <a:srcRect/>
          <a:stretch>
            <a:fillRect/>
          </a:stretch>
        </p:blipFill>
        <p:spPr bwMode="auto">
          <a:xfrm>
            <a:off x="990600" y="1219200"/>
            <a:ext cx="13182600" cy="7118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381000" y="304800"/>
            <a:ext cx="4552849"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Overlay Networks</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447800"/>
            <a:ext cx="13792200" cy="6001643"/>
          </a:xfrm>
          <a:prstGeom prst="rect">
            <a:avLst/>
          </a:prstGeom>
          <a:noFill/>
        </p:spPr>
        <p:txBody>
          <a:bodyPr wrap="square" rtlCol="0">
            <a:spAutoFit/>
          </a:bodyPr>
          <a:lstStyle/>
          <a:p>
            <a:pPr algn="just">
              <a:buFont typeface="Wingdings" pitchFamily="2" charset="2"/>
              <a:buChar char="Ø"/>
            </a:pPr>
            <a:r>
              <a:rPr lang="en-US" sz="2400" dirty="0" smtClean="0"/>
              <a:t>   Overlay networks are not required by default. </a:t>
            </a:r>
          </a:p>
          <a:p>
            <a:pPr algn="just">
              <a:buFont typeface="Wingdings" pitchFamily="2" charset="2"/>
              <a:buChar char="Ø"/>
            </a:pPr>
            <a:endParaRPr lang="en-US" sz="2400" dirty="0" smtClean="0"/>
          </a:p>
          <a:p>
            <a:pPr algn="just">
              <a:buFont typeface="Wingdings" pitchFamily="2" charset="2"/>
              <a:buChar char="Ø"/>
            </a:pPr>
            <a:r>
              <a:rPr lang="en-US" sz="2400" dirty="0" smtClean="0"/>
              <a:t>   however, they help in specific situations. Like when we don’t have enough IP space, or network can’t handle the extra routes. Or maybe when we want some extra management features the overlays provide. </a:t>
            </a:r>
          </a:p>
          <a:p>
            <a:pPr algn="just">
              <a:buFont typeface="Wingdings" pitchFamily="2" charset="2"/>
              <a:buChar char="Ø"/>
            </a:pPr>
            <a:endParaRPr lang="en-US" sz="2400" dirty="0" smtClean="0"/>
          </a:p>
          <a:p>
            <a:pPr algn="just">
              <a:buFont typeface="Wingdings" pitchFamily="2" charset="2"/>
              <a:buChar char="Ø"/>
            </a:pPr>
            <a:r>
              <a:rPr lang="en-US" sz="2400" dirty="0" smtClean="0"/>
              <a:t>   One commonly seen case is when there’s a limit of how many routes the cloud provider route tables can handle. For example, AWS route tables support up to 50 routes without impacting network performance. </a:t>
            </a:r>
          </a:p>
          <a:p>
            <a:pPr algn="just">
              <a:buFont typeface="Wingdings" pitchFamily="2" charset="2"/>
              <a:buChar char="Ø"/>
            </a:pPr>
            <a:endParaRPr lang="en-US" sz="2400" dirty="0" smtClean="0"/>
          </a:p>
          <a:p>
            <a:pPr algn="just">
              <a:buFont typeface="Wingdings" pitchFamily="2" charset="2"/>
              <a:buChar char="Ø"/>
            </a:pPr>
            <a:r>
              <a:rPr lang="en-US" sz="2400" dirty="0" smtClean="0"/>
              <a:t>   So if we have more than 50 Kubernetes nodes, AWS route table won’t be enough. In such cases, using an overlay network helps.</a:t>
            </a:r>
          </a:p>
          <a:p>
            <a:pPr algn="just">
              <a:buFont typeface="Wingdings" pitchFamily="2" charset="2"/>
              <a:buChar char="Ø"/>
            </a:pPr>
            <a:endParaRPr lang="en-US" sz="2400" dirty="0" smtClean="0"/>
          </a:p>
          <a:p>
            <a:pPr algn="just">
              <a:buFont typeface="Wingdings" pitchFamily="2" charset="2"/>
              <a:buChar char="Ø"/>
            </a:pPr>
            <a:r>
              <a:rPr lang="en-US" sz="2400" dirty="0" smtClean="0"/>
              <a:t>   It is essentially encapsulating a packet-in-packet which traverses the native network across nodes. You may not want to use an overlay network since it may cause some latency and complexity overhead due to encapsulation-</a:t>
            </a:r>
            <a:r>
              <a:rPr lang="en-US" sz="2400" dirty="0" err="1" smtClean="0"/>
              <a:t>decapsulation</a:t>
            </a:r>
            <a:r>
              <a:rPr lang="en-US" sz="2400" dirty="0" smtClean="0"/>
              <a:t> of all the packets.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381000" y="304800"/>
            <a:ext cx="2063385"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a:t>
            </a:r>
            <a:endParaRPr lang="en-US" sz="4400" b="1" dirty="0">
              <a:solidFill>
                <a:schemeClr val="accent1">
                  <a:lumMod val="75000"/>
                </a:schemeClr>
              </a:solidFill>
              <a:latin typeface="Candara" pitchFamily="34" charset="0"/>
            </a:endParaRPr>
          </a:p>
        </p:txBody>
      </p:sp>
      <p:pic>
        <p:nvPicPr>
          <p:cNvPr id="31746" name="Picture 2"/>
          <p:cNvPicPr>
            <a:picLocks noChangeAspect="1" noChangeArrowheads="1"/>
          </p:cNvPicPr>
          <p:nvPr/>
        </p:nvPicPr>
        <p:blipFill>
          <a:blip r:embed="rId2"/>
          <a:srcRect/>
          <a:stretch>
            <a:fillRect/>
          </a:stretch>
        </p:blipFill>
        <p:spPr bwMode="auto">
          <a:xfrm>
            <a:off x="1447800" y="1447799"/>
            <a:ext cx="10896600" cy="66263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1608</TotalTime>
  <Words>1516</Words>
  <Application>Microsoft Office PowerPoint</Application>
  <PresentationFormat>Custom</PresentationFormat>
  <Paragraphs>152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Nareshwar</dc:creator>
  <cp:lastModifiedBy>Nareshwar</cp:lastModifiedBy>
  <cp:revision>64</cp:revision>
  <dcterms:created xsi:type="dcterms:W3CDTF">2006-08-16T00:00:00Z</dcterms:created>
  <dcterms:modified xsi:type="dcterms:W3CDTF">2020-01-04T13:53:52Z</dcterms:modified>
</cp:coreProperties>
</file>